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Montserrat"/>
      <p:regular r:id="rId29"/>
      <p:bold r:id="rId30"/>
      <p:italic r:id="rId31"/>
      <p:boldItalic r:id="rId32"/>
    </p:embeddedFont>
    <p:embeddedFont>
      <p:font typeface="Arial Narrow"/>
      <p:regular r:id="rId33"/>
      <p:bold r:id="rId34"/>
      <p:italic r:id="rId35"/>
      <p:boldItalic r:id="rId36"/>
    </p:embeddedFont>
    <p:embeddedFont>
      <p:font typeface="Montserrat Medium"/>
      <p:regular r:id="rId37"/>
      <p:bold r:id="rId38"/>
      <p:italic r:id="rId39"/>
      <p:boldItalic r:id="rId40"/>
    </p:embeddedFont>
    <p:embeddedFont>
      <p:font typeface="Montserrat Ligh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j3Ht3qQaX59QxKGQbliqGjW4bv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6.xml"/><Relationship Id="rId42" Type="http://schemas.openxmlformats.org/officeDocument/2006/relationships/font" Target="fonts/MontserratLight-bold.fntdata"/><Relationship Id="rId41" Type="http://schemas.openxmlformats.org/officeDocument/2006/relationships/font" Target="fonts/MontserratLight-regular.fntdata"/><Relationship Id="rId22" Type="http://schemas.openxmlformats.org/officeDocument/2006/relationships/slide" Target="slides/slide18.xml"/><Relationship Id="rId44" Type="http://schemas.openxmlformats.org/officeDocument/2006/relationships/font" Target="fonts/MontserratLight-boldItalic.fntdata"/><Relationship Id="rId21" Type="http://schemas.openxmlformats.org/officeDocument/2006/relationships/slide" Target="slides/slide17.xml"/><Relationship Id="rId43" Type="http://schemas.openxmlformats.org/officeDocument/2006/relationships/font" Target="fonts/MontserratLight-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7.xml"/><Relationship Id="rId33" Type="http://schemas.openxmlformats.org/officeDocument/2006/relationships/font" Target="fonts/ArialNarrow-regular.fntdata"/><Relationship Id="rId10" Type="http://schemas.openxmlformats.org/officeDocument/2006/relationships/slide" Target="slides/slide6.xml"/><Relationship Id="rId32" Type="http://schemas.openxmlformats.org/officeDocument/2006/relationships/font" Target="fonts/Montserrat-boldItalic.fntdata"/><Relationship Id="rId13" Type="http://schemas.openxmlformats.org/officeDocument/2006/relationships/slide" Target="slides/slide9.xml"/><Relationship Id="rId35" Type="http://schemas.openxmlformats.org/officeDocument/2006/relationships/font" Target="fonts/ArialNarrow-italic.fntdata"/><Relationship Id="rId12" Type="http://schemas.openxmlformats.org/officeDocument/2006/relationships/slide" Target="slides/slide8.xml"/><Relationship Id="rId34" Type="http://schemas.openxmlformats.org/officeDocument/2006/relationships/font" Target="fonts/ArialNarrow-bold.fntdata"/><Relationship Id="rId15" Type="http://schemas.openxmlformats.org/officeDocument/2006/relationships/slide" Target="slides/slide11.xml"/><Relationship Id="rId37" Type="http://schemas.openxmlformats.org/officeDocument/2006/relationships/font" Target="fonts/MontserratMedium-regular.fntdata"/><Relationship Id="rId14" Type="http://schemas.openxmlformats.org/officeDocument/2006/relationships/slide" Target="slides/slide10.xml"/><Relationship Id="rId36" Type="http://schemas.openxmlformats.org/officeDocument/2006/relationships/font" Target="fonts/ArialNarrow-boldItalic.fntdata"/><Relationship Id="rId17" Type="http://schemas.openxmlformats.org/officeDocument/2006/relationships/slide" Target="slides/slide13.xml"/><Relationship Id="rId39" Type="http://schemas.openxmlformats.org/officeDocument/2006/relationships/font" Target="fonts/MontserratMedium-italic.fntdata"/><Relationship Id="rId16" Type="http://schemas.openxmlformats.org/officeDocument/2006/relationships/slide" Target="slides/slide12.xml"/><Relationship Id="rId38" Type="http://schemas.openxmlformats.org/officeDocument/2006/relationships/font" Target="fonts/MontserratMedium-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 name="Google Shape;412;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7" name="Google Shape;43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7" name="Google Shape;44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1" name="Google Shape;46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0" name="Google Shape;48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 name="Google Shape;498;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1" name="Google Shape;52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3" name="Google Shape;53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3" name="Google Shape;54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3" name="Google Shape;553;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0" name="Google Shape;56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1" name="Google Shape;57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cSld name="Cover Slide ">
    <p:spTree>
      <p:nvGrpSpPr>
        <p:cNvPr id="11" name="Shape 11"/>
        <p:cNvGrpSpPr/>
        <p:nvPr/>
      </p:nvGrpSpPr>
      <p:grpSpPr>
        <a:xfrm>
          <a:off x="0" y="0"/>
          <a:ext cx="0" cy="0"/>
          <a:chOff x="0" y="0"/>
          <a:chExt cx="0" cy="0"/>
        </a:xfrm>
      </p:grpSpPr>
      <p:sp>
        <p:nvSpPr>
          <p:cNvPr id="12" name="Google Shape;12;p36"/>
          <p:cNvSpPr/>
          <p:nvPr/>
        </p:nvSpPr>
        <p:spPr>
          <a:xfrm>
            <a:off x="1948762" y="1722815"/>
            <a:ext cx="10243238" cy="5171791"/>
          </a:xfrm>
          <a:custGeom>
            <a:rect b="b" l="l" r="r" t="t"/>
            <a:pathLst>
              <a:path extrusionOk="0" h="577708" w="1144207">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clock, sign, gauge&#10;&#10;Description automatically generated" id="13" name="Google Shape;13;p36"/>
          <p:cNvPicPr preferRelativeResize="0"/>
          <p:nvPr/>
        </p:nvPicPr>
        <p:blipFill rotWithShape="1">
          <a:blip r:embed="rId2">
            <a:alphaModFix/>
          </a:blip>
          <a:srcRect b="0" l="0" r="0" t="0"/>
          <a:stretch/>
        </p:blipFill>
        <p:spPr>
          <a:xfrm>
            <a:off x="5317933" y="707727"/>
            <a:ext cx="4104904" cy="941876"/>
          </a:xfrm>
          <a:prstGeom prst="rect">
            <a:avLst/>
          </a:prstGeom>
          <a:noFill/>
          <a:ln>
            <a:noFill/>
          </a:ln>
        </p:spPr>
      </p:pic>
      <p:sp>
        <p:nvSpPr>
          <p:cNvPr id="14" name="Google Shape;14;p36"/>
          <p:cNvSpPr/>
          <p:nvPr>
            <p:ph idx="2" type="pic"/>
          </p:nvPr>
        </p:nvSpPr>
        <p:spPr>
          <a:xfrm>
            <a:off x="-14513" y="923489"/>
            <a:ext cx="4390612" cy="5971126"/>
          </a:xfrm>
          <a:prstGeom prst="rect">
            <a:avLst/>
          </a:prstGeom>
          <a:noFill/>
          <a:ln>
            <a:noFill/>
          </a:ln>
        </p:spPr>
      </p:sp>
      <p:sp>
        <p:nvSpPr>
          <p:cNvPr id="15" name="Google Shape;15;p36"/>
          <p:cNvSpPr/>
          <p:nvPr/>
        </p:nvSpPr>
        <p:spPr>
          <a:xfrm>
            <a:off x="1948762" y="1686209"/>
            <a:ext cx="10243238" cy="5171791"/>
          </a:xfrm>
          <a:custGeom>
            <a:rect b="b" l="l" r="r" t="t"/>
            <a:pathLst>
              <a:path extrusionOk="0" h="577708" w="1144207">
                <a:moveTo>
                  <a:pt x="0" y="577709"/>
                </a:moveTo>
                <a:lnTo>
                  <a:pt x="267674" y="129289"/>
                </a:lnTo>
                <a:lnTo>
                  <a:pt x="1144207" y="0"/>
                </a:lnTo>
                <a:lnTo>
                  <a:pt x="1142961" y="577085"/>
                </a:lnTo>
                <a:close/>
              </a:path>
            </a:pathLst>
          </a:custGeom>
          <a:blipFill rotWithShape="1">
            <a:blip r:embed="rId3">
              <a:alphaModFix/>
            </a:blip>
            <a:stretch>
              <a:fillRect b="-65421" l="-32103" r="32102" t="-7931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36"/>
          <p:cNvSpPr txBox="1"/>
          <p:nvPr>
            <p:ph idx="1" type="body"/>
          </p:nvPr>
        </p:nvSpPr>
        <p:spPr>
          <a:xfrm>
            <a:off x="5317932" y="4349593"/>
            <a:ext cx="5435885" cy="11582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000"/>
              <a:buNone/>
              <a:defRPr b="1"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36"/>
          <p:cNvSpPr txBox="1"/>
          <p:nvPr>
            <p:ph idx="3" type="body"/>
          </p:nvPr>
        </p:nvSpPr>
        <p:spPr>
          <a:xfrm>
            <a:off x="5317932" y="37509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 name="Google Shape;18;p36"/>
          <p:cNvGrpSpPr/>
          <p:nvPr/>
        </p:nvGrpSpPr>
        <p:grpSpPr>
          <a:xfrm>
            <a:off x="9427616" y="5733416"/>
            <a:ext cx="2735993" cy="679345"/>
            <a:chOff x="0" y="0"/>
            <a:chExt cx="2301694" cy="571500"/>
          </a:xfrm>
        </p:grpSpPr>
        <p:sp>
          <p:nvSpPr>
            <p:cNvPr id="19" name="Google Shape;19;p3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 name="Google Shape;20;p3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1" name="Google Shape;21;p36"/>
          <p:cNvSpPr/>
          <p:nvPr/>
        </p:nvSpPr>
        <p:spPr>
          <a:xfrm flipH="1">
            <a:off x="5077932" y="4323426"/>
            <a:ext cx="6336000" cy="36000"/>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1">
  <p:cSld name="Our Journey 1">
    <p:spTree>
      <p:nvGrpSpPr>
        <p:cNvPr id="179" name="Shape 179"/>
        <p:cNvGrpSpPr/>
        <p:nvPr/>
      </p:nvGrpSpPr>
      <p:grpSpPr>
        <a:xfrm>
          <a:off x="0" y="0"/>
          <a:ext cx="0" cy="0"/>
          <a:chOff x="0" y="0"/>
          <a:chExt cx="0" cy="0"/>
        </a:xfrm>
      </p:grpSpPr>
      <p:sp>
        <p:nvSpPr>
          <p:cNvPr id="180" name="Google Shape;180;p52"/>
          <p:cNvSpPr txBox="1"/>
          <p:nvPr/>
        </p:nvSpPr>
        <p:spPr>
          <a:xfrm>
            <a:off x="4396800" y="809464"/>
            <a:ext cx="33984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2"/>
                </a:solidFill>
                <a:latin typeface="Montserrat Medium"/>
                <a:ea typeface="Montserrat Medium"/>
                <a:cs typeface="Montserrat Medium"/>
                <a:sym typeface="Montserrat Medium"/>
              </a:rPr>
              <a:t>OUR TIMELINE</a:t>
            </a:r>
            <a:endParaRPr b="0" i="0" sz="1400" u="none" cap="none" strike="noStrike">
              <a:solidFill>
                <a:srgbClr val="000000"/>
              </a:solidFill>
              <a:latin typeface="Arial"/>
              <a:ea typeface="Arial"/>
              <a:cs typeface="Arial"/>
              <a:sym typeface="Arial"/>
            </a:endParaRPr>
          </a:p>
        </p:txBody>
      </p:sp>
      <p:cxnSp>
        <p:nvCxnSpPr>
          <p:cNvPr id="181" name="Google Shape;181;p52"/>
          <p:cNvCxnSpPr/>
          <p:nvPr/>
        </p:nvCxnSpPr>
        <p:spPr>
          <a:xfrm>
            <a:off x="2718910" y="3448776"/>
            <a:ext cx="9471503" cy="0"/>
          </a:xfrm>
          <a:prstGeom prst="straightConnector1">
            <a:avLst/>
          </a:prstGeom>
          <a:noFill/>
          <a:ln cap="flat" cmpd="sng" w="9525">
            <a:solidFill>
              <a:srgbClr val="D8D8D8"/>
            </a:solidFill>
            <a:prstDash val="solid"/>
            <a:miter lim="800000"/>
            <a:headEnd len="sm" w="sm" type="none"/>
            <a:tailEnd len="sm" w="sm" type="none"/>
          </a:ln>
        </p:spPr>
      </p:cxnSp>
      <p:sp>
        <p:nvSpPr>
          <p:cNvPr id="182" name="Google Shape;182;p52"/>
          <p:cNvSpPr/>
          <p:nvPr/>
        </p:nvSpPr>
        <p:spPr>
          <a:xfrm>
            <a:off x="2102383" y="2832249"/>
            <a:ext cx="1233055" cy="1233055"/>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3" name="Google Shape;183;p52"/>
          <p:cNvSpPr/>
          <p:nvPr/>
        </p:nvSpPr>
        <p:spPr>
          <a:xfrm>
            <a:off x="5969765" y="3362570"/>
            <a:ext cx="172412" cy="172412"/>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4" name="Google Shape;184;p52"/>
          <p:cNvSpPr/>
          <p:nvPr/>
        </p:nvSpPr>
        <p:spPr>
          <a:xfrm>
            <a:off x="9383674" y="3362570"/>
            <a:ext cx="172412" cy="172412"/>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5" name="Google Shape;185;p52"/>
          <p:cNvSpPr/>
          <p:nvPr/>
        </p:nvSpPr>
        <p:spPr>
          <a:xfrm>
            <a:off x="4956904" y="3803693"/>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186" name="Google Shape;186;p52"/>
          <p:cNvSpPr/>
          <p:nvPr/>
        </p:nvSpPr>
        <p:spPr>
          <a:xfrm>
            <a:off x="8370812"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187" name="Google Shape;187;p52"/>
          <p:cNvSpPr/>
          <p:nvPr/>
        </p:nvSpPr>
        <p:spPr>
          <a:xfrm>
            <a:off x="548344" y="1141653"/>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88" name="Google Shape;188;p52"/>
          <p:cNvSpPr txBox="1"/>
          <p:nvPr>
            <p:ph idx="1" type="body"/>
          </p:nvPr>
        </p:nvSpPr>
        <p:spPr>
          <a:xfrm>
            <a:off x="464195" y="444299"/>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52"/>
          <p:cNvSpPr txBox="1"/>
          <p:nvPr>
            <p:ph idx="2" type="body"/>
          </p:nvPr>
        </p:nvSpPr>
        <p:spPr>
          <a:xfrm>
            <a:off x="4785825" y="422073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52"/>
          <p:cNvSpPr txBox="1"/>
          <p:nvPr>
            <p:ph idx="3" type="body"/>
          </p:nvPr>
        </p:nvSpPr>
        <p:spPr>
          <a:xfrm>
            <a:off x="8216766" y="1608539"/>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52"/>
          <p:cNvSpPr txBox="1"/>
          <p:nvPr>
            <p:ph idx="4" type="body"/>
          </p:nvPr>
        </p:nvSpPr>
        <p:spPr>
          <a:xfrm>
            <a:off x="2102383"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52"/>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52"/>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2000"/>
              <a:buNone/>
              <a:defRPr b="0" i="0" sz="2000">
                <a:solidFill>
                  <a:srgbClr val="7F59A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4" name="Google Shape;194;p52"/>
          <p:cNvGrpSpPr/>
          <p:nvPr/>
        </p:nvGrpSpPr>
        <p:grpSpPr>
          <a:xfrm>
            <a:off x="495393" y="6135034"/>
            <a:ext cx="3059425" cy="407404"/>
            <a:chOff x="4345239" y="6324600"/>
            <a:chExt cx="3059425" cy="407404"/>
          </a:xfrm>
        </p:grpSpPr>
        <p:sp>
          <p:nvSpPr>
            <p:cNvPr id="195" name="Google Shape;195;p52"/>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96" name="Google Shape;196;p52"/>
            <p:cNvPicPr preferRelativeResize="0"/>
            <p:nvPr/>
          </p:nvPicPr>
          <p:blipFill rotWithShape="1">
            <a:blip r:embed="rId2">
              <a:alphaModFix/>
            </a:blip>
            <a:srcRect b="-7349"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2">
  <p:cSld name="Our Journey 2">
    <p:spTree>
      <p:nvGrpSpPr>
        <p:cNvPr id="197" name="Shape 197"/>
        <p:cNvGrpSpPr/>
        <p:nvPr/>
      </p:nvGrpSpPr>
      <p:grpSpPr>
        <a:xfrm>
          <a:off x="0" y="0"/>
          <a:ext cx="0" cy="0"/>
          <a:chOff x="0" y="0"/>
          <a:chExt cx="0" cy="0"/>
        </a:xfrm>
      </p:grpSpPr>
      <p:cxnSp>
        <p:nvCxnSpPr>
          <p:cNvPr id="198" name="Google Shape;198;p53"/>
          <p:cNvCxnSpPr/>
          <p:nvPr/>
        </p:nvCxnSpPr>
        <p:spPr>
          <a:xfrm>
            <a:off x="1588" y="3448776"/>
            <a:ext cx="12188825" cy="0"/>
          </a:xfrm>
          <a:prstGeom prst="straightConnector1">
            <a:avLst/>
          </a:prstGeom>
          <a:noFill/>
          <a:ln cap="flat" cmpd="sng" w="9525">
            <a:solidFill>
              <a:srgbClr val="D8D8D8"/>
            </a:solidFill>
            <a:prstDash val="solid"/>
            <a:miter lim="800000"/>
            <a:headEnd len="sm" w="sm" type="none"/>
            <a:tailEnd len="sm" w="sm" type="none"/>
          </a:ln>
        </p:spPr>
      </p:cxnSp>
      <p:sp>
        <p:nvSpPr>
          <p:cNvPr id="199" name="Google Shape;199;p53"/>
          <p:cNvSpPr/>
          <p:nvPr/>
        </p:nvSpPr>
        <p:spPr>
          <a:xfrm>
            <a:off x="6040275" y="3362570"/>
            <a:ext cx="172412" cy="172412"/>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29C2F2"/>
              </a:solidFill>
              <a:latin typeface="Calibri"/>
              <a:ea typeface="Calibri"/>
              <a:cs typeface="Calibri"/>
              <a:sym typeface="Calibri"/>
            </a:endParaRPr>
          </a:p>
        </p:txBody>
      </p:sp>
      <p:sp>
        <p:nvSpPr>
          <p:cNvPr id="200" name="Google Shape;200;p53"/>
          <p:cNvSpPr/>
          <p:nvPr/>
        </p:nvSpPr>
        <p:spPr>
          <a:xfrm>
            <a:off x="2626366" y="3362571"/>
            <a:ext cx="172412" cy="172412"/>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83553"/>
              </a:solidFill>
              <a:latin typeface="Calibri"/>
              <a:ea typeface="Calibri"/>
              <a:cs typeface="Calibri"/>
              <a:sym typeface="Calibri"/>
            </a:endParaRPr>
          </a:p>
        </p:txBody>
      </p:sp>
      <p:sp>
        <p:nvSpPr>
          <p:cNvPr id="201" name="Google Shape;201;p53"/>
          <p:cNvSpPr/>
          <p:nvPr/>
        </p:nvSpPr>
        <p:spPr>
          <a:xfrm>
            <a:off x="5027413"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202" name="Google Shape;202;p53"/>
          <p:cNvSpPr/>
          <p:nvPr/>
        </p:nvSpPr>
        <p:spPr>
          <a:xfrm>
            <a:off x="9393224" y="3362571"/>
            <a:ext cx="172412" cy="172412"/>
          </a:xfrm>
          <a:prstGeom prst="ellipse">
            <a:avLst/>
          </a:prstGeom>
          <a:solidFill>
            <a:srgbClr val="7F59A1">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03" name="Google Shape;203;p53"/>
          <p:cNvSpPr txBox="1"/>
          <p:nvPr>
            <p:ph idx="1" type="body"/>
          </p:nvPr>
        </p:nvSpPr>
        <p:spPr>
          <a:xfrm>
            <a:off x="1459184" y="4206951"/>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53"/>
          <p:cNvSpPr txBox="1"/>
          <p:nvPr>
            <p:ph idx="2" type="body"/>
          </p:nvPr>
        </p:nvSpPr>
        <p:spPr>
          <a:xfrm>
            <a:off x="4890125" y="1594752"/>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3"/>
          <p:cNvSpPr txBox="1"/>
          <p:nvPr>
            <p:ph idx="3" type="body"/>
          </p:nvPr>
        </p:nvSpPr>
        <p:spPr>
          <a:xfrm>
            <a:off x="8223426" y="4210067"/>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53"/>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D3D7D"/>
              </a:buClr>
              <a:buSzPts val="2000"/>
              <a:buNone/>
              <a:defRPr b="0" i="0" sz="2000">
                <a:solidFill>
                  <a:srgbClr val="3D3D7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53"/>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53"/>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2000"/>
              <a:buNone/>
              <a:defRPr b="0" i="0" sz="2000">
                <a:solidFill>
                  <a:srgbClr val="7F59A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09" name="Google Shape;209;p53"/>
          <p:cNvGrpSpPr/>
          <p:nvPr/>
        </p:nvGrpSpPr>
        <p:grpSpPr>
          <a:xfrm>
            <a:off x="4571670" y="6135034"/>
            <a:ext cx="3059425" cy="407404"/>
            <a:chOff x="4345239" y="6324600"/>
            <a:chExt cx="3059425" cy="407404"/>
          </a:xfrm>
        </p:grpSpPr>
        <p:sp>
          <p:nvSpPr>
            <p:cNvPr id="210" name="Google Shape;210;p53"/>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211" name="Google Shape;211;p53"/>
            <p:cNvPicPr preferRelativeResize="0"/>
            <p:nvPr/>
          </p:nvPicPr>
          <p:blipFill rotWithShape="1">
            <a:blip r:embed="rId2">
              <a:alphaModFix/>
            </a:blip>
            <a:srcRect b="-7349"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3">
  <p:cSld name="Our Journey 3">
    <p:spTree>
      <p:nvGrpSpPr>
        <p:cNvPr id="212" name="Shape 212"/>
        <p:cNvGrpSpPr/>
        <p:nvPr/>
      </p:nvGrpSpPr>
      <p:grpSpPr>
        <a:xfrm>
          <a:off x="0" y="0"/>
          <a:ext cx="0" cy="0"/>
          <a:chOff x="0" y="0"/>
          <a:chExt cx="0" cy="0"/>
        </a:xfrm>
      </p:grpSpPr>
      <p:grpSp>
        <p:nvGrpSpPr>
          <p:cNvPr id="213" name="Google Shape;213;p54"/>
          <p:cNvGrpSpPr/>
          <p:nvPr/>
        </p:nvGrpSpPr>
        <p:grpSpPr>
          <a:xfrm flipH="1">
            <a:off x="-87112" y="2832249"/>
            <a:ext cx="10088030" cy="1233055"/>
            <a:chOff x="4201590" y="5664497"/>
            <a:chExt cx="20176060" cy="2466109"/>
          </a:xfrm>
        </p:grpSpPr>
        <p:cxnSp>
          <p:nvCxnSpPr>
            <p:cNvPr id="214" name="Google Shape;214;p54"/>
            <p:cNvCxnSpPr/>
            <p:nvPr/>
          </p:nvCxnSpPr>
          <p:spPr>
            <a:xfrm>
              <a:off x="5434644" y="6897551"/>
              <a:ext cx="18943006" cy="0"/>
            </a:xfrm>
            <a:prstGeom prst="straightConnector1">
              <a:avLst/>
            </a:prstGeom>
            <a:noFill/>
            <a:ln cap="flat" cmpd="sng" w="9525">
              <a:solidFill>
                <a:srgbClr val="D8D8D8"/>
              </a:solidFill>
              <a:prstDash val="solid"/>
              <a:miter lim="800000"/>
              <a:headEnd len="sm" w="sm" type="none"/>
              <a:tailEnd len="sm" w="sm" type="none"/>
            </a:ln>
          </p:spPr>
        </p:cxnSp>
        <p:sp>
          <p:nvSpPr>
            <p:cNvPr id="215" name="Google Shape;215;p54"/>
            <p:cNvSpPr/>
            <p:nvPr/>
          </p:nvSpPr>
          <p:spPr>
            <a:xfrm>
              <a:off x="4201590" y="5664497"/>
              <a:ext cx="2466109" cy="2466109"/>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16" name="Google Shape;216;p54"/>
            <p:cNvSpPr/>
            <p:nvPr/>
          </p:nvSpPr>
          <p:spPr>
            <a:xfrm>
              <a:off x="11936354" y="6725140"/>
              <a:ext cx="344824" cy="344824"/>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1B728D"/>
                </a:solidFill>
                <a:latin typeface="Calibri"/>
                <a:ea typeface="Calibri"/>
                <a:cs typeface="Calibri"/>
                <a:sym typeface="Calibri"/>
              </a:endParaRPr>
            </a:p>
          </p:txBody>
        </p:sp>
        <p:sp>
          <p:nvSpPr>
            <p:cNvPr id="217" name="Google Shape;217;p54"/>
            <p:cNvSpPr/>
            <p:nvPr/>
          </p:nvSpPr>
          <p:spPr>
            <a:xfrm>
              <a:off x="18764170" y="6725140"/>
              <a:ext cx="344824" cy="344824"/>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grpSp>
      <p:sp>
        <p:nvSpPr>
          <p:cNvPr id="218" name="Google Shape;218;p54"/>
          <p:cNvSpPr txBox="1"/>
          <p:nvPr>
            <p:ph idx="1" type="body"/>
          </p:nvPr>
        </p:nvSpPr>
        <p:spPr>
          <a:xfrm>
            <a:off x="1474900" y="161754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54"/>
          <p:cNvSpPr txBox="1"/>
          <p:nvPr>
            <p:ph idx="2" type="body"/>
          </p:nvPr>
        </p:nvSpPr>
        <p:spPr>
          <a:xfrm>
            <a:off x="4808201" y="4232863"/>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54"/>
          <p:cNvSpPr txBox="1"/>
          <p:nvPr>
            <p:ph idx="3" type="body"/>
          </p:nvPr>
        </p:nvSpPr>
        <p:spPr>
          <a:xfrm>
            <a:off x="8767864"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54"/>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D3D7D"/>
              </a:buClr>
              <a:buSzPts val="2000"/>
              <a:buNone/>
              <a:defRPr b="0" i="0" sz="2000">
                <a:solidFill>
                  <a:srgbClr val="3D3D7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54"/>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1B728D"/>
              </a:buClr>
              <a:buSzPts val="2000"/>
              <a:buNone/>
              <a:defRPr b="0" i="0" sz="2000">
                <a:solidFill>
                  <a:srgbClr val="1B728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23" name="Google Shape;223;p54"/>
          <p:cNvGrpSpPr/>
          <p:nvPr/>
        </p:nvGrpSpPr>
        <p:grpSpPr>
          <a:xfrm>
            <a:off x="8471206" y="6135034"/>
            <a:ext cx="3059425" cy="407404"/>
            <a:chOff x="4345239" y="6324600"/>
            <a:chExt cx="3059425" cy="407404"/>
          </a:xfrm>
        </p:grpSpPr>
        <p:sp>
          <p:nvSpPr>
            <p:cNvPr id="224" name="Google Shape;224;p54"/>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225" name="Google Shape;225;p54"/>
            <p:cNvPicPr preferRelativeResize="0"/>
            <p:nvPr/>
          </p:nvPicPr>
          <p:blipFill rotWithShape="1">
            <a:blip r:embed="rId2">
              <a:alphaModFix/>
            </a:blip>
            <a:srcRect b="-7349"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26" name="Shape 226"/>
        <p:cNvGrpSpPr/>
        <p:nvPr/>
      </p:nvGrpSpPr>
      <p:grpSpPr>
        <a:xfrm>
          <a:off x="0" y="0"/>
          <a:ext cx="0" cy="0"/>
          <a:chOff x="0" y="0"/>
          <a:chExt cx="0" cy="0"/>
        </a:xfrm>
      </p:grpSpPr>
      <p:sp>
        <p:nvSpPr>
          <p:cNvPr id="227" name="Google Shape;227;p63"/>
          <p:cNvSpPr/>
          <p:nvPr/>
        </p:nvSpPr>
        <p:spPr>
          <a:xfrm flipH="1" rot="-5400000">
            <a:off x="5604725" y="270725"/>
            <a:ext cx="6553432" cy="6621118"/>
          </a:xfrm>
          <a:custGeom>
            <a:rect b="b" l="l" r="r" t="t"/>
            <a:pathLst>
              <a:path extrusionOk="0" h="577708" w="1144207">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63"/>
          <p:cNvSpPr/>
          <p:nvPr/>
        </p:nvSpPr>
        <p:spPr>
          <a:xfrm flipH="1" rot="-5400000">
            <a:off x="5557861" y="270725"/>
            <a:ext cx="6553432" cy="6621118"/>
          </a:xfrm>
          <a:custGeom>
            <a:rect b="b" l="l" r="r" t="t"/>
            <a:pathLst>
              <a:path extrusionOk="0" h="577708" w="1144207">
                <a:moveTo>
                  <a:pt x="0" y="577709"/>
                </a:moveTo>
                <a:lnTo>
                  <a:pt x="267674" y="129289"/>
                </a:lnTo>
                <a:lnTo>
                  <a:pt x="1144207" y="0"/>
                </a:lnTo>
                <a:lnTo>
                  <a:pt x="1142961" y="577085"/>
                </a:lnTo>
                <a:close/>
              </a:path>
            </a:pathLst>
          </a:custGeom>
          <a:blipFill rotWithShape="1">
            <a:blip r:embed="rId2">
              <a:alphaModFix/>
            </a:blip>
            <a:stretch>
              <a:fillRect b="-30962" l="-24307" r="24307" t="8632"/>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63"/>
          <p:cNvSpPr txBox="1"/>
          <p:nvPr>
            <p:ph idx="1" type="body"/>
          </p:nvPr>
        </p:nvSpPr>
        <p:spPr>
          <a:xfrm>
            <a:off x="1009870" y="3322266"/>
            <a:ext cx="2880000" cy="3619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63"/>
          <p:cNvSpPr txBox="1"/>
          <p:nvPr>
            <p:ph idx="2" type="body"/>
          </p:nvPr>
        </p:nvSpPr>
        <p:spPr>
          <a:xfrm>
            <a:off x="1009870" y="3945225"/>
            <a:ext cx="2880000" cy="3619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63"/>
          <p:cNvSpPr txBox="1"/>
          <p:nvPr>
            <p:ph idx="3" type="body"/>
          </p:nvPr>
        </p:nvSpPr>
        <p:spPr>
          <a:xfrm>
            <a:off x="1018034" y="4588788"/>
            <a:ext cx="2880000" cy="3619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63"/>
          <p:cNvSpPr/>
          <p:nvPr/>
        </p:nvSpPr>
        <p:spPr>
          <a:xfrm flipH="1" rot="10800000">
            <a:off x="46864" y="5695906"/>
            <a:ext cx="5128570" cy="777330"/>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33" name="Google Shape;233;p63"/>
          <p:cNvSpPr txBox="1"/>
          <p:nvPr>
            <p:ph idx="4" type="body"/>
          </p:nvPr>
        </p:nvSpPr>
        <p:spPr>
          <a:xfrm>
            <a:off x="918627" y="5726524"/>
            <a:ext cx="3898089"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63"/>
          <p:cNvSpPr txBox="1"/>
          <p:nvPr>
            <p:ph idx="5" type="body"/>
          </p:nvPr>
        </p:nvSpPr>
        <p:spPr>
          <a:xfrm>
            <a:off x="7986644" y="310924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63"/>
          <p:cNvSpPr txBox="1"/>
          <p:nvPr>
            <p:ph idx="6" type="body"/>
          </p:nvPr>
        </p:nvSpPr>
        <p:spPr>
          <a:xfrm>
            <a:off x="7986644" y="2223113"/>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b="1"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6" name="Google Shape;236;p63"/>
          <p:cNvGrpSpPr/>
          <p:nvPr/>
        </p:nvGrpSpPr>
        <p:grpSpPr>
          <a:xfrm>
            <a:off x="9432575" y="5721840"/>
            <a:ext cx="2735993" cy="679345"/>
            <a:chOff x="0" y="0"/>
            <a:chExt cx="2301694" cy="571500"/>
          </a:xfrm>
        </p:grpSpPr>
        <p:sp>
          <p:nvSpPr>
            <p:cNvPr id="237" name="Google Shape;237;p63"/>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8" name="Google Shape;238;p63"/>
            <p:cNvPicPr preferRelativeResize="0"/>
            <p:nvPr/>
          </p:nvPicPr>
          <p:blipFill rotWithShape="1">
            <a:blip r:embed="rId3">
              <a:alphaModFix/>
            </a:blip>
            <a:srcRect b="0" l="0" r="44449" t="0"/>
            <a:stretch/>
          </p:blipFill>
          <p:spPr>
            <a:xfrm>
              <a:off x="312965" y="96237"/>
              <a:ext cx="1675765" cy="384810"/>
            </a:xfrm>
            <a:prstGeom prst="rect">
              <a:avLst/>
            </a:prstGeom>
            <a:noFill/>
            <a:ln>
              <a:noFill/>
            </a:ln>
          </p:spPr>
        </p:pic>
      </p:grpSp>
      <p:pic>
        <p:nvPicPr>
          <p:cNvPr descr="A picture containing text, clock, sign, gauge&#10;&#10;Description automatically generated" id="239" name="Google Shape;239;p63"/>
          <p:cNvPicPr preferRelativeResize="0"/>
          <p:nvPr/>
        </p:nvPicPr>
        <p:blipFill rotWithShape="1">
          <a:blip r:embed="rId4">
            <a:alphaModFix/>
          </a:blip>
          <a:srcRect b="0" l="0" r="0" t="0"/>
          <a:stretch/>
        </p:blipFill>
        <p:spPr>
          <a:xfrm>
            <a:off x="711812" y="990700"/>
            <a:ext cx="4104904" cy="941876"/>
          </a:xfrm>
          <a:prstGeom prst="rect">
            <a:avLst/>
          </a:prstGeom>
          <a:noFill/>
          <a:ln>
            <a:noFill/>
          </a:ln>
        </p:spPr>
      </p:pic>
      <p:sp>
        <p:nvSpPr>
          <p:cNvPr id="240" name="Google Shape;240;p63"/>
          <p:cNvSpPr/>
          <p:nvPr/>
        </p:nvSpPr>
        <p:spPr>
          <a:xfrm rot="10800000">
            <a:off x="7639382" y="3074841"/>
            <a:ext cx="3890008" cy="45719"/>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241" name="Shape 241"/>
        <p:cNvGrpSpPr/>
        <p:nvPr/>
      </p:nvGrpSpPr>
      <p:grpSpPr>
        <a:xfrm>
          <a:off x="0" y="0"/>
          <a:ext cx="0" cy="0"/>
          <a:chOff x="0" y="0"/>
          <a:chExt cx="0" cy="0"/>
        </a:xfrm>
      </p:grpSpPr>
      <p:sp>
        <p:nvSpPr>
          <p:cNvPr id="242" name="Google Shape;242;p64"/>
          <p:cNvSpPr/>
          <p:nvPr/>
        </p:nvSpPr>
        <p:spPr>
          <a:xfrm>
            <a:off x="408953" y="13403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43" name="Google Shape;243;p64"/>
          <p:cNvSpPr txBox="1"/>
          <p:nvPr>
            <p:ph idx="1" type="body"/>
          </p:nvPr>
        </p:nvSpPr>
        <p:spPr>
          <a:xfrm>
            <a:off x="529759" y="1757011"/>
            <a:ext cx="1107366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64"/>
          <p:cNvSpPr txBox="1"/>
          <p:nvPr>
            <p:ph idx="2" type="body"/>
          </p:nvPr>
        </p:nvSpPr>
        <p:spPr>
          <a:xfrm>
            <a:off x="529758" y="642972"/>
            <a:ext cx="1107366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45" name="Google Shape;245;p64"/>
          <p:cNvGrpSpPr/>
          <p:nvPr/>
        </p:nvGrpSpPr>
        <p:grpSpPr>
          <a:xfrm>
            <a:off x="408953" y="6110271"/>
            <a:ext cx="11323912" cy="541807"/>
            <a:chOff x="430699" y="6069857"/>
            <a:chExt cx="11323912" cy="541807"/>
          </a:xfrm>
        </p:grpSpPr>
        <p:sp>
          <p:nvSpPr>
            <p:cNvPr id="246" name="Google Shape;246;p64"/>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64"/>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248" name="Google Shape;248;p64"/>
            <p:cNvPicPr preferRelativeResize="0"/>
            <p:nvPr/>
          </p:nvPicPr>
          <p:blipFill rotWithShape="1">
            <a:blip r:embed="rId2">
              <a:alphaModFix/>
            </a:blip>
            <a:srcRect b="-7349" l="28689" r="49707" t="328"/>
            <a:stretch/>
          </p:blipFill>
          <p:spPr>
            <a:xfrm>
              <a:off x="430699" y="6069857"/>
              <a:ext cx="394801" cy="44883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1">
  <p:cSld name="Text Slide with Photo 1">
    <p:spTree>
      <p:nvGrpSpPr>
        <p:cNvPr id="22" name="Shape 22"/>
        <p:cNvGrpSpPr/>
        <p:nvPr/>
      </p:nvGrpSpPr>
      <p:grpSpPr>
        <a:xfrm>
          <a:off x="0" y="0"/>
          <a:ext cx="0" cy="0"/>
          <a:chOff x="0" y="0"/>
          <a:chExt cx="0" cy="0"/>
        </a:xfrm>
      </p:grpSpPr>
      <p:sp>
        <p:nvSpPr>
          <p:cNvPr id="23" name="Google Shape;23;p77"/>
          <p:cNvSpPr/>
          <p:nvPr/>
        </p:nvSpPr>
        <p:spPr>
          <a:xfrm flipH="1">
            <a:off x="1868123" y="4568506"/>
            <a:ext cx="3052949" cy="2282034"/>
          </a:xfrm>
          <a:custGeom>
            <a:rect b="b" l="l" r="r" t="t"/>
            <a:pathLst>
              <a:path extrusionOk="0" h="2282034" w="3052949">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77"/>
          <p:cNvSpPr/>
          <p:nvPr>
            <p:ph idx="2" type="pic"/>
          </p:nvPr>
        </p:nvSpPr>
        <p:spPr>
          <a:xfrm flipH="1">
            <a:off x="-1" y="2780"/>
            <a:ext cx="4862437" cy="6855220"/>
          </a:xfrm>
          <a:prstGeom prst="rect">
            <a:avLst/>
          </a:prstGeom>
          <a:noFill/>
          <a:ln>
            <a:noFill/>
          </a:ln>
        </p:spPr>
      </p:sp>
      <p:sp>
        <p:nvSpPr>
          <p:cNvPr id="25" name="Google Shape;25;p77"/>
          <p:cNvSpPr/>
          <p:nvPr/>
        </p:nvSpPr>
        <p:spPr>
          <a:xfrm flipH="1">
            <a:off x="1838805" y="4567427"/>
            <a:ext cx="3052949" cy="2282034"/>
          </a:xfrm>
          <a:custGeom>
            <a:rect b="b" l="l" r="r" t="t"/>
            <a:pathLst>
              <a:path extrusionOk="0" h="2282034" w="3052949">
                <a:moveTo>
                  <a:pt x="711661" y="0"/>
                </a:moveTo>
                <a:lnTo>
                  <a:pt x="3052949" y="2264969"/>
                </a:lnTo>
                <a:lnTo>
                  <a:pt x="0" y="2282034"/>
                </a:lnTo>
                <a:lnTo>
                  <a:pt x="711661" y="0"/>
                </a:lnTo>
                <a:close/>
              </a:path>
            </a:pathLst>
          </a:custGeom>
          <a:blipFill rotWithShape="1">
            <a:blip r:embed="rId2">
              <a:alphaModFix/>
            </a:blip>
            <a:stretch>
              <a:fillRect b="-51256" l="-18855" r="18854" t="-14071"/>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77"/>
          <p:cNvSpPr/>
          <p:nvPr/>
        </p:nvSpPr>
        <p:spPr>
          <a:xfrm>
            <a:off x="4753425" y="13911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 name="Google Shape;27;p77"/>
          <p:cNvSpPr txBox="1"/>
          <p:nvPr>
            <p:ph idx="1" type="body"/>
          </p:nvPr>
        </p:nvSpPr>
        <p:spPr>
          <a:xfrm>
            <a:off x="4874231" y="1807811"/>
            <a:ext cx="6971708"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77"/>
          <p:cNvSpPr txBox="1"/>
          <p:nvPr>
            <p:ph idx="3" type="body"/>
          </p:nvPr>
        </p:nvSpPr>
        <p:spPr>
          <a:xfrm>
            <a:off x="4874230" y="693772"/>
            <a:ext cx="697170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9" name="Google Shape;29;p77"/>
          <p:cNvGrpSpPr/>
          <p:nvPr/>
        </p:nvGrpSpPr>
        <p:grpSpPr>
          <a:xfrm>
            <a:off x="4950389" y="6203959"/>
            <a:ext cx="6804222" cy="407705"/>
            <a:chOff x="4950389" y="6203959"/>
            <a:chExt cx="6804222" cy="407705"/>
          </a:xfrm>
        </p:grpSpPr>
        <p:sp>
          <p:nvSpPr>
            <p:cNvPr id="30" name="Google Shape;30;p77"/>
            <p:cNvSpPr/>
            <p:nvPr/>
          </p:nvSpPr>
          <p:spPr>
            <a:xfrm>
              <a:off x="4950389" y="6203959"/>
              <a:ext cx="6653029"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77"/>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32" name="Shape 32"/>
        <p:cNvGrpSpPr/>
        <p:nvPr/>
      </p:nvGrpSpPr>
      <p:grpSpPr>
        <a:xfrm>
          <a:off x="0" y="0"/>
          <a:ext cx="0" cy="0"/>
          <a:chOff x="0" y="0"/>
          <a:chExt cx="0" cy="0"/>
        </a:xfrm>
      </p:grpSpPr>
      <p:sp>
        <p:nvSpPr>
          <p:cNvPr id="33" name="Google Shape;33;p37"/>
          <p:cNvSpPr/>
          <p:nvPr/>
        </p:nvSpPr>
        <p:spPr>
          <a:xfrm>
            <a:off x="0" y="610"/>
            <a:ext cx="6525203" cy="6882859"/>
          </a:xfrm>
          <a:custGeom>
            <a:rect b="b" l="l" r="r" t="t"/>
            <a:pathLst>
              <a:path extrusionOk="0" h="767745" w="731963">
                <a:moveTo>
                  <a:pt x="731964" y="0"/>
                </a:moveTo>
                <a:lnTo>
                  <a:pt x="560553" y="591191"/>
                </a:lnTo>
                <a:lnTo>
                  <a:pt x="1402" y="767745"/>
                </a:lnTo>
                <a:lnTo>
                  <a:pt x="0" y="779"/>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37"/>
          <p:cNvSpPr/>
          <p:nvPr/>
        </p:nvSpPr>
        <p:spPr>
          <a:xfrm>
            <a:off x="34468" y="610"/>
            <a:ext cx="6525203" cy="6882859"/>
          </a:xfrm>
          <a:custGeom>
            <a:rect b="b" l="l" r="r" t="t"/>
            <a:pathLst>
              <a:path extrusionOk="0" h="767745" w="731963">
                <a:moveTo>
                  <a:pt x="731964" y="0"/>
                </a:moveTo>
                <a:lnTo>
                  <a:pt x="560553" y="591191"/>
                </a:lnTo>
                <a:lnTo>
                  <a:pt x="1402" y="767745"/>
                </a:lnTo>
                <a:lnTo>
                  <a:pt x="0" y="779"/>
                </a:lnTo>
                <a:close/>
              </a:path>
            </a:pathLst>
          </a:custGeom>
          <a:blipFill rotWithShape="1">
            <a:blip r:embed="rId2">
              <a:alphaModFix amt="60027"/>
            </a:blip>
            <a:stretch>
              <a:fillRect b="-52754" l="-41096" r="10747" t="24"/>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37"/>
          <p:cNvSpPr/>
          <p:nvPr/>
        </p:nvSpPr>
        <p:spPr>
          <a:xfrm>
            <a:off x="613829" y="1557895"/>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6" name="Google Shape;36;p37"/>
          <p:cNvSpPr txBox="1"/>
          <p:nvPr>
            <p:ph idx="1" type="body"/>
          </p:nvPr>
        </p:nvSpPr>
        <p:spPr>
          <a:xfrm>
            <a:off x="651678" y="1929781"/>
            <a:ext cx="4306395" cy="32806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7"/>
          <p:cNvSpPr txBox="1"/>
          <p:nvPr>
            <p:ph idx="2" type="body"/>
          </p:nvPr>
        </p:nvSpPr>
        <p:spPr>
          <a:xfrm>
            <a:off x="613829" y="658730"/>
            <a:ext cx="4378451"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7"/>
          <p:cNvSpPr txBox="1"/>
          <p:nvPr>
            <p:ph idx="3" type="body"/>
          </p:nvPr>
        </p:nvSpPr>
        <p:spPr>
          <a:xfrm>
            <a:off x="7431607" y="68547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7"/>
          <p:cNvSpPr txBox="1"/>
          <p:nvPr>
            <p:ph idx="4" type="body"/>
          </p:nvPr>
        </p:nvSpPr>
        <p:spPr>
          <a:xfrm>
            <a:off x="7431607" y="176009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5" type="body"/>
          </p:nvPr>
        </p:nvSpPr>
        <p:spPr>
          <a:xfrm>
            <a:off x="7431607" y="281986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7"/>
          <p:cNvSpPr txBox="1"/>
          <p:nvPr>
            <p:ph idx="6" type="body"/>
          </p:nvPr>
        </p:nvSpPr>
        <p:spPr>
          <a:xfrm>
            <a:off x="7417752" y="387804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7"/>
          <p:cNvSpPr txBox="1"/>
          <p:nvPr>
            <p:ph idx="7" type="body"/>
          </p:nvPr>
        </p:nvSpPr>
        <p:spPr>
          <a:xfrm>
            <a:off x="7431607" y="4955348"/>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7"/>
          <p:cNvSpPr txBox="1"/>
          <p:nvPr>
            <p:ph idx="8" type="body"/>
          </p:nvPr>
        </p:nvSpPr>
        <p:spPr>
          <a:xfrm>
            <a:off x="6701697" y="74266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9" type="body"/>
          </p:nvPr>
        </p:nvSpPr>
        <p:spPr>
          <a:xfrm>
            <a:off x="6701697" y="181729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7"/>
          <p:cNvSpPr txBox="1"/>
          <p:nvPr>
            <p:ph idx="13" type="body"/>
          </p:nvPr>
        </p:nvSpPr>
        <p:spPr>
          <a:xfrm>
            <a:off x="6701697" y="287705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4" type="body"/>
          </p:nvPr>
        </p:nvSpPr>
        <p:spPr>
          <a:xfrm>
            <a:off x="6687842" y="393524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7"/>
          <p:cNvSpPr txBox="1"/>
          <p:nvPr>
            <p:ph idx="15" type="body"/>
          </p:nvPr>
        </p:nvSpPr>
        <p:spPr>
          <a:xfrm>
            <a:off x="6701697" y="5012543"/>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7"/>
          <p:cNvSpPr/>
          <p:nvPr/>
        </p:nvSpPr>
        <p:spPr>
          <a:xfrm>
            <a:off x="7285064" y="6089907"/>
            <a:ext cx="4498409"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Calibri"/>
                <a:ea typeface="Calibri"/>
                <a:cs typeface="Calibri"/>
                <a:sym typeface="Calibri"/>
              </a:rPr>
              <a:t>This programme  as been funded with support from the European Commission. The author is solely responsible for this publication (communication) and the Commission accepts no responsibility for any  use that may be made of the information contained therein 2020-3-UK01-KA205-094357</a:t>
            </a:r>
            <a:endParaRPr b="0" i="0" sz="1400" u="none" cap="none" strike="noStrike">
              <a:solidFill>
                <a:srgbClr val="000000"/>
              </a:solidFill>
              <a:latin typeface="Arial"/>
              <a:ea typeface="Arial"/>
              <a:cs typeface="Arial"/>
              <a:sym typeface="Arial"/>
            </a:endParaRPr>
          </a:p>
        </p:txBody>
      </p:sp>
      <p:sp>
        <p:nvSpPr>
          <p:cNvPr id="49" name="Google Shape;49;p37"/>
          <p:cNvSpPr/>
          <p:nvPr/>
        </p:nvSpPr>
        <p:spPr>
          <a:xfrm>
            <a:off x="15865" y="5296347"/>
            <a:ext cx="6178609" cy="1587122"/>
          </a:xfrm>
          <a:custGeom>
            <a:rect b="b" l="l" r="r" t="t"/>
            <a:pathLst>
              <a:path extrusionOk="0" h="178035" w="693084">
                <a:moveTo>
                  <a:pt x="693085" y="178035"/>
                </a:moveTo>
                <a:lnTo>
                  <a:pt x="559150" y="0"/>
                </a:lnTo>
                <a:lnTo>
                  <a:pt x="0" y="176555"/>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37"/>
          <p:cNvSpPr/>
          <p:nvPr/>
        </p:nvSpPr>
        <p:spPr>
          <a:xfrm>
            <a:off x="152400" y="153010"/>
            <a:ext cx="6525203" cy="6882859"/>
          </a:xfrm>
          <a:custGeom>
            <a:rect b="b" l="l" r="r" t="t"/>
            <a:pathLst>
              <a:path extrusionOk="0" h="767745" w="731963">
                <a:moveTo>
                  <a:pt x="731964" y="0"/>
                </a:moveTo>
                <a:lnTo>
                  <a:pt x="560553" y="591191"/>
                </a:lnTo>
                <a:lnTo>
                  <a:pt x="1402" y="767745"/>
                </a:lnTo>
                <a:lnTo>
                  <a:pt x="0" y="779"/>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51" name="Shape 51"/>
        <p:cNvGrpSpPr/>
        <p:nvPr/>
      </p:nvGrpSpPr>
      <p:grpSpPr>
        <a:xfrm>
          <a:off x="0" y="0"/>
          <a:ext cx="0" cy="0"/>
          <a:chOff x="0" y="0"/>
          <a:chExt cx="0" cy="0"/>
        </a:xfrm>
      </p:grpSpPr>
      <p:sp>
        <p:nvSpPr>
          <p:cNvPr id="52" name="Google Shape;52;p40"/>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40"/>
          <p:cNvSpPr/>
          <p:nvPr/>
        </p:nvSpPr>
        <p:spPr>
          <a:xfrm>
            <a:off x="831350" y="1502804"/>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grpSp>
        <p:nvGrpSpPr>
          <p:cNvPr id="54" name="Google Shape;54;p40"/>
          <p:cNvGrpSpPr/>
          <p:nvPr/>
        </p:nvGrpSpPr>
        <p:grpSpPr>
          <a:xfrm>
            <a:off x="2530564" y="336687"/>
            <a:ext cx="9078210" cy="5854425"/>
            <a:chOff x="3152299" y="635855"/>
            <a:chExt cx="19296834" cy="12444290"/>
          </a:xfrm>
        </p:grpSpPr>
        <p:pic>
          <p:nvPicPr>
            <p:cNvPr descr="iPhone6_mockup_front_white.png" id="55" name="Google Shape;55;p40"/>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56" name="Google Shape;56;p40"/>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57" name="Google Shape;57;p40"/>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58" name="Google Shape;58;p40"/>
          <p:cNvSpPr/>
          <p:nvPr>
            <p:ph idx="2" type="pic"/>
          </p:nvPr>
        </p:nvSpPr>
        <p:spPr>
          <a:xfrm>
            <a:off x="8602116" y="1265033"/>
            <a:ext cx="2266512" cy="3978298"/>
          </a:xfrm>
          <a:prstGeom prst="rect">
            <a:avLst/>
          </a:prstGeom>
          <a:solidFill>
            <a:schemeClr val="lt1"/>
          </a:solidFill>
          <a:ln>
            <a:noFill/>
          </a:ln>
        </p:spPr>
      </p:sp>
      <p:sp>
        <p:nvSpPr>
          <p:cNvPr id="59" name="Google Shape;59;p40"/>
          <p:cNvSpPr txBox="1"/>
          <p:nvPr>
            <p:ph idx="1" type="body"/>
          </p:nvPr>
        </p:nvSpPr>
        <p:spPr>
          <a:xfrm>
            <a:off x="734715" y="3594101"/>
            <a:ext cx="4983180" cy="2030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0"/>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1" name="Google Shape;61;p40"/>
          <p:cNvGrpSpPr/>
          <p:nvPr/>
        </p:nvGrpSpPr>
        <p:grpSpPr>
          <a:xfrm>
            <a:off x="408953" y="6110271"/>
            <a:ext cx="11323912" cy="541807"/>
            <a:chOff x="430699" y="6069857"/>
            <a:chExt cx="11323912" cy="541807"/>
          </a:xfrm>
        </p:grpSpPr>
        <p:sp>
          <p:nvSpPr>
            <p:cNvPr id="62" name="Google Shape;62;p40"/>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40"/>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64" name="Google Shape;64;p40"/>
            <p:cNvPicPr preferRelativeResize="0"/>
            <p:nvPr/>
          </p:nvPicPr>
          <p:blipFill rotWithShape="1">
            <a:blip r:embed="rId3">
              <a:alphaModFix/>
            </a:blip>
            <a:srcRect b="-7349" l="28689" r="49707" t="328"/>
            <a:stretch/>
          </p:blipFill>
          <p:spPr>
            <a:xfrm>
              <a:off x="430699" y="6069857"/>
              <a:ext cx="394801" cy="44883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p:cSld name="Meet Our Team">
    <p:spTree>
      <p:nvGrpSpPr>
        <p:cNvPr id="65" name="Shape 65"/>
        <p:cNvGrpSpPr/>
        <p:nvPr/>
      </p:nvGrpSpPr>
      <p:grpSpPr>
        <a:xfrm>
          <a:off x="0" y="0"/>
          <a:ext cx="0" cy="0"/>
          <a:chOff x="0" y="0"/>
          <a:chExt cx="0" cy="0"/>
        </a:xfrm>
      </p:grpSpPr>
      <p:sp>
        <p:nvSpPr>
          <p:cNvPr id="66" name="Google Shape;66;p73"/>
          <p:cNvSpPr/>
          <p:nvPr/>
        </p:nvSpPr>
        <p:spPr>
          <a:xfrm>
            <a:off x="241300" y="228600"/>
            <a:ext cx="11696700" cy="27178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73"/>
          <p:cNvSpPr/>
          <p:nvPr/>
        </p:nvSpPr>
        <p:spPr>
          <a:xfrm>
            <a:off x="5571778" y="1314450"/>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68" name="Google Shape;68;p73"/>
          <p:cNvSpPr/>
          <p:nvPr>
            <p:ph idx="2" type="pic"/>
          </p:nvPr>
        </p:nvSpPr>
        <p:spPr>
          <a:xfrm>
            <a:off x="1179684" y="2043172"/>
            <a:ext cx="1723877" cy="1723877"/>
          </a:xfrm>
          <a:prstGeom prst="ellipse">
            <a:avLst/>
          </a:prstGeom>
          <a:solidFill>
            <a:schemeClr val="lt1"/>
          </a:solidFill>
          <a:ln>
            <a:noFill/>
          </a:ln>
        </p:spPr>
      </p:sp>
      <p:sp>
        <p:nvSpPr>
          <p:cNvPr id="69" name="Google Shape;69;p73"/>
          <p:cNvSpPr/>
          <p:nvPr>
            <p:ph idx="3" type="pic"/>
          </p:nvPr>
        </p:nvSpPr>
        <p:spPr>
          <a:xfrm>
            <a:off x="3867471" y="2052565"/>
            <a:ext cx="1723877" cy="1723877"/>
          </a:xfrm>
          <a:prstGeom prst="ellipse">
            <a:avLst/>
          </a:prstGeom>
          <a:solidFill>
            <a:schemeClr val="lt1"/>
          </a:solidFill>
          <a:ln>
            <a:noFill/>
          </a:ln>
        </p:spPr>
      </p:sp>
      <p:sp>
        <p:nvSpPr>
          <p:cNvPr id="70" name="Google Shape;70;p73"/>
          <p:cNvSpPr/>
          <p:nvPr>
            <p:ph idx="4" type="pic"/>
          </p:nvPr>
        </p:nvSpPr>
        <p:spPr>
          <a:xfrm>
            <a:off x="6543647" y="2048263"/>
            <a:ext cx="1723877" cy="1723877"/>
          </a:xfrm>
          <a:prstGeom prst="ellipse">
            <a:avLst/>
          </a:prstGeom>
          <a:solidFill>
            <a:schemeClr val="lt1"/>
          </a:solidFill>
          <a:ln>
            <a:noFill/>
          </a:ln>
        </p:spPr>
      </p:sp>
      <p:sp>
        <p:nvSpPr>
          <p:cNvPr id="71" name="Google Shape;71;p73"/>
          <p:cNvSpPr/>
          <p:nvPr>
            <p:ph idx="5" type="pic"/>
          </p:nvPr>
        </p:nvSpPr>
        <p:spPr>
          <a:xfrm>
            <a:off x="9231434" y="2057654"/>
            <a:ext cx="1723877" cy="1723877"/>
          </a:xfrm>
          <a:prstGeom prst="ellipse">
            <a:avLst/>
          </a:prstGeom>
          <a:solidFill>
            <a:schemeClr val="lt1"/>
          </a:solidFill>
          <a:ln>
            <a:noFill/>
          </a:ln>
        </p:spPr>
      </p:sp>
      <p:sp>
        <p:nvSpPr>
          <p:cNvPr id="72" name="Google Shape;72;p73"/>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73"/>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73"/>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3"/>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73"/>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73"/>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73"/>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959"/>
              </a:buClr>
              <a:buSzPts val="1800"/>
              <a:buFont typeface="Arial"/>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73"/>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73"/>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1" name="Google Shape;81;p73"/>
          <p:cNvGrpSpPr/>
          <p:nvPr/>
        </p:nvGrpSpPr>
        <p:grpSpPr>
          <a:xfrm>
            <a:off x="408953" y="6110271"/>
            <a:ext cx="11323912" cy="541807"/>
            <a:chOff x="430699" y="6069857"/>
            <a:chExt cx="11323912" cy="541807"/>
          </a:xfrm>
        </p:grpSpPr>
        <p:sp>
          <p:nvSpPr>
            <p:cNvPr id="82" name="Google Shape;82;p73"/>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73"/>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84" name="Google Shape;84;p73"/>
            <p:cNvPicPr preferRelativeResize="0"/>
            <p:nvPr/>
          </p:nvPicPr>
          <p:blipFill rotWithShape="1">
            <a:blip r:embed="rId2">
              <a:alphaModFix/>
            </a:blip>
            <a:srcRect b="-7349" l="28689" r="49707" t="328"/>
            <a:stretch/>
          </p:blipFill>
          <p:spPr>
            <a:xfrm>
              <a:off x="430699" y="6069857"/>
              <a:ext cx="394801" cy="44883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number graph with icons ">
  <p:cSld name="4 point number graph with icons ">
    <p:spTree>
      <p:nvGrpSpPr>
        <p:cNvPr id="85" name="Shape 85"/>
        <p:cNvGrpSpPr/>
        <p:nvPr/>
      </p:nvGrpSpPr>
      <p:grpSpPr>
        <a:xfrm>
          <a:off x="0" y="0"/>
          <a:ext cx="0" cy="0"/>
          <a:chOff x="0" y="0"/>
          <a:chExt cx="0" cy="0"/>
        </a:xfrm>
      </p:grpSpPr>
      <p:sp>
        <p:nvSpPr>
          <p:cNvPr id="86" name="Google Shape;86;p74"/>
          <p:cNvSpPr/>
          <p:nvPr/>
        </p:nvSpPr>
        <p:spPr>
          <a:xfrm>
            <a:off x="495393" y="1126973"/>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87" name="Google Shape;87;p74"/>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74"/>
          <p:cNvSpPr/>
          <p:nvPr/>
        </p:nvSpPr>
        <p:spPr>
          <a:xfrm>
            <a:off x="2089889" y="2141094"/>
            <a:ext cx="2664102" cy="2664102"/>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74"/>
          <p:cNvSpPr/>
          <p:nvPr/>
        </p:nvSpPr>
        <p:spPr>
          <a:xfrm>
            <a:off x="4385115" y="2141094"/>
            <a:ext cx="2664102" cy="2664102"/>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74"/>
          <p:cNvSpPr/>
          <p:nvPr/>
        </p:nvSpPr>
        <p:spPr>
          <a:xfrm>
            <a:off x="6680341" y="2141094"/>
            <a:ext cx="2664102" cy="2664102"/>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74"/>
          <p:cNvSpPr/>
          <p:nvPr/>
        </p:nvSpPr>
        <p:spPr>
          <a:xfrm>
            <a:off x="8975567" y="2141094"/>
            <a:ext cx="2664102" cy="2664102"/>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74"/>
          <p:cNvSpPr/>
          <p:nvPr/>
        </p:nvSpPr>
        <p:spPr>
          <a:xfrm>
            <a:off x="2458765" y="1698686"/>
            <a:ext cx="1268168" cy="1268168"/>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74"/>
          <p:cNvSpPr/>
          <p:nvPr/>
        </p:nvSpPr>
        <p:spPr>
          <a:xfrm>
            <a:off x="4753991" y="1698686"/>
            <a:ext cx="1268168" cy="1268168"/>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74"/>
          <p:cNvSpPr/>
          <p:nvPr/>
        </p:nvSpPr>
        <p:spPr>
          <a:xfrm>
            <a:off x="7049217" y="1698686"/>
            <a:ext cx="1268168" cy="1268168"/>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74"/>
          <p:cNvSpPr/>
          <p:nvPr/>
        </p:nvSpPr>
        <p:spPr>
          <a:xfrm>
            <a:off x="9344443" y="1698686"/>
            <a:ext cx="1268168" cy="1268168"/>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74"/>
          <p:cNvSpPr/>
          <p:nvPr/>
        </p:nvSpPr>
        <p:spPr>
          <a:xfrm>
            <a:off x="2562014" y="1786976"/>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74"/>
          <p:cNvSpPr/>
          <p:nvPr/>
        </p:nvSpPr>
        <p:spPr>
          <a:xfrm>
            <a:off x="4860745" y="180544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74"/>
          <p:cNvSpPr/>
          <p:nvPr/>
        </p:nvSpPr>
        <p:spPr>
          <a:xfrm>
            <a:off x="7155971" y="1805439"/>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74"/>
          <p:cNvSpPr/>
          <p:nvPr/>
        </p:nvSpPr>
        <p:spPr>
          <a:xfrm>
            <a:off x="9451197" y="1805439"/>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74"/>
          <p:cNvSpPr/>
          <p:nvPr/>
        </p:nvSpPr>
        <p:spPr>
          <a:xfrm>
            <a:off x="3435379" y="4279578"/>
            <a:ext cx="879736" cy="879735"/>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74"/>
          <p:cNvSpPr/>
          <p:nvPr/>
        </p:nvSpPr>
        <p:spPr>
          <a:xfrm>
            <a:off x="5798873" y="4279578"/>
            <a:ext cx="879736" cy="879735"/>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74"/>
          <p:cNvSpPr/>
          <p:nvPr/>
        </p:nvSpPr>
        <p:spPr>
          <a:xfrm>
            <a:off x="8095831" y="4279578"/>
            <a:ext cx="879736" cy="879735"/>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74"/>
          <p:cNvSpPr/>
          <p:nvPr/>
        </p:nvSpPr>
        <p:spPr>
          <a:xfrm>
            <a:off x="10526240" y="4279578"/>
            <a:ext cx="879736" cy="879735"/>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74"/>
          <p:cNvSpPr txBox="1"/>
          <p:nvPr>
            <p:ph idx="2" type="body"/>
          </p:nvPr>
        </p:nvSpPr>
        <p:spPr>
          <a:xfrm>
            <a:off x="2747941" y="194690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1B728D"/>
              </a:buClr>
              <a:buSzPts val="4800"/>
              <a:buNone/>
              <a:defRPr b="1" i="0" sz="4800">
                <a:solidFill>
                  <a:srgbClr val="1B728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74"/>
          <p:cNvSpPr txBox="1"/>
          <p:nvPr>
            <p:ph idx="3" type="body"/>
          </p:nvPr>
        </p:nvSpPr>
        <p:spPr>
          <a:xfrm>
            <a:off x="5064548" y="1949503"/>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4800"/>
              <a:buNone/>
              <a:defRPr b="1" i="0" sz="4800">
                <a:solidFill>
                  <a:srgbClr val="279BD3"/>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74"/>
          <p:cNvSpPr txBox="1"/>
          <p:nvPr>
            <p:ph idx="4" type="body"/>
          </p:nvPr>
        </p:nvSpPr>
        <p:spPr>
          <a:xfrm>
            <a:off x="7338393" y="1962861"/>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4800"/>
              <a:buNone/>
              <a:defRPr b="1" i="0" sz="4800">
                <a:solidFill>
                  <a:srgbClr val="7F59A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74"/>
          <p:cNvSpPr txBox="1"/>
          <p:nvPr>
            <p:ph idx="5" type="body"/>
          </p:nvPr>
        </p:nvSpPr>
        <p:spPr>
          <a:xfrm>
            <a:off x="9655000" y="196545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D3D7D"/>
              </a:buClr>
              <a:buSzPts val="4800"/>
              <a:buNone/>
              <a:defRPr b="1" i="0" sz="4800">
                <a:solidFill>
                  <a:srgbClr val="3D3D7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74"/>
          <p:cNvSpPr txBox="1"/>
          <p:nvPr>
            <p:ph idx="6" type="body"/>
          </p:nvPr>
        </p:nvSpPr>
        <p:spPr>
          <a:xfrm>
            <a:off x="2291885" y="313586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74"/>
          <p:cNvSpPr txBox="1"/>
          <p:nvPr>
            <p:ph idx="7" type="body"/>
          </p:nvPr>
        </p:nvSpPr>
        <p:spPr>
          <a:xfrm>
            <a:off x="4623112" y="311706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74"/>
          <p:cNvSpPr txBox="1"/>
          <p:nvPr>
            <p:ph idx="8" type="body"/>
          </p:nvPr>
        </p:nvSpPr>
        <p:spPr>
          <a:xfrm>
            <a:off x="6878370" y="312153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74"/>
          <p:cNvSpPr txBox="1"/>
          <p:nvPr>
            <p:ph idx="9" type="body"/>
          </p:nvPr>
        </p:nvSpPr>
        <p:spPr>
          <a:xfrm>
            <a:off x="9209597" y="310273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2" name="Google Shape;112;p74"/>
          <p:cNvGrpSpPr/>
          <p:nvPr/>
        </p:nvGrpSpPr>
        <p:grpSpPr>
          <a:xfrm>
            <a:off x="495393" y="6135034"/>
            <a:ext cx="3059425" cy="407404"/>
            <a:chOff x="4345239" y="6324600"/>
            <a:chExt cx="3059425" cy="407404"/>
          </a:xfrm>
        </p:grpSpPr>
        <p:sp>
          <p:nvSpPr>
            <p:cNvPr id="113" name="Google Shape;113;p74"/>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14" name="Google Shape;114;p74"/>
            <p:cNvPicPr preferRelativeResize="0"/>
            <p:nvPr/>
          </p:nvPicPr>
          <p:blipFill rotWithShape="1">
            <a:blip r:embed="rId2">
              <a:alphaModFix/>
            </a:blip>
            <a:srcRect b="-7349"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number graph with icons A">
  <p:cSld name="5 point number graph with icons A">
    <p:spTree>
      <p:nvGrpSpPr>
        <p:cNvPr id="115" name="Shape 115"/>
        <p:cNvGrpSpPr/>
        <p:nvPr/>
      </p:nvGrpSpPr>
      <p:grpSpPr>
        <a:xfrm>
          <a:off x="0" y="0"/>
          <a:ext cx="0" cy="0"/>
          <a:chOff x="0" y="0"/>
          <a:chExt cx="0" cy="0"/>
        </a:xfrm>
      </p:grpSpPr>
      <p:sp>
        <p:nvSpPr>
          <p:cNvPr id="116" name="Google Shape;116;p75"/>
          <p:cNvSpPr txBox="1"/>
          <p:nvPr>
            <p:ph idx="1" type="body"/>
          </p:nvPr>
        </p:nvSpPr>
        <p:spPr>
          <a:xfrm>
            <a:off x="411246" y="1263516"/>
            <a:ext cx="4312551" cy="7482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200"/>
              <a:buNone/>
              <a:defRPr b="0" i="0" sz="22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75"/>
          <p:cNvSpPr/>
          <p:nvPr/>
        </p:nvSpPr>
        <p:spPr>
          <a:xfrm>
            <a:off x="495393" y="1126973"/>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18" name="Google Shape;118;p75"/>
          <p:cNvSpPr txBox="1"/>
          <p:nvPr>
            <p:ph idx="2"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75"/>
          <p:cNvSpPr/>
          <p:nvPr/>
        </p:nvSpPr>
        <p:spPr>
          <a:xfrm>
            <a:off x="2384303" y="2144026"/>
            <a:ext cx="2066436" cy="2071148"/>
          </a:xfrm>
          <a:custGeom>
            <a:rect b="b" l="l" r="r" t="t"/>
            <a:pathLst>
              <a:path extrusionOk="0" h="3876" w="3868">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1B72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 name="Google Shape;120;p75"/>
          <p:cNvSpPr/>
          <p:nvPr/>
        </p:nvSpPr>
        <p:spPr>
          <a:xfrm>
            <a:off x="6875324" y="2733089"/>
            <a:ext cx="2365680" cy="2365680"/>
          </a:xfrm>
          <a:custGeom>
            <a:rect b="b" l="l" r="r" t="t"/>
            <a:pathLst>
              <a:path extrusionOk="0" h="4428" w="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D3D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75"/>
          <p:cNvSpPr/>
          <p:nvPr/>
        </p:nvSpPr>
        <p:spPr>
          <a:xfrm>
            <a:off x="4224538" y="3013484"/>
            <a:ext cx="2313842" cy="2313842"/>
          </a:xfrm>
          <a:custGeom>
            <a:rect b="b" l="l" r="r" t="t"/>
            <a:pathLst>
              <a:path extrusionOk="0" h="4329" w="433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75"/>
          <p:cNvSpPr/>
          <p:nvPr/>
        </p:nvSpPr>
        <p:spPr>
          <a:xfrm>
            <a:off x="8911127" y="1536112"/>
            <a:ext cx="2690842" cy="2688487"/>
          </a:xfrm>
          <a:custGeom>
            <a:rect b="b" l="l" r="r" t="t"/>
            <a:pathLst>
              <a:path extrusionOk="0" h="5033" w="5034">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75"/>
          <p:cNvSpPr/>
          <p:nvPr/>
        </p:nvSpPr>
        <p:spPr>
          <a:xfrm>
            <a:off x="5574671" y="1498412"/>
            <a:ext cx="1983966" cy="1979254"/>
          </a:xfrm>
          <a:custGeom>
            <a:rect b="b" l="l" r="r" t="t"/>
            <a:pathLst>
              <a:path extrusionOk="0" h="3704" w="371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F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75"/>
          <p:cNvSpPr/>
          <p:nvPr/>
        </p:nvSpPr>
        <p:spPr>
          <a:xfrm>
            <a:off x="2108622" y="3272672"/>
            <a:ext cx="791702" cy="791702"/>
          </a:xfrm>
          <a:custGeom>
            <a:rect b="b" l="l" r="r" t="t"/>
            <a:pathLst>
              <a:path extrusionOk="0" h="1482" w="1483">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1B72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75"/>
          <p:cNvSpPr/>
          <p:nvPr/>
        </p:nvSpPr>
        <p:spPr>
          <a:xfrm>
            <a:off x="5923397" y="4495568"/>
            <a:ext cx="791702" cy="791702"/>
          </a:xfrm>
          <a:custGeom>
            <a:rect b="b" l="l" r="r" t="t"/>
            <a:pathLst>
              <a:path extrusionOk="0" h="1482" w="1483">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75"/>
          <p:cNvSpPr/>
          <p:nvPr/>
        </p:nvSpPr>
        <p:spPr>
          <a:xfrm>
            <a:off x="5527546" y="1342899"/>
            <a:ext cx="791702" cy="786989"/>
          </a:xfrm>
          <a:custGeom>
            <a:rect b="b" l="l" r="r" t="t"/>
            <a:pathLst>
              <a:path extrusionOk="0" h="1473" w="148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F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75"/>
          <p:cNvSpPr/>
          <p:nvPr/>
        </p:nvSpPr>
        <p:spPr>
          <a:xfrm>
            <a:off x="8058164" y="2400858"/>
            <a:ext cx="786989" cy="786989"/>
          </a:xfrm>
          <a:custGeom>
            <a:rect b="b" l="l" r="r" t="t"/>
            <a:pathLst>
              <a:path extrusionOk="0" h="1473" w="1474">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D3D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75"/>
          <p:cNvSpPr/>
          <p:nvPr/>
        </p:nvSpPr>
        <p:spPr>
          <a:xfrm>
            <a:off x="10852680" y="1609156"/>
            <a:ext cx="786989" cy="791702"/>
          </a:xfrm>
          <a:custGeom>
            <a:rect b="b" l="l" r="r" t="t"/>
            <a:pathLst>
              <a:path extrusionOk="0" h="1482" w="1474">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75"/>
          <p:cNvSpPr txBox="1"/>
          <p:nvPr>
            <p:ph idx="3" type="body"/>
          </p:nvPr>
        </p:nvSpPr>
        <p:spPr>
          <a:xfrm>
            <a:off x="2519373" y="2476787"/>
            <a:ext cx="1740791"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75"/>
          <p:cNvSpPr txBox="1"/>
          <p:nvPr>
            <p:ph idx="4" type="body"/>
          </p:nvPr>
        </p:nvSpPr>
        <p:spPr>
          <a:xfrm>
            <a:off x="4466172" y="3462500"/>
            <a:ext cx="1853076"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75"/>
          <p:cNvSpPr txBox="1"/>
          <p:nvPr>
            <p:ph idx="5" type="body"/>
          </p:nvPr>
        </p:nvSpPr>
        <p:spPr>
          <a:xfrm>
            <a:off x="5659370" y="1887731"/>
            <a:ext cx="1740791"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75"/>
          <p:cNvSpPr txBox="1"/>
          <p:nvPr>
            <p:ph idx="6" type="body"/>
          </p:nvPr>
        </p:nvSpPr>
        <p:spPr>
          <a:xfrm>
            <a:off x="2138039" y="3421579"/>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75"/>
          <p:cNvSpPr txBox="1"/>
          <p:nvPr>
            <p:ph idx="7" type="body"/>
          </p:nvPr>
        </p:nvSpPr>
        <p:spPr>
          <a:xfrm>
            <a:off x="6003355" y="464181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75"/>
          <p:cNvSpPr txBox="1"/>
          <p:nvPr>
            <p:ph idx="8" type="body"/>
          </p:nvPr>
        </p:nvSpPr>
        <p:spPr>
          <a:xfrm>
            <a:off x="6964823" y="3174422"/>
            <a:ext cx="2130961"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75"/>
          <p:cNvSpPr txBox="1"/>
          <p:nvPr>
            <p:ph idx="9" type="body"/>
          </p:nvPr>
        </p:nvSpPr>
        <p:spPr>
          <a:xfrm>
            <a:off x="9081526" y="2119951"/>
            <a:ext cx="2333958"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75"/>
          <p:cNvSpPr txBox="1"/>
          <p:nvPr>
            <p:ph idx="13" type="body"/>
          </p:nvPr>
        </p:nvSpPr>
        <p:spPr>
          <a:xfrm>
            <a:off x="10942078" y="1707788"/>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7" name="Google Shape;137;p75"/>
          <p:cNvGrpSpPr/>
          <p:nvPr/>
        </p:nvGrpSpPr>
        <p:grpSpPr>
          <a:xfrm>
            <a:off x="495393" y="6135034"/>
            <a:ext cx="3059425" cy="407404"/>
            <a:chOff x="4345239" y="6324600"/>
            <a:chExt cx="3059425" cy="407404"/>
          </a:xfrm>
        </p:grpSpPr>
        <p:sp>
          <p:nvSpPr>
            <p:cNvPr id="138" name="Google Shape;138;p75"/>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39" name="Google Shape;139;p75"/>
            <p:cNvPicPr preferRelativeResize="0"/>
            <p:nvPr/>
          </p:nvPicPr>
          <p:blipFill rotWithShape="1">
            <a:blip r:embed="rId2">
              <a:alphaModFix/>
            </a:blip>
            <a:srcRect b="-7349" l="28689" r="49707" t="328"/>
            <a:stretch/>
          </p:blipFill>
          <p:spPr>
            <a:xfrm>
              <a:off x="4345239" y="6324600"/>
              <a:ext cx="358362" cy="407404"/>
            </a:xfrm>
            <a:prstGeom prst="rect">
              <a:avLst/>
            </a:prstGeom>
            <a:noFill/>
            <a:ln>
              <a:noFill/>
            </a:ln>
          </p:spPr>
        </p:pic>
      </p:grpSp>
      <p:sp>
        <p:nvSpPr>
          <p:cNvPr id="140" name="Google Shape;140;p75"/>
          <p:cNvSpPr txBox="1"/>
          <p:nvPr>
            <p:ph idx="14" type="body"/>
          </p:nvPr>
        </p:nvSpPr>
        <p:spPr>
          <a:xfrm>
            <a:off x="5575772" y="139006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75"/>
          <p:cNvSpPr txBox="1"/>
          <p:nvPr>
            <p:ph idx="15" type="body"/>
          </p:nvPr>
        </p:nvSpPr>
        <p:spPr>
          <a:xfrm>
            <a:off x="8119887" y="2463875"/>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C">
  <p:cSld name="5 point icon Graph C">
    <p:spTree>
      <p:nvGrpSpPr>
        <p:cNvPr id="142" name="Shape 142"/>
        <p:cNvGrpSpPr/>
        <p:nvPr/>
      </p:nvGrpSpPr>
      <p:grpSpPr>
        <a:xfrm>
          <a:off x="0" y="0"/>
          <a:ext cx="0" cy="0"/>
          <a:chOff x="0" y="0"/>
          <a:chExt cx="0" cy="0"/>
        </a:xfrm>
      </p:grpSpPr>
      <p:grpSp>
        <p:nvGrpSpPr>
          <p:cNvPr id="143" name="Google Shape;143;p76"/>
          <p:cNvGrpSpPr/>
          <p:nvPr/>
        </p:nvGrpSpPr>
        <p:grpSpPr>
          <a:xfrm>
            <a:off x="1154562" y="1887157"/>
            <a:ext cx="9882876" cy="2798187"/>
            <a:chOff x="1875859" y="4907106"/>
            <a:chExt cx="20625932" cy="5839921"/>
          </a:xfrm>
        </p:grpSpPr>
        <p:sp>
          <p:nvSpPr>
            <p:cNvPr id="144" name="Google Shape;144;p76"/>
            <p:cNvSpPr/>
            <p:nvPr/>
          </p:nvSpPr>
          <p:spPr>
            <a:xfrm rot="10800000">
              <a:off x="1875859" y="4907106"/>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5" name="Google Shape;145;p76"/>
            <p:cNvSpPr/>
            <p:nvPr/>
          </p:nvSpPr>
          <p:spPr>
            <a:xfrm>
              <a:off x="5916227" y="4907106"/>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6" name="Google Shape;146;p76"/>
            <p:cNvSpPr/>
            <p:nvPr/>
          </p:nvSpPr>
          <p:spPr>
            <a:xfrm rot="10800000">
              <a:off x="9956596" y="4907109"/>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7" name="Google Shape;147;p76"/>
            <p:cNvSpPr/>
            <p:nvPr/>
          </p:nvSpPr>
          <p:spPr>
            <a:xfrm>
              <a:off x="13996964" y="4907111"/>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8" name="Google Shape;148;p76"/>
            <p:cNvSpPr/>
            <p:nvPr/>
          </p:nvSpPr>
          <p:spPr>
            <a:xfrm>
              <a:off x="1875859" y="4907106"/>
              <a:ext cx="4464459" cy="4631501"/>
            </a:xfrm>
            <a:prstGeom prst="blockArc">
              <a:avLst>
                <a:gd fmla="val 10800000" name="adj1"/>
                <a:gd fmla="val 0" name="adj2"/>
                <a:gd fmla="val 9694" name="adj3"/>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9" name="Google Shape;149;p76"/>
            <p:cNvSpPr/>
            <p:nvPr/>
          </p:nvSpPr>
          <p:spPr>
            <a:xfrm rot="10800000">
              <a:off x="18037332" y="4907111"/>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0" name="Google Shape;150;p76"/>
            <p:cNvSpPr/>
            <p:nvPr/>
          </p:nvSpPr>
          <p:spPr>
            <a:xfrm rot="10800000">
              <a:off x="5916227" y="4907106"/>
              <a:ext cx="4464459" cy="4631501"/>
            </a:xfrm>
            <a:prstGeom prst="blockArc">
              <a:avLst>
                <a:gd fmla="val 10800000" name="adj1"/>
                <a:gd fmla="val 0" name="adj2"/>
                <a:gd fmla="val 9694" name="adj3"/>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1" name="Google Shape;151;p76"/>
            <p:cNvSpPr/>
            <p:nvPr/>
          </p:nvSpPr>
          <p:spPr>
            <a:xfrm rot="10800000">
              <a:off x="13996964" y="4907111"/>
              <a:ext cx="4464459" cy="4631501"/>
            </a:xfrm>
            <a:prstGeom prst="blockArc">
              <a:avLst>
                <a:gd fmla="val 10800000" name="adj1"/>
                <a:gd fmla="val 0" name="adj2"/>
                <a:gd fmla="val 9694" name="adj3"/>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2" name="Google Shape;152;p76"/>
            <p:cNvSpPr/>
            <p:nvPr/>
          </p:nvSpPr>
          <p:spPr>
            <a:xfrm>
              <a:off x="9956596" y="4907108"/>
              <a:ext cx="4464459" cy="4631501"/>
            </a:xfrm>
            <a:prstGeom prst="blockArc">
              <a:avLst>
                <a:gd fmla="val 10800000" name="adj1"/>
                <a:gd fmla="val 0" name="adj2"/>
                <a:gd fmla="val 9694" name="adj3"/>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3" name="Google Shape;153;p76"/>
            <p:cNvSpPr/>
            <p:nvPr/>
          </p:nvSpPr>
          <p:spPr>
            <a:xfrm>
              <a:off x="18037331" y="4907110"/>
              <a:ext cx="4464459" cy="4631501"/>
            </a:xfrm>
            <a:prstGeom prst="blockArc">
              <a:avLst>
                <a:gd fmla="val 10800000" name="adj1"/>
                <a:gd fmla="val 0" name="adj2"/>
                <a:gd fmla="val 9694" name="adj3"/>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4" name="Google Shape;154;p76"/>
            <p:cNvSpPr txBox="1"/>
            <p:nvPr/>
          </p:nvSpPr>
          <p:spPr>
            <a:xfrm>
              <a:off x="3248482" y="10100696"/>
              <a:ext cx="19271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Mission</a:t>
              </a:r>
              <a:endParaRPr b="0" i="0" sz="1400" u="none" cap="none" strike="noStrike">
                <a:solidFill>
                  <a:srgbClr val="000000"/>
                </a:solidFill>
                <a:latin typeface="Arial"/>
                <a:ea typeface="Arial"/>
                <a:cs typeface="Arial"/>
                <a:sym typeface="Arial"/>
              </a:endParaRPr>
            </a:p>
          </p:txBody>
        </p:sp>
        <p:sp>
          <p:nvSpPr>
            <p:cNvPr id="155" name="Google Shape;155;p76"/>
            <p:cNvSpPr txBox="1"/>
            <p:nvPr/>
          </p:nvSpPr>
          <p:spPr>
            <a:xfrm>
              <a:off x="7357215" y="10100696"/>
              <a:ext cx="15824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Vision</a:t>
              </a:r>
              <a:endParaRPr b="0" i="0" sz="1400" u="none" cap="none" strike="noStrike">
                <a:solidFill>
                  <a:srgbClr val="000000"/>
                </a:solidFill>
                <a:latin typeface="Arial"/>
                <a:ea typeface="Arial"/>
                <a:cs typeface="Arial"/>
                <a:sym typeface="Arial"/>
              </a:endParaRPr>
            </a:p>
          </p:txBody>
        </p:sp>
        <p:sp>
          <p:nvSpPr>
            <p:cNvPr id="156" name="Google Shape;156;p76"/>
            <p:cNvSpPr txBox="1"/>
            <p:nvPr/>
          </p:nvSpPr>
          <p:spPr>
            <a:xfrm>
              <a:off x="11461705" y="10100696"/>
              <a:ext cx="14542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Goals</a:t>
              </a:r>
              <a:endParaRPr b="0" i="0" sz="1400" u="none" cap="none" strike="noStrike">
                <a:solidFill>
                  <a:srgbClr val="000000"/>
                </a:solidFill>
                <a:latin typeface="Arial"/>
                <a:ea typeface="Arial"/>
                <a:cs typeface="Arial"/>
                <a:sym typeface="Arial"/>
              </a:endParaRPr>
            </a:p>
          </p:txBody>
        </p:sp>
        <p:sp>
          <p:nvSpPr>
            <p:cNvPr id="157" name="Google Shape;157;p76"/>
            <p:cNvSpPr txBox="1"/>
            <p:nvPr/>
          </p:nvSpPr>
          <p:spPr>
            <a:xfrm>
              <a:off x="15369825" y="10100696"/>
              <a:ext cx="17187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Values</a:t>
              </a:r>
              <a:endParaRPr b="0" i="0" sz="1400" u="none" cap="none" strike="noStrike">
                <a:solidFill>
                  <a:srgbClr val="000000"/>
                </a:solidFill>
                <a:latin typeface="Arial"/>
                <a:ea typeface="Arial"/>
                <a:cs typeface="Arial"/>
                <a:sym typeface="Arial"/>
              </a:endParaRPr>
            </a:p>
          </p:txBody>
        </p:sp>
        <p:sp>
          <p:nvSpPr>
            <p:cNvPr id="158" name="Google Shape;158;p76"/>
            <p:cNvSpPr txBox="1"/>
            <p:nvPr/>
          </p:nvSpPr>
          <p:spPr>
            <a:xfrm>
              <a:off x="19196192" y="10100696"/>
              <a:ext cx="21467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Strategy</a:t>
              </a:r>
              <a:endParaRPr b="0" i="0" sz="1400" u="none" cap="none" strike="noStrike">
                <a:solidFill>
                  <a:srgbClr val="000000"/>
                </a:solidFill>
                <a:latin typeface="Arial"/>
                <a:ea typeface="Arial"/>
                <a:cs typeface="Arial"/>
                <a:sym typeface="Arial"/>
              </a:endParaRPr>
            </a:p>
          </p:txBody>
        </p:sp>
      </p:grpSp>
      <p:sp>
        <p:nvSpPr>
          <p:cNvPr id="159" name="Google Shape;159;p76"/>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76"/>
          <p:cNvSpPr txBox="1"/>
          <p:nvPr>
            <p:ph idx="2" type="body"/>
          </p:nvPr>
        </p:nvSpPr>
        <p:spPr>
          <a:xfrm>
            <a:off x="1333175" y="4539912"/>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76"/>
          <p:cNvSpPr txBox="1"/>
          <p:nvPr>
            <p:ph idx="3" type="body"/>
          </p:nvPr>
        </p:nvSpPr>
        <p:spPr>
          <a:xfrm>
            <a:off x="7165569" y="4535946"/>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76"/>
          <p:cNvSpPr txBox="1"/>
          <p:nvPr>
            <p:ph idx="4" type="body"/>
          </p:nvPr>
        </p:nvSpPr>
        <p:spPr>
          <a:xfrm>
            <a:off x="5229634" y="4542698"/>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76"/>
          <p:cNvSpPr txBox="1"/>
          <p:nvPr>
            <p:ph idx="5" type="body"/>
          </p:nvPr>
        </p:nvSpPr>
        <p:spPr>
          <a:xfrm>
            <a:off x="9101503" y="4557649"/>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76"/>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5" name="Google Shape;165;p76"/>
          <p:cNvGrpSpPr/>
          <p:nvPr/>
        </p:nvGrpSpPr>
        <p:grpSpPr>
          <a:xfrm>
            <a:off x="4571670" y="6135034"/>
            <a:ext cx="3059425" cy="407404"/>
            <a:chOff x="4345239" y="6324600"/>
            <a:chExt cx="3059425" cy="407404"/>
          </a:xfrm>
        </p:grpSpPr>
        <p:sp>
          <p:nvSpPr>
            <p:cNvPr id="166" name="Google Shape;166;p76"/>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67" name="Google Shape;167;p76"/>
            <p:cNvPicPr preferRelativeResize="0"/>
            <p:nvPr/>
          </p:nvPicPr>
          <p:blipFill rotWithShape="1">
            <a:blip r:embed="rId2">
              <a:alphaModFix/>
            </a:blip>
            <a:srcRect b="-7349"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3">
  <p:cSld name="Text Slide with Photo 3">
    <p:spTree>
      <p:nvGrpSpPr>
        <p:cNvPr id="168" name="Shape 168"/>
        <p:cNvGrpSpPr/>
        <p:nvPr/>
      </p:nvGrpSpPr>
      <p:grpSpPr>
        <a:xfrm>
          <a:off x="0" y="0"/>
          <a:ext cx="0" cy="0"/>
          <a:chOff x="0" y="0"/>
          <a:chExt cx="0" cy="0"/>
        </a:xfrm>
      </p:grpSpPr>
      <p:sp>
        <p:nvSpPr>
          <p:cNvPr id="169" name="Google Shape;169;p47"/>
          <p:cNvSpPr/>
          <p:nvPr>
            <p:ph idx="2" type="pic"/>
          </p:nvPr>
        </p:nvSpPr>
        <p:spPr>
          <a:xfrm>
            <a:off x="16300" y="-732"/>
            <a:ext cx="12175708" cy="3635823"/>
          </a:xfrm>
          <a:prstGeom prst="rect">
            <a:avLst/>
          </a:prstGeom>
          <a:noFill/>
          <a:ln>
            <a:noFill/>
          </a:ln>
        </p:spPr>
      </p:sp>
      <p:sp>
        <p:nvSpPr>
          <p:cNvPr id="170" name="Google Shape;170;p47"/>
          <p:cNvSpPr/>
          <p:nvPr/>
        </p:nvSpPr>
        <p:spPr>
          <a:xfrm>
            <a:off x="16300" y="-732"/>
            <a:ext cx="2746956" cy="3664678"/>
          </a:xfrm>
          <a:custGeom>
            <a:rect b="b" l="l" r="r" t="t"/>
            <a:pathLst>
              <a:path extrusionOk="0" h="408635" w="308734">
                <a:moveTo>
                  <a:pt x="0" y="408635"/>
                </a:moveTo>
                <a:lnTo>
                  <a:pt x="308735" y="368072"/>
                </a:lnTo>
                <a:lnTo>
                  <a:pt x="3428"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47"/>
          <p:cNvSpPr/>
          <p:nvPr/>
        </p:nvSpPr>
        <p:spPr>
          <a:xfrm>
            <a:off x="0" y="-29587"/>
            <a:ext cx="2746956" cy="3664678"/>
          </a:xfrm>
          <a:custGeom>
            <a:rect b="b" l="l" r="r" t="t"/>
            <a:pathLst>
              <a:path extrusionOk="0" h="408635" w="308734">
                <a:moveTo>
                  <a:pt x="0" y="408635"/>
                </a:moveTo>
                <a:lnTo>
                  <a:pt x="308735" y="368072"/>
                </a:lnTo>
                <a:lnTo>
                  <a:pt x="3428" y="0"/>
                </a:lnTo>
                <a:close/>
              </a:path>
            </a:pathLst>
          </a:custGeom>
          <a:blipFill rotWithShape="1">
            <a:blip r:embed="rId2">
              <a:alphaModFix/>
            </a:blip>
            <a:stretch>
              <a:fillRect b="-17750" l="-13483" r="5543" t="17751"/>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p47"/>
          <p:cNvSpPr/>
          <p:nvPr/>
        </p:nvSpPr>
        <p:spPr>
          <a:xfrm rot="-5400000">
            <a:off x="4603789" y="4842414"/>
            <a:ext cx="2160000" cy="45719"/>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73" name="Google Shape;173;p47"/>
          <p:cNvSpPr txBox="1"/>
          <p:nvPr>
            <p:ph idx="1" type="body"/>
          </p:nvPr>
        </p:nvSpPr>
        <p:spPr>
          <a:xfrm>
            <a:off x="5942234" y="3947558"/>
            <a:ext cx="5812377" cy="17593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7"/>
          <p:cNvSpPr txBox="1"/>
          <p:nvPr>
            <p:ph idx="3" type="body"/>
          </p:nvPr>
        </p:nvSpPr>
        <p:spPr>
          <a:xfrm>
            <a:off x="787112" y="3956644"/>
            <a:ext cx="4668890" cy="17593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5" name="Google Shape;175;p47"/>
          <p:cNvGrpSpPr/>
          <p:nvPr/>
        </p:nvGrpSpPr>
        <p:grpSpPr>
          <a:xfrm>
            <a:off x="408953" y="6110271"/>
            <a:ext cx="11323912" cy="541807"/>
            <a:chOff x="430699" y="6069857"/>
            <a:chExt cx="11323912" cy="541807"/>
          </a:xfrm>
        </p:grpSpPr>
        <p:sp>
          <p:nvSpPr>
            <p:cNvPr id="176" name="Google Shape;176;p47"/>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47"/>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78" name="Google Shape;178;p47"/>
            <p:cNvPicPr preferRelativeResize="0"/>
            <p:nvPr/>
          </p:nvPicPr>
          <p:blipFill rotWithShape="1">
            <a:blip r:embed="rId3">
              <a:alphaModFix/>
            </a:blip>
            <a:srcRect b="-7349" l="28689" r="49707" t="328"/>
            <a:stretch/>
          </p:blipFill>
          <p:spPr>
            <a:xfrm>
              <a:off x="430699" y="6069857"/>
              <a:ext cx="394801" cy="44883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1" Type="http://schemas.openxmlformats.org/officeDocument/2006/relationships/hyperlink" Target="https://www.gemconsortium.org/file/open?fileId=50405" TargetMode="External"/><Relationship Id="rId10" Type="http://schemas.openxmlformats.org/officeDocument/2006/relationships/hyperlink" Target="https://www.bcs.org/articles-opinion-and-research/women-in-it-still-a-mountain-to-climb/" TargetMode="External"/><Relationship Id="rId12" Type="http://schemas.openxmlformats.org/officeDocument/2006/relationships/hyperlink" Target="https://portals.iucn.org/library/sites/library/files/documents/2021-040-En.pdf"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4.jpg"/><Relationship Id="rId4" Type="http://schemas.openxmlformats.org/officeDocument/2006/relationships/hyperlink" Target="https://drive.google.com/file/d/1RKR2KYmgwLc1Pl3F8ybVQdQxQPm-mNbr/view?usp=sharing" TargetMode="External"/><Relationship Id="rId9" Type="http://schemas.openxmlformats.org/officeDocument/2006/relationships/hyperlink" Target="https://www.ifc.org/wps/wcm/connect/news_ext_content/ifc_external_corporate_site/news+and+events/news/bridging+the+gender+gap+in+access+to+finance" TargetMode="External"/><Relationship Id="rId5" Type="http://schemas.openxmlformats.org/officeDocument/2006/relationships/hyperlink" Target="https://www.worldbank.org/en/topic/girlseducation" TargetMode="External"/><Relationship Id="rId6" Type="http://schemas.openxmlformats.org/officeDocument/2006/relationships/hyperlink" Target="https://www.unesco.org/en/artificial-intelligence/gender-equality" TargetMode="External"/><Relationship Id="rId7" Type="http://schemas.openxmlformats.org/officeDocument/2006/relationships/hyperlink" Target="https://www.unep.org/news-and-stories/news/role-women-mountainous-regions" TargetMode="External"/><Relationship Id="rId8" Type="http://schemas.openxmlformats.org/officeDocument/2006/relationships/hyperlink" Target="https://www.worldbank.org/en/results/2013/04/01/banking-on-women-extending-womens-access-to-financial-servic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hyperlink" Target="https://medium.com/@gracehawkins/women-ask-for-what-you-want-585d5145441f" TargetMode="External"/><Relationship Id="rId22" Type="http://schemas.openxmlformats.org/officeDocument/2006/relationships/hyperlink" Target="https://ied.eu/blog/entrepreneurship-blog/tips-on-becoming-a-successful-female-entrepreneur/" TargetMode="External"/><Relationship Id="rId21" Type="http://schemas.openxmlformats.org/officeDocument/2006/relationships/hyperlink" Target="https://www.robertwaltersgroup.com/news/expert-insight/careers-blog/seven-lessons-for-aspiring-women-entrepreneurs.html" TargetMode="External"/><Relationship Id="rId24" Type="http://schemas.openxmlformats.org/officeDocument/2006/relationships/hyperlink" Target="https://startupsavant.com/how-to-build-confidence-as-a-female-entrepreneur" TargetMode="External"/><Relationship Id="rId23" Type="http://schemas.openxmlformats.org/officeDocument/2006/relationships/hyperlink" Target="https://www.etf.europa.eu/sites/default/files/m/A6FAE24F1DE8FA27C12580DC005F733D_Women%20entrepreneurship.pdf"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emerald.com/insight/content/doi/10.1108/JSBED-10-2018-0306/full/html" TargetMode="External"/><Relationship Id="rId4" Type="http://schemas.openxmlformats.org/officeDocument/2006/relationships/hyperlink" Target="https://www.inc.com/marcel-schwantes/30-motivational-quotes-from-women-entrepreneurs-that-will-inspire-you-to-succeed.html" TargetMode="External"/><Relationship Id="rId9" Type="http://schemas.openxmlformats.org/officeDocument/2006/relationships/hyperlink" Target="https://www.forbes.com/sites/committeeof200/2021/10/26/mentoring-matters-the-importance--of-female-mentorship/" TargetMode="External"/><Relationship Id="rId25" Type="http://schemas.openxmlformats.org/officeDocument/2006/relationships/image" Target="../media/image33.png"/><Relationship Id="rId5" Type="http://schemas.openxmlformats.org/officeDocument/2006/relationships/hyperlink" Target="https://www.researchgate.net/publication/330937334_Motivation_of_female_entrepreneurs_a_cross-national_study" TargetMode="External"/><Relationship Id="rId6" Type="http://schemas.openxmlformats.org/officeDocument/2006/relationships/hyperlink" Target="https://ied.eu/project-updates/projects/fit/5-essential-skills-for-women-entrepreneurs/" TargetMode="External"/><Relationship Id="rId7" Type="http://schemas.openxmlformats.org/officeDocument/2006/relationships/hyperlink" Target="https://www.oecd.org/gender/data/how-can-more-women-have-the-right-skills-to-successfully-start-a-business.htm" TargetMode="External"/><Relationship Id="rId8" Type="http://schemas.openxmlformats.org/officeDocument/2006/relationships/hyperlink" Target="https://womenontop.gr/mentoring-learning/" TargetMode="External"/><Relationship Id="rId11" Type="http://schemas.openxmlformats.org/officeDocument/2006/relationships/hyperlink" Target="https://www.jstor.org/stable/3005054#metadata_info_tab_contents" TargetMode="External"/><Relationship Id="rId10" Type="http://schemas.openxmlformats.org/officeDocument/2006/relationships/hyperlink" Target="https://www.togetherplatform.com/blog/women-mentorship" TargetMode="External"/><Relationship Id="rId13" Type="http://schemas.openxmlformats.org/officeDocument/2006/relationships/hyperlink" Target="https://www.cnbc.com/select/top-indicators-financial-independence-women-survey/" TargetMode="External"/><Relationship Id="rId12" Type="http://schemas.openxmlformats.org/officeDocument/2006/relationships/hyperlink" Target="https://humanrights.gov.au/our-work/3-theme-one-economic-independence-women-listening-tour-report" TargetMode="External"/><Relationship Id="rId15" Type="http://schemas.openxmlformats.org/officeDocument/2006/relationships/hyperlink" Target="https://mentoringher.com/" TargetMode="External"/><Relationship Id="rId14" Type="http://schemas.openxmlformats.org/officeDocument/2006/relationships/hyperlink" Target="https://www.unesco.org/en/articles/skills-development-essential-womens-empowerment" TargetMode="External"/><Relationship Id="rId17" Type="http://schemas.openxmlformats.org/officeDocument/2006/relationships/hyperlink" Target="https://www.grantsforwomen.org/" TargetMode="External"/><Relationship Id="rId16" Type="http://schemas.openxmlformats.org/officeDocument/2006/relationships/hyperlink" Target="https://www.globalfundforwomen.org/apply-for-a-grant/" TargetMode="External"/><Relationship Id="rId19" Type="http://schemas.openxmlformats.org/officeDocument/2006/relationships/hyperlink" Target="https://www.forbes.com/sites/yec/2021/04/21/eight-ways-female-entrepreneurs-can-support-other-women-in-business/" TargetMode="External"/><Relationship Id="rId18" Type="http://schemas.openxmlformats.org/officeDocument/2006/relationships/hyperlink" Target="https://www.nasdaq.com/articles/entrepreneurial-women:-how-asking-for-help-transformed-their-journey-2021-07-0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ec.europa.eu/docsroom/documents/17322/attachments/1/translations" TargetMode="External"/><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25.jpg"/><Relationship Id="rId9" Type="http://schemas.openxmlformats.org/officeDocument/2006/relationships/hyperlink" Target="https://youtu.be/AYiikis3huE" TargetMode="External"/><Relationship Id="rId5" Type="http://schemas.openxmlformats.org/officeDocument/2006/relationships/image" Target="../media/image28.jpg"/><Relationship Id="rId6" Type="http://schemas.openxmlformats.org/officeDocument/2006/relationships/hyperlink" Target="https://www.youtube.com/watch?v=Pu0ozR7NRvI" TargetMode="External"/><Relationship Id="rId7" Type="http://schemas.openxmlformats.org/officeDocument/2006/relationships/hyperlink" Target="https://www.youtube.com/watch?v=WoMbuvoO2aA" TargetMode="External"/><Relationship Id="rId8" Type="http://schemas.openxmlformats.org/officeDocument/2006/relationships/hyperlink" Target="https://youtu.be/AYiikis3hu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drive.google.com/drive/folders/1OnVshGnCljEY28nxXyxYh50-ndt-ZJeV" TargetMode="External"/><Relationship Id="rId4" Type="http://schemas.openxmlformats.org/officeDocument/2006/relationships/image" Target="../media/image39.jpg"/><Relationship Id="rId5" Type="http://schemas.openxmlformats.org/officeDocument/2006/relationships/hyperlink" Target="https://www.youtube.com/watch?v=SetUSLSH3jY" TargetMode="External"/><Relationship Id="rId6" Type="http://schemas.openxmlformats.org/officeDocument/2006/relationships/image" Target="../media/image36.jpg"/><Relationship Id="rId7" Type="http://schemas.openxmlformats.org/officeDocument/2006/relationships/hyperlink" Target="https://www.youtube.com/watch?v=9aMj01Atx9I" TargetMode="External"/><Relationship Id="rId8"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mindmapping.com/" TargetMode="External"/><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7.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6.jpg"/><Relationship Id="rId4" Type="http://schemas.openxmlformats.org/officeDocument/2006/relationships/hyperlink" Target="https://www.youtube.com/@peakentrepreneurs2892/videos" TargetMode="External"/><Relationship Id="rId9" Type="http://schemas.openxmlformats.org/officeDocument/2006/relationships/image" Target="../media/image40.png"/><Relationship Id="rId5" Type="http://schemas.openxmlformats.org/officeDocument/2006/relationships/hyperlink" Target="https://www.tiktok.com/@peakentrepreneurs" TargetMode="External"/><Relationship Id="rId6" Type="http://schemas.openxmlformats.org/officeDocument/2006/relationships/hyperlink" Target="https://www.instagram.com/peak.entrepreneurs/" TargetMode="External"/><Relationship Id="rId7" Type="http://schemas.openxmlformats.org/officeDocument/2006/relationships/hyperlink" Target="https://www.facebook.com/PeakEntrepreneurs" TargetMode="External"/><Relationship Id="rId8" Type="http://schemas.openxmlformats.org/officeDocument/2006/relationships/image" Target="../media/image43.png"/><Relationship Id="rId10"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hyperlink" Target="https://drive.google.com/file/d/1RKR2KYmgwLc1Pl3F8ybVQdQxQPm-mNbr/view?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cherieblairfoundation.org/what-we-do/research/gender-stereotypes-report/" TargetMode="External"/><Relationship Id="rId4" Type="http://schemas.openxmlformats.org/officeDocument/2006/relationships/hyperlink" Target="https://www.findevgateway.org/finequity/blog/2022/01/gender-stereotypes-undermine-womens-entrepreneurship-and-economic-empowerment" TargetMode="External"/><Relationship Id="rId5" Type="http://schemas.openxmlformats.org/officeDocument/2006/relationships/hyperlink" Target="https://centreforentrepreneurs.org/cfe-research/shattering-stereotypes/" TargetMode="External"/><Relationship Id="rId6" Type="http://schemas.openxmlformats.org/officeDocument/2006/relationships/hyperlink" Target="https://theconversation.com/female-entrepreneurs-and-the-curse-of-male-only-business-attributes-77272" TargetMode="External"/><Relationship Id="rId7" Type="http://schemas.openxmlformats.org/officeDocument/2006/relationships/hyperlink" Target="https://www.kauffman.org/currents/the-gender-stereotypes-of-entrepreneurshi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9.png"/><Relationship Id="rId5" Type="http://schemas.openxmlformats.org/officeDocument/2006/relationships/image" Target="../media/image23.jpg"/><Relationship Id="rId6"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9.png"/><Relationship Id="rId5" Type="http://schemas.openxmlformats.org/officeDocument/2006/relationships/image" Target="../media/image23.jpg"/><Relationship Id="rId6" Type="http://schemas.openxmlformats.org/officeDocument/2006/relationships/image" Target="../media/image19.jpg"/></Relationships>
</file>

<file path=ppt/slides/_rels/slide8.xml.rels><?xml version="1.0" encoding="UTF-8" standalone="yes"?><Relationships xmlns="http://schemas.openxmlformats.org/package/2006/relationships"><Relationship Id="rId11" Type="http://schemas.openxmlformats.org/officeDocument/2006/relationships/hyperlink" Target="https://eige.europa.eu/thesaurus/terms/1267" TargetMode="External"/><Relationship Id="rId10" Type="http://schemas.openxmlformats.org/officeDocument/2006/relationships/hyperlink" Target="https://www.investopedia.com/terms/g/glass-ceiling.asp" TargetMode="External"/><Relationship Id="rId13" Type="http://schemas.openxmlformats.org/officeDocument/2006/relationships/hyperlink" Target="https://www.eurofound.europa.eu/observatories/eurwork/industrial-relations-dictionary/labour-market-segmentation" TargetMode="External"/><Relationship Id="rId12" Type="http://schemas.openxmlformats.org/officeDocument/2006/relationships/hyperlink" Target="https://www.eurofound.europa.eu/observatories/eurwork/industrial-relations-dictionary/labour-market-segmentation" TargetMode="External"/><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9.jpg"/><Relationship Id="rId9" Type="http://schemas.openxmlformats.org/officeDocument/2006/relationships/hyperlink" Target="https://www.investopedia.com/terms/g/glass-ceiling.asp" TargetMode="External"/><Relationship Id="rId14" Type="http://schemas.openxmlformats.org/officeDocument/2006/relationships/hyperlink" Target="https://www.eurofound.europa.eu/observatories/eurwork/industrial-relations-dictionary/labour-market-segmentation" TargetMode="External"/><Relationship Id="rId5" Type="http://schemas.openxmlformats.org/officeDocument/2006/relationships/image" Target="../media/image12.jpg"/><Relationship Id="rId6" Type="http://schemas.openxmlformats.org/officeDocument/2006/relationships/image" Target="../media/image15.png"/><Relationship Id="rId7" Type="http://schemas.openxmlformats.org/officeDocument/2006/relationships/hyperlink" Target="https://www.hrzone.com/hr-glossary/what-is-work-life-balance" TargetMode="External"/><Relationship Id="rId8" Type="http://schemas.openxmlformats.org/officeDocument/2006/relationships/hyperlink" Target="https://www.hrzone.com/hr-glossary/what-is-work-life-balance"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www.insurancebusinessmag.com/us/diversity-inclusion/the-invisible-barriers-faced-by-female-leaders-166596.aspx" TargetMode="External"/><Relationship Id="rId10" Type="http://schemas.openxmlformats.org/officeDocument/2006/relationships/image" Target="../media/image15.png"/><Relationship Id="rId13" Type="http://schemas.openxmlformats.org/officeDocument/2006/relationships/hyperlink" Target="https://www.jil.go.jp/english/JLR/documents/2009/JLR21_hori.pdf" TargetMode="External"/><Relationship Id="rId12" Type="http://schemas.openxmlformats.org/officeDocument/2006/relationships/hyperlink" Target="https://www.huffpost.com/entry/the-invisible-barrier-that-holds-women-entrepreneurs_b_599b07dee4b033e0fbdec65a" TargetMode="External"/><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businessnewsdaily.com/5244-improve-work-life-balance-today.html" TargetMode="External"/><Relationship Id="rId4" Type="http://schemas.openxmlformats.org/officeDocument/2006/relationships/hyperlink" Target="https://www.frontiersin.org/articles/10.3389/fpsyg.2021.618250/full" TargetMode="External"/><Relationship Id="rId9" Type="http://schemas.openxmlformats.org/officeDocument/2006/relationships/image" Target="../media/image12.jpg"/><Relationship Id="rId15" Type="http://schemas.openxmlformats.org/officeDocument/2006/relationships/hyperlink" Target="https://www.oecd.org/economy/sticky-floors-or-glass-ceilings-the-role-of-human-capital-working-time-flexibility-and-discrimination-in-the-gender-wage-02ef3235-en.htm" TargetMode="External"/><Relationship Id="rId14" Type="http://schemas.openxmlformats.org/officeDocument/2006/relationships/hyperlink" Target="https://www.everydayhealth.com/womens-health/glass-ceiling-effect-its-impact-on-women/" TargetMode="External"/><Relationship Id="rId17" Type="http://schemas.openxmlformats.org/officeDocument/2006/relationships/hyperlink" Target="https://thehappinessindex.com/blog/importance-work-life-balance" TargetMode="External"/><Relationship Id="rId16" Type="http://schemas.openxmlformats.org/officeDocument/2006/relationships/hyperlink" Target="https://builtin.com/diversity-inclusion/glass-ceiling" TargetMode="External"/><Relationship Id="rId5" Type="http://schemas.openxmlformats.org/officeDocument/2006/relationships/hyperlink" Target="https://oae.illinois.edu/wp-content/uploads/2022/06/Women-Rising-The-Unseen-Barriers-Harvard-Business-Review-0913.pdf" TargetMode="External"/><Relationship Id="rId6" Type="http://schemas.openxmlformats.org/officeDocument/2006/relationships/hyperlink" Target="https://journals.sagepub.com/doi/abs/10.1177/1350506804042097?journalCode=ejwa" TargetMode="External"/><Relationship Id="rId18" Type="http://schemas.openxmlformats.org/officeDocument/2006/relationships/hyperlink" Target="https://ec.europa.eu/social/main.jsp?catId=1311&amp;langId=en" TargetMode="External"/><Relationship Id="rId7" Type="http://schemas.openxmlformats.org/officeDocument/2006/relationships/image" Target="../media/image14.png"/><Relationship Id="rId8"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
          <p:cNvSpPr txBox="1"/>
          <p:nvPr>
            <p:ph idx="1" type="body"/>
          </p:nvPr>
        </p:nvSpPr>
        <p:spPr>
          <a:xfrm>
            <a:off x="5317932" y="4422163"/>
            <a:ext cx="7026468" cy="11582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000"/>
              <a:buNone/>
            </a:pPr>
            <a:r>
              <a:rPr lang="en-US" sz="3600"/>
              <a:t>Women and Entrepreneurship</a:t>
            </a:r>
            <a:endParaRPr sz="3600"/>
          </a:p>
        </p:txBody>
      </p:sp>
      <p:sp>
        <p:nvSpPr>
          <p:cNvPr id="254" name="Google Shape;254;p3"/>
          <p:cNvSpPr txBox="1"/>
          <p:nvPr>
            <p:ph idx="3" type="body"/>
          </p:nvPr>
        </p:nvSpPr>
        <p:spPr>
          <a:xfrm>
            <a:off x="5303418" y="3620336"/>
            <a:ext cx="3085839"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sz="4800">
                <a:solidFill>
                  <a:srgbClr val="20EEF1"/>
                </a:solidFill>
              </a:rPr>
              <a:t>Module 6</a:t>
            </a:r>
            <a:endParaRPr sz="4800">
              <a:solidFill>
                <a:srgbClr val="20EEF1"/>
              </a:solidFill>
            </a:endParaRPr>
          </a:p>
        </p:txBody>
      </p:sp>
      <p:grpSp>
        <p:nvGrpSpPr>
          <p:cNvPr id="255" name="Google Shape;255;p3"/>
          <p:cNvGrpSpPr/>
          <p:nvPr/>
        </p:nvGrpSpPr>
        <p:grpSpPr>
          <a:xfrm>
            <a:off x="2088627" y="3786905"/>
            <a:ext cx="2082443" cy="2861107"/>
            <a:chOff x="5875548" y="3125276"/>
            <a:chExt cx="438214" cy="602070"/>
          </a:xfrm>
        </p:grpSpPr>
        <p:sp>
          <p:nvSpPr>
            <p:cNvPr id="256" name="Google Shape;256;p3"/>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372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3"/>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58" name="Google Shape;258;p3"/>
          <p:cNvPicPr preferRelativeResize="0"/>
          <p:nvPr>
            <p:ph idx="2" type="pic"/>
          </p:nvPr>
        </p:nvPicPr>
        <p:blipFill rotWithShape="1">
          <a:blip r:embed="rId3">
            <a:alphaModFix/>
          </a:blip>
          <a:srcRect b="0" l="641" r="641" t="0"/>
          <a:stretch/>
        </p:blipFill>
        <p:spPr>
          <a:xfrm>
            <a:off x="116113" y="923489"/>
            <a:ext cx="4259985" cy="5793476"/>
          </a:xfrm>
          <a:prstGeom prst="rect">
            <a:avLst/>
          </a:prstGeom>
          <a:noFill/>
          <a:ln>
            <a:noFill/>
          </a:ln>
        </p:spPr>
      </p:pic>
      <p:sp>
        <p:nvSpPr>
          <p:cNvPr id="259" name="Google Shape;259;p3"/>
          <p:cNvSpPr txBox="1"/>
          <p:nvPr/>
        </p:nvSpPr>
        <p:spPr>
          <a:xfrm>
            <a:off x="2898873" y="6368985"/>
            <a:ext cx="1579739" cy="27786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0" i="1" lang="en-US" sz="1200" u="none" cap="none" strike="noStrike">
                <a:solidFill>
                  <a:srgbClr val="002060"/>
                </a:solidFill>
                <a:latin typeface="Calibri"/>
                <a:ea typeface="Calibri"/>
                <a:cs typeface="Calibri"/>
                <a:sym typeface="Calibri"/>
              </a:rPr>
              <a:t>Artist: Victor Sheleg</a:t>
            </a:r>
            <a:endParaRPr b="0" i="1" sz="1200" u="none" cap="none" strike="noStrike">
              <a:solidFill>
                <a:srgbClr val="00206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8"/>
          <p:cNvSpPr/>
          <p:nvPr/>
        </p:nvSpPr>
        <p:spPr>
          <a:xfrm>
            <a:off x="7714028" y="5848720"/>
            <a:ext cx="4477972" cy="813338"/>
          </a:xfrm>
          <a:prstGeom prst="rect">
            <a:avLst/>
          </a:prstGeom>
          <a:solidFill>
            <a:srgbClr val="292929">
              <a:alpha val="9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6" name="Google Shape;386;p68"/>
          <p:cNvSpPr txBox="1"/>
          <p:nvPr>
            <p:ph idx="1" type="body"/>
          </p:nvPr>
        </p:nvSpPr>
        <p:spPr>
          <a:xfrm>
            <a:off x="411247" y="1227420"/>
            <a:ext cx="1417554" cy="74824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200"/>
              <a:buNone/>
            </a:pPr>
            <a:r>
              <a:rPr lang="en-US" sz="3200">
                <a:solidFill>
                  <a:srgbClr val="0070C0"/>
                </a:solidFill>
              </a:rPr>
              <a:t>Why?</a:t>
            </a:r>
            <a:endParaRPr sz="3200">
              <a:solidFill>
                <a:srgbClr val="0070C0"/>
              </a:solidFill>
            </a:endParaRPr>
          </a:p>
        </p:txBody>
      </p:sp>
      <p:sp>
        <p:nvSpPr>
          <p:cNvPr id="387" name="Google Shape;387;p68"/>
          <p:cNvSpPr txBox="1"/>
          <p:nvPr>
            <p:ph idx="2" type="body"/>
          </p:nvPr>
        </p:nvSpPr>
        <p:spPr>
          <a:xfrm>
            <a:off x="411246" y="500543"/>
            <a:ext cx="6787840"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3200">
                <a:solidFill>
                  <a:srgbClr val="0070C0"/>
                </a:solidFill>
              </a:rPr>
              <a:t>Things are more difficult in mountains</a:t>
            </a:r>
            <a:endParaRPr sz="3200">
              <a:solidFill>
                <a:srgbClr val="0070C0"/>
              </a:solidFill>
            </a:endParaRPr>
          </a:p>
        </p:txBody>
      </p:sp>
      <p:sp>
        <p:nvSpPr>
          <p:cNvPr id="388" name="Google Shape;388;p68"/>
          <p:cNvSpPr txBox="1"/>
          <p:nvPr>
            <p:ph idx="3" type="body"/>
          </p:nvPr>
        </p:nvSpPr>
        <p:spPr>
          <a:xfrm>
            <a:off x="2330541" y="2542951"/>
            <a:ext cx="2086600" cy="176184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2800"/>
              <a:t>Lower educational level</a:t>
            </a:r>
            <a:endParaRPr/>
          </a:p>
        </p:txBody>
      </p:sp>
      <p:sp>
        <p:nvSpPr>
          <p:cNvPr id="389" name="Google Shape;389;p68"/>
          <p:cNvSpPr txBox="1"/>
          <p:nvPr>
            <p:ph idx="3" type="body"/>
          </p:nvPr>
        </p:nvSpPr>
        <p:spPr>
          <a:xfrm>
            <a:off x="4417141" y="3345320"/>
            <a:ext cx="1929067" cy="134670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2800"/>
              <a:t>Restricted access to information technology</a:t>
            </a:r>
            <a:endParaRPr i="1" sz="2800"/>
          </a:p>
        </p:txBody>
      </p:sp>
      <p:sp>
        <p:nvSpPr>
          <p:cNvPr id="390" name="Google Shape;390;p68"/>
          <p:cNvSpPr txBox="1"/>
          <p:nvPr>
            <p:ph idx="3" type="body"/>
          </p:nvPr>
        </p:nvSpPr>
        <p:spPr>
          <a:xfrm>
            <a:off x="7070418" y="2958089"/>
            <a:ext cx="2157135" cy="134670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2800"/>
              <a:t>Less self-confidence</a:t>
            </a:r>
            <a:endParaRPr/>
          </a:p>
          <a:p>
            <a:pPr indent="0" lvl="0" marL="0" rtl="0" algn="ctr">
              <a:lnSpc>
                <a:spcPct val="90000"/>
              </a:lnSpc>
              <a:spcBef>
                <a:spcPts val="600"/>
              </a:spcBef>
              <a:spcAft>
                <a:spcPts val="0"/>
              </a:spcAft>
              <a:buClr>
                <a:schemeClr val="lt1"/>
              </a:buClr>
              <a:buSzPts val="2400"/>
              <a:buNone/>
            </a:pPr>
            <a:r>
              <a:rPr lang="en-US" sz="2800"/>
              <a:t>Hesitance in taking risks</a:t>
            </a:r>
            <a:endParaRPr sz="2800"/>
          </a:p>
        </p:txBody>
      </p:sp>
      <p:sp>
        <p:nvSpPr>
          <p:cNvPr id="391" name="Google Shape;391;p68"/>
          <p:cNvSpPr txBox="1"/>
          <p:nvPr>
            <p:ph idx="3" type="body"/>
          </p:nvPr>
        </p:nvSpPr>
        <p:spPr>
          <a:xfrm>
            <a:off x="5575380" y="1662515"/>
            <a:ext cx="1956945" cy="181343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2800"/>
              <a:t>Less open </a:t>
            </a:r>
            <a:endParaRPr/>
          </a:p>
          <a:p>
            <a:pPr indent="0" lvl="0" marL="0" rtl="0" algn="ctr">
              <a:lnSpc>
                <a:spcPct val="90000"/>
              </a:lnSpc>
              <a:spcBef>
                <a:spcPts val="0"/>
              </a:spcBef>
              <a:spcAft>
                <a:spcPts val="0"/>
              </a:spcAft>
              <a:buClr>
                <a:schemeClr val="lt1"/>
              </a:buClr>
              <a:buSzPts val="2400"/>
              <a:buNone/>
            </a:pPr>
            <a:r>
              <a:rPr lang="en-US" sz="2800"/>
              <a:t>to new ideas or methods</a:t>
            </a:r>
            <a:endParaRPr/>
          </a:p>
        </p:txBody>
      </p:sp>
      <p:sp>
        <p:nvSpPr>
          <p:cNvPr id="392" name="Google Shape;392;p68"/>
          <p:cNvSpPr txBox="1"/>
          <p:nvPr>
            <p:ph idx="3" type="body"/>
          </p:nvPr>
        </p:nvSpPr>
        <p:spPr>
          <a:xfrm>
            <a:off x="9410617" y="1869598"/>
            <a:ext cx="1740791" cy="134670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2800"/>
              <a:t>Lack of access to credit, loans, finance</a:t>
            </a:r>
            <a:endParaRPr/>
          </a:p>
        </p:txBody>
      </p:sp>
      <p:sp>
        <p:nvSpPr>
          <p:cNvPr id="393" name="Google Shape;393;p68"/>
          <p:cNvSpPr/>
          <p:nvPr/>
        </p:nvSpPr>
        <p:spPr>
          <a:xfrm>
            <a:off x="2304118" y="3475946"/>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FF0066"/>
              </a:solidFill>
              <a:latin typeface="Calibri"/>
              <a:ea typeface="Calibri"/>
              <a:cs typeface="Calibri"/>
              <a:sym typeface="Calibri"/>
            </a:endParaRPr>
          </a:p>
        </p:txBody>
      </p:sp>
      <p:sp>
        <p:nvSpPr>
          <p:cNvPr id="394" name="Google Shape;394;p68"/>
          <p:cNvSpPr/>
          <p:nvPr/>
        </p:nvSpPr>
        <p:spPr>
          <a:xfrm>
            <a:off x="6246975" y="4721053"/>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5" name="Google Shape;395;p68"/>
          <p:cNvSpPr/>
          <p:nvPr/>
        </p:nvSpPr>
        <p:spPr>
          <a:xfrm>
            <a:off x="5783330" y="1380553"/>
            <a:ext cx="327183" cy="327179"/>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6" name="Google Shape;396;p68"/>
          <p:cNvSpPr/>
          <p:nvPr/>
        </p:nvSpPr>
        <p:spPr>
          <a:xfrm>
            <a:off x="11070006" y="1766767"/>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7" name="Google Shape;397;p68"/>
          <p:cNvSpPr/>
          <p:nvPr/>
        </p:nvSpPr>
        <p:spPr>
          <a:xfrm>
            <a:off x="8256535" y="2540125"/>
            <a:ext cx="388734" cy="415139"/>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pic>
        <p:nvPicPr>
          <p:cNvPr id="398" name="Google Shape;398;p68"/>
          <p:cNvPicPr preferRelativeResize="0"/>
          <p:nvPr/>
        </p:nvPicPr>
        <p:blipFill rotWithShape="1">
          <a:blip r:embed="rId3">
            <a:alphaModFix/>
          </a:blip>
          <a:srcRect b="62071" l="0" r="0" t="5667"/>
          <a:stretch/>
        </p:blipFill>
        <p:spPr>
          <a:xfrm>
            <a:off x="7167401" y="91692"/>
            <a:ext cx="4400726" cy="939838"/>
          </a:xfrm>
          <a:prstGeom prst="rect">
            <a:avLst/>
          </a:prstGeom>
          <a:noFill/>
          <a:ln>
            <a:noFill/>
          </a:ln>
        </p:spPr>
      </p:pic>
      <p:sp>
        <p:nvSpPr>
          <p:cNvPr id="399" name="Google Shape;399;p68"/>
          <p:cNvSpPr txBox="1"/>
          <p:nvPr>
            <p:ph idx="1" type="body"/>
          </p:nvPr>
        </p:nvSpPr>
        <p:spPr>
          <a:xfrm>
            <a:off x="7893862" y="5869034"/>
            <a:ext cx="4036882" cy="5287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200"/>
              <a:buNone/>
            </a:pPr>
            <a:r>
              <a:rPr i="1" lang="en-US" sz="2800">
                <a:solidFill>
                  <a:srgbClr val="10D2D2"/>
                </a:solidFill>
              </a:rPr>
              <a:t>Find relative studies </a:t>
            </a:r>
            <a:r>
              <a:rPr i="1" lang="en-US" sz="2800" u="sng">
                <a:solidFill>
                  <a:schemeClr val="hlink"/>
                </a:solidFill>
                <a:hlinkClick r:id="rId4"/>
              </a:rPr>
              <a:t>here </a:t>
            </a:r>
            <a:r>
              <a:rPr i="1" lang="en-US" sz="2800">
                <a:solidFill>
                  <a:srgbClr val="10D2D2"/>
                </a:solidFill>
              </a:rPr>
              <a:t>!</a:t>
            </a:r>
            <a:endParaRPr i="1" sz="2800">
              <a:solidFill>
                <a:srgbClr val="10D2D2"/>
              </a:solidFill>
            </a:endParaRPr>
          </a:p>
        </p:txBody>
      </p:sp>
      <p:sp>
        <p:nvSpPr>
          <p:cNvPr id="400" name="Google Shape;400;p68"/>
          <p:cNvSpPr txBox="1"/>
          <p:nvPr>
            <p:ph idx="3" type="body"/>
          </p:nvPr>
        </p:nvSpPr>
        <p:spPr>
          <a:xfrm>
            <a:off x="536608" y="3893736"/>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rgbClr val="006666"/>
                </a:solidFill>
                <a:hlinkClick r:id="rId5">
                  <a:extLst>
                    <a:ext uri="{A12FA001-AC4F-418D-AE19-62706E023703}">
                      <ahyp:hlinkClr val="tx"/>
                    </a:ext>
                  </a:extLst>
                </a:hlinkClick>
              </a:rPr>
              <a:t>More info</a:t>
            </a:r>
            <a:endParaRPr>
              <a:solidFill>
                <a:srgbClr val="006666"/>
              </a:solidFill>
            </a:endParaRPr>
          </a:p>
        </p:txBody>
      </p:sp>
      <p:sp>
        <p:nvSpPr>
          <p:cNvPr id="401" name="Google Shape;401;p68"/>
          <p:cNvSpPr txBox="1"/>
          <p:nvPr>
            <p:ph idx="3" type="body"/>
          </p:nvPr>
        </p:nvSpPr>
        <p:spPr>
          <a:xfrm>
            <a:off x="4983818" y="5354268"/>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rgbClr val="006666"/>
                </a:solidFill>
                <a:hlinkClick r:id="rId6">
                  <a:extLst>
                    <a:ext uri="{A12FA001-AC4F-418D-AE19-62706E023703}">
                      <ahyp:hlinkClr val="tx"/>
                    </a:ext>
                  </a:extLst>
                </a:hlinkClick>
              </a:rPr>
              <a:t>More info</a:t>
            </a:r>
            <a:endParaRPr>
              <a:solidFill>
                <a:srgbClr val="006666"/>
              </a:solidFill>
            </a:endParaRPr>
          </a:p>
        </p:txBody>
      </p:sp>
      <p:sp>
        <p:nvSpPr>
          <p:cNvPr id="402" name="Google Shape;402;p68"/>
          <p:cNvSpPr txBox="1"/>
          <p:nvPr>
            <p:ph idx="3" type="body"/>
          </p:nvPr>
        </p:nvSpPr>
        <p:spPr>
          <a:xfrm>
            <a:off x="3727754" y="1353625"/>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rgbClr val="006666"/>
                </a:solidFill>
                <a:hlinkClick r:id="rId7">
                  <a:extLst>
                    <a:ext uri="{A12FA001-AC4F-418D-AE19-62706E023703}">
                      <ahyp:hlinkClr val="tx"/>
                    </a:ext>
                  </a:extLst>
                </a:hlinkClick>
              </a:rPr>
              <a:t>More info</a:t>
            </a:r>
            <a:endParaRPr>
              <a:solidFill>
                <a:srgbClr val="006666"/>
              </a:solidFill>
            </a:endParaRPr>
          </a:p>
        </p:txBody>
      </p:sp>
      <p:sp>
        <p:nvSpPr>
          <p:cNvPr id="403" name="Google Shape;403;p68"/>
          <p:cNvSpPr txBox="1"/>
          <p:nvPr>
            <p:ph idx="3" type="body"/>
          </p:nvPr>
        </p:nvSpPr>
        <p:spPr>
          <a:xfrm>
            <a:off x="8859200" y="1084218"/>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rgbClr val="006666"/>
                </a:solidFill>
                <a:hlinkClick r:id="rId8">
                  <a:extLst>
                    <a:ext uri="{A12FA001-AC4F-418D-AE19-62706E023703}">
                      <ahyp:hlinkClr val="tx"/>
                    </a:ext>
                  </a:extLst>
                </a:hlinkClick>
              </a:rPr>
              <a:t>More info</a:t>
            </a:r>
            <a:endParaRPr>
              <a:solidFill>
                <a:srgbClr val="006666"/>
              </a:solidFill>
            </a:endParaRPr>
          </a:p>
        </p:txBody>
      </p:sp>
      <p:sp>
        <p:nvSpPr>
          <p:cNvPr id="404" name="Google Shape;404;p68"/>
          <p:cNvSpPr txBox="1"/>
          <p:nvPr>
            <p:ph idx="3" type="body"/>
          </p:nvPr>
        </p:nvSpPr>
        <p:spPr>
          <a:xfrm>
            <a:off x="10281012" y="1251104"/>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rgbClr val="006666"/>
                </a:solidFill>
                <a:hlinkClick r:id="rId9">
                  <a:extLst>
                    <a:ext uri="{A12FA001-AC4F-418D-AE19-62706E023703}">
                      <ahyp:hlinkClr val="tx"/>
                    </a:ext>
                  </a:extLst>
                </a:hlinkClick>
              </a:rPr>
              <a:t>More info</a:t>
            </a:r>
            <a:endParaRPr>
              <a:solidFill>
                <a:srgbClr val="006666"/>
              </a:solidFill>
            </a:endParaRPr>
          </a:p>
        </p:txBody>
      </p:sp>
      <p:sp>
        <p:nvSpPr>
          <p:cNvPr id="405" name="Google Shape;405;p68"/>
          <p:cNvSpPr txBox="1"/>
          <p:nvPr>
            <p:ph idx="3" type="body"/>
          </p:nvPr>
        </p:nvSpPr>
        <p:spPr>
          <a:xfrm>
            <a:off x="4160375" y="5718192"/>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rgbClr val="006666"/>
                </a:solidFill>
                <a:hlinkClick r:id="rId10">
                  <a:extLst>
                    <a:ext uri="{A12FA001-AC4F-418D-AE19-62706E023703}">
                      <ahyp:hlinkClr val="tx"/>
                    </a:ext>
                  </a:extLst>
                </a:hlinkClick>
              </a:rPr>
              <a:t>More info</a:t>
            </a:r>
            <a:endParaRPr>
              <a:solidFill>
                <a:srgbClr val="006666"/>
              </a:solidFill>
            </a:endParaRPr>
          </a:p>
        </p:txBody>
      </p:sp>
      <p:sp>
        <p:nvSpPr>
          <p:cNvPr id="406" name="Google Shape;406;p68"/>
          <p:cNvSpPr txBox="1"/>
          <p:nvPr>
            <p:ph idx="3" type="body"/>
          </p:nvPr>
        </p:nvSpPr>
        <p:spPr>
          <a:xfrm>
            <a:off x="8983406" y="4433308"/>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rgbClr val="006666"/>
                </a:solidFill>
                <a:hlinkClick r:id="rId11">
                  <a:extLst>
                    <a:ext uri="{A12FA001-AC4F-418D-AE19-62706E023703}">
                      <ahyp:hlinkClr val="tx"/>
                    </a:ext>
                  </a:extLst>
                </a:hlinkClick>
              </a:rPr>
              <a:t>More info</a:t>
            </a:r>
            <a:endParaRPr>
              <a:solidFill>
                <a:srgbClr val="006666"/>
              </a:solidFill>
            </a:endParaRPr>
          </a:p>
        </p:txBody>
      </p:sp>
      <p:sp>
        <p:nvSpPr>
          <p:cNvPr id="407" name="Google Shape;407;p68"/>
          <p:cNvSpPr txBox="1"/>
          <p:nvPr>
            <p:ph idx="3" type="body"/>
          </p:nvPr>
        </p:nvSpPr>
        <p:spPr>
          <a:xfrm>
            <a:off x="7252709" y="1801500"/>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rgbClr val="006666"/>
                </a:solidFill>
                <a:hlinkClick r:id="rId12">
                  <a:extLst>
                    <a:ext uri="{A12FA001-AC4F-418D-AE19-62706E023703}">
                      <ahyp:hlinkClr val="tx"/>
                    </a:ext>
                  </a:extLst>
                </a:hlinkClick>
              </a:rPr>
              <a:t>More info</a:t>
            </a:r>
            <a:endParaRPr>
              <a:solidFill>
                <a:srgbClr val="006666"/>
              </a:solidFill>
            </a:endParaRPr>
          </a:p>
        </p:txBody>
      </p:sp>
      <p:sp>
        <p:nvSpPr>
          <p:cNvPr id="408" name="Google Shape;408;p68"/>
          <p:cNvSpPr/>
          <p:nvPr/>
        </p:nvSpPr>
        <p:spPr>
          <a:xfrm>
            <a:off x="3794866" y="6225155"/>
            <a:ext cx="30957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70C0"/>
                </a:solidFill>
                <a:latin typeface="Calibri"/>
                <a:ea typeface="Calibri"/>
                <a:cs typeface="Calibri"/>
                <a:sym typeface="Calibri"/>
              </a:rPr>
              <a:t>Click the </a:t>
            </a:r>
            <a:r>
              <a:rPr b="0" i="1" lang="en-US" sz="1800" u="none" cap="none" strike="noStrike">
                <a:solidFill>
                  <a:srgbClr val="FF0066"/>
                </a:solidFill>
                <a:latin typeface="Calibri"/>
                <a:ea typeface="Calibri"/>
                <a:cs typeface="Calibri"/>
                <a:sym typeface="Calibri"/>
              </a:rPr>
              <a:t>more info </a:t>
            </a:r>
            <a:r>
              <a:rPr b="0" i="1" lang="en-US" sz="1800" u="none" cap="none" strike="noStrike">
                <a:solidFill>
                  <a:srgbClr val="0070C0"/>
                </a:solidFill>
                <a:latin typeface="Calibri"/>
                <a:ea typeface="Calibri"/>
                <a:cs typeface="Calibri"/>
                <a:sym typeface="Calibri"/>
              </a:rPr>
              <a:t>links above!</a:t>
            </a:r>
            <a:endParaRPr b="0" i="0" sz="1400" u="none" cap="none" strike="noStrike">
              <a:solidFill>
                <a:srgbClr val="000000"/>
              </a:solidFill>
              <a:latin typeface="Arial"/>
              <a:ea typeface="Arial"/>
              <a:cs typeface="Arial"/>
              <a:sym typeface="Arial"/>
            </a:endParaRPr>
          </a:p>
        </p:txBody>
      </p:sp>
      <p:sp>
        <p:nvSpPr>
          <p:cNvPr id="409" name="Google Shape;409;p68"/>
          <p:cNvSpPr/>
          <p:nvPr/>
        </p:nvSpPr>
        <p:spPr>
          <a:xfrm>
            <a:off x="10679219" y="6271329"/>
            <a:ext cx="11993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Pages 50-62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9"/>
          <p:cNvSpPr txBox="1"/>
          <p:nvPr>
            <p:ph idx="1" type="body"/>
          </p:nvPr>
        </p:nvSpPr>
        <p:spPr>
          <a:xfrm>
            <a:off x="2892944" y="2688269"/>
            <a:ext cx="2534829" cy="762171"/>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2400"/>
              <a:buNone/>
            </a:pPr>
            <a:r>
              <a:rPr b="1" lang="en-US" sz="2000">
                <a:solidFill>
                  <a:srgbClr val="EC34AF"/>
                </a:solidFill>
              </a:rPr>
              <a:t>KNOWLEDGE</a:t>
            </a:r>
            <a:endParaRPr/>
          </a:p>
          <a:p>
            <a:pPr indent="-228600" lvl="0" marL="228600" rtl="0" algn="ctr">
              <a:lnSpc>
                <a:spcPct val="90000"/>
              </a:lnSpc>
              <a:spcBef>
                <a:spcPts val="0"/>
              </a:spcBef>
              <a:spcAft>
                <a:spcPts val="0"/>
              </a:spcAft>
              <a:buClr>
                <a:srgbClr val="595959"/>
              </a:buClr>
              <a:buSzPts val="2400"/>
              <a:buNone/>
            </a:pPr>
            <a:r>
              <a:rPr b="1" lang="en-US" sz="2000">
                <a:solidFill>
                  <a:srgbClr val="EC34AF"/>
                </a:solidFill>
              </a:rPr>
              <a:t>SKILLS</a:t>
            </a:r>
            <a:endParaRPr b="1" sz="2000">
              <a:solidFill>
                <a:srgbClr val="EC34AF"/>
              </a:solidFill>
            </a:endParaRPr>
          </a:p>
        </p:txBody>
      </p:sp>
      <p:sp>
        <p:nvSpPr>
          <p:cNvPr id="415" name="Google Shape;415;p69"/>
          <p:cNvSpPr txBox="1"/>
          <p:nvPr>
            <p:ph idx="2" type="body"/>
          </p:nvPr>
        </p:nvSpPr>
        <p:spPr>
          <a:xfrm>
            <a:off x="1253156" y="3041861"/>
            <a:ext cx="1935935" cy="345987"/>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90000"/>
              </a:lnSpc>
              <a:spcBef>
                <a:spcPts val="0"/>
              </a:spcBef>
              <a:spcAft>
                <a:spcPts val="0"/>
              </a:spcAft>
              <a:buClr>
                <a:srgbClr val="595959"/>
              </a:buClr>
              <a:buSzPts val="2400"/>
              <a:buNone/>
            </a:pPr>
            <a:r>
              <a:rPr b="1" lang="en-US" sz="2000">
                <a:solidFill>
                  <a:srgbClr val="EC34AF"/>
                </a:solidFill>
              </a:rPr>
              <a:t>MOTIVATION</a:t>
            </a:r>
            <a:endParaRPr b="1" sz="2000">
              <a:solidFill>
                <a:srgbClr val="EC34AF"/>
              </a:solidFill>
            </a:endParaRPr>
          </a:p>
        </p:txBody>
      </p:sp>
      <p:sp>
        <p:nvSpPr>
          <p:cNvPr id="416" name="Google Shape;416;p69"/>
          <p:cNvSpPr txBox="1"/>
          <p:nvPr>
            <p:ph idx="3" type="body"/>
          </p:nvPr>
        </p:nvSpPr>
        <p:spPr>
          <a:xfrm>
            <a:off x="5168260" y="4535946"/>
            <a:ext cx="1732731" cy="123749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95959"/>
              </a:buClr>
              <a:buSzPts val="2400"/>
              <a:buNone/>
            </a:pPr>
            <a:r>
              <a:rPr lang="en-US"/>
              <a:t>FRIENDS</a:t>
            </a:r>
            <a:endParaRPr/>
          </a:p>
          <a:p>
            <a:pPr indent="0" lvl="0" marL="0" rtl="0" algn="ctr">
              <a:lnSpc>
                <a:spcPct val="90000"/>
              </a:lnSpc>
              <a:spcBef>
                <a:spcPts val="600"/>
              </a:spcBef>
              <a:spcAft>
                <a:spcPts val="0"/>
              </a:spcAft>
              <a:buClr>
                <a:srgbClr val="595959"/>
              </a:buClr>
              <a:buSzPts val="2400"/>
              <a:buNone/>
            </a:pPr>
            <a:r>
              <a:rPr lang="en-US"/>
              <a:t>FAMILY</a:t>
            </a:r>
            <a:endParaRPr/>
          </a:p>
          <a:p>
            <a:pPr indent="0" lvl="0" marL="0" rtl="0" algn="ctr">
              <a:lnSpc>
                <a:spcPct val="90000"/>
              </a:lnSpc>
              <a:spcBef>
                <a:spcPts val="600"/>
              </a:spcBef>
              <a:spcAft>
                <a:spcPts val="0"/>
              </a:spcAft>
              <a:buClr>
                <a:srgbClr val="595959"/>
              </a:buClr>
              <a:buSzPts val="2400"/>
              <a:buNone/>
            </a:pPr>
            <a:r>
              <a:rPr lang="en-US"/>
              <a:t>MENTORS</a:t>
            </a:r>
            <a:endParaRPr/>
          </a:p>
        </p:txBody>
      </p:sp>
      <p:sp>
        <p:nvSpPr>
          <p:cNvPr id="417" name="Google Shape;417;p69"/>
          <p:cNvSpPr txBox="1"/>
          <p:nvPr>
            <p:ph idx="4" type="body"/>
          </p:nvPr>
        </p:nvSpPr>
        <p:spPr>
          <a:xfrm>
            <a:off x="6826187" y="4542699"/>
            <a:ext cx="2133779" cy="152427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95959"/>
              </a:buClr>
              <a:buSzPts val="2400"/>
              <a:buNone/>
            </a:pPr>
            <a:r>
              <a:rPr lang="en-US"/>
              <a:t>FUNDING PROGRAMMES</a:t>
            </a:r>
            <a:endParaRPr/>
          </a:p>
          <a:p>
            <a:pPr indent="0" lvl="0" marL="0" rtl="0" algn="ctr">
              <a:lnSpc>
                <a:spcPct val="90000"/>
              </a:lnSpc>
              <a:spcBef>
                <a:spcPts val="600"/>
              </a:spcBef>
              <a:spcAft>
                <a:spcPts val="0"/>
              </a:spcAft>
              <a:buClr>
                <a:srgbClr val="595959"/>
              </a:buClr>
              <a:buSzPts val="2400"/>
              <a:buNone/>
            </a:pPr>
            <a:r>
              <a:rPr lang="en-US"/>
              <a:t>LOANS</a:t>
            </a:r>
            <a:endParaRPr/>
          </a:p>
          <a:p>
            <a:pPr indent="0" lvl="0" marL="0" rtl="0" algn="ctr">
              <a:lnSpc>
                <a:spcPct val="90000"/>
              </a:lnSpc>
              <a:spcBef>
                <a:spcPts val="0"/>
              </a:spcBef>
              <a:spcAft>
                <a:spcPts val="0"/>
              </a:spcAft>
              <a:buClr>
                <a:srgbClr val="595959"/>
              </a:buClr>
              <a:buSzPts val="2400"/>
              <a:buNone/>
            </a:pPr>
            <a:r>
              <a:t/>
            </a:r>
            <a:endParaRPr/>
          </a:p>
        </p:txBody>
      </p:sp>
      <p:sp>
        <p:nvSpPr>
          <p:cNvPr id="418" name="Google Shape;418;p69"/>
          <p:cNvSpPr txBox="1"/>
          <p:nvPr>
            <p:ph idx="5" type="body"/>
          </p:nvPr>
        </p:nvSpPr>
        <p:spPr>
          <a:xfrm>
            <a:off x="9101503" y="4557649"/>
            <a:ext cx="2350268" cy="1237497"/>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90000"/>
              </a:lnSpc>
              <a:spcBef>
                <a:spcPts val="0"/>
              </a:spcBef>
              <a:spcAft>
                <a:spcPts val="0"/>
              </a:spcAft>
              <a:buClr>
                <a:srgbClr val="595959"/>
              </a:buClr>
              <a:buSzPct val="108108"/>
              <a:buNone/>
            </a:pPr>
            <a:r>
              <a:rPr lang="en-US"/>
              <a:t>MENTORING</a:t>
            </a:r>
            <a:endParaRPr/>
          </a:p>
          <a:p>
            <a:pPr indent="0" lvl="0" marL="0" rtl="0" algn="ctr">
              <a:lnSpc>
                <a:spcPct val="90000"/>
              </a:lnSpc>
              <a:spcBef>
                <a:spcPts val="600"/>
              </a:spcBef>
              <a:spcAft>
                <a:spcPts val="0"/>
              </a:spcAft>
              <a:buClr>
                <a:srgbClr val="595959"/>
              </a:buClr>
              <a:buSzPct val="108108"/>
              <a:buNone/>
            </a:pPr>
            <a:r>
              <a:rPr lang="en-US"/>
              <a:t>SELF CONFIDENCE</a:t>
            </a:r>
            <a:endParaRPr/>
          </a:p>
          <a:p>
            <a:pPr indent="0" lvl="0" marL="0" rtl="0" algn="ctr">
              <a:lnSpc>
                <a:spcPct val="90000"/>
              </a:lnSpc>
              <a:spcBef>
                <a:spcPts val="600"/>
              </a:spcBef>
              <a:spcAft>
                <a:spcPts val="0"/>
              </a:spcAft>
              <a:buClr>
                <a:srgbClr val="595959"/>
              </a:buClr>
              <a:buSzPct val="108108"/>
              <a:buNone/>
            </a:pPr>
            <a:r>
              <a:rPr lang="en-US"/>
              <a:t>FREEDOM</a:t>
            </a:r>
            <a:endParaRPr/>
          </a:p>
          <a:p>
            <a:pPr indent="-228600" lvl="0" marL="228600" rtl="0" algn="ctr">
              <a:lnSpc>
                <a:spcPct val="90000"/>
              </a:lnSpc>
              <a:spcBef>
                <a:spcPts val="0"/>
              </a:spcBef>
              <a:spcAft>
                <a:spcPts val="0"/>
              </a:spcAft>
              <a:buClr>
                <a:srgbClr val="595959"/>
              </a:buClr>
              <a:buSzPct val="108108"/>
              <a:buNone/>
            </a:pPr>
            <a:r>
              <a:t/>
            </a:r>
            <a:endParaRPr/>
          </a:p>
        </p:txBody>
      </p:sp>
      <p:sp>
        <p:nvSpPr>
          <p:cNvPr id="419" name="Google Shape;419;p69"/>
          <p:cNvSpPr txBox="1"/>
          <p:nvPr>
            <p:ph idx="6" type="body"/>
          </p:nvPr>
        </p:nvSpPr>
        <p:spPr>
          <a:xfrm>
            <a:off x="10764" y="528090"/>
            <a:ext cx="12181236" cy="58222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95959"/>
              </a:buClr>
              <a:buSzPts val="3600"/>
              <a:buNone/>
            </a:pPr>
            <a:r>
              <a:rPr lang="en-US" sz="3200">
                <a:solidFill>
                  <a:srgbClr val="0070C0"/>
                </a:solidFill>
              </a:rPr>
              <a:t>How to overcome challenges and difficulties</a:t>
            </a:r>
            <a:endParaRPr sz="3200">
              <a:solidFill>
                <a:srgbClr val="0070C0"/>
              </a:solidFill>
            </a:endParaRPr>
          </a:p>
        </p:txBody>
      </p:sp>
      <p:sp>
        <p:nvSpPr>
          <p:cNvPr id="420" name="Google Shape;420;p69"/>
          <p:cNvSpPr txBox="1"/>
          <p:nvPr/>
        </p:nvSpPr>
        <p:spPr>
          <a:xfrm>
            <a:off x="6777476" y="2646083"/>
            <a:ext cx="2534829" cy="762171"/>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rgbClr val="EC34AF"/>
                </a:solidFill>
                <a:latin typeface="Calibri"/>
                <a:ea typeface="Calibri"/>
                <a:cs typeface="Calibri"/>
                <a:sym typeface="Calibri"/>
              </a:rPr>
              <a:t>INDEPENDANCE</a:t>
            </a:r>
            <a:endParaRPr b="1" i="0" sz="2000" u="none" cap="none" strike="noStrike">
              <a:solidFill>
                <a:srgbClr val="EC34AF"/>
              </a:solidFill>
              <a:latin typeface="Calibri"/>
              <a:ea typeface="Calibri"/>
              <a:cs typeface="Calibri"/>
              <a:sym typeface="Calibri"/>
            </a:endParaRPr>
          </a:p>
        </p:txBody>
      </p:sp>
      <p:sp>
        <p:nvSpPr>
          <p:cNvPr id="421" name="Google Shape;421;p69"/>
          <p:cNvSpPr txBox="1"/>
          <p:nvPr/>
        </p:nvSpPr>
        <p:spPr>
          <a:xfrm>
            <a:off x="4864238" y="3077207"/>
            <a:ext cx="2534829" cy="762171"/>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rgbClr val="EC34AF"/>
                </a:solidFill>
                <a:latin typeface="Calibri"/>
                <a:ea typeface="Calibri"/>
                <a:cs typeface="Calibri"/>
                <a:sym typeface="Calibri"/>
              </a:rPr>
              <a:t>ASK FOR HELP</a:t>
            </a:r>
            <a:endParaRPr b="1" i="0" sz="2000" u="none" cap="none" strike="noStrike">
              <a:solidFill>
                <a:srgbClr val="EC34AF"/>
              </a:solidFill>
              <a:latin typeface="Calibri"/>
              <a:ea typeface="Calibri"/>
              <a:cs typeface="Calibri"/>
              <a:sym typeface="Calibri"/>
            </a:endParaRPr>
          </a:p>
        </p:txBody>
      </p:sp>
      <p:sp>
        <p:nvSpPr>
          <p:cNvPr id="422" name="Google Shape;422;p69"/>
          <p:cNvSpPr txBox="1"/>
          <p:nvPr/>
        </p:nvSpPr>
        <p:spPr>
          <a:xfrm>
            <a:off x="8727098" y="2900830"/>
            <a:ext cx="2534829" cy="762171"/>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rgbClr val="EC34AF"/>
                </a:solidFill>
                <a:latin typeface="Calibri"/>
                <a:ea typeface="Calibri"/>
                <a:cs typeface="Calibri"/>
                <a:sym typeface="Calibri"/>
              </a:rPr>
              <a:t>FEMALE</a:t>
            </a:r>
            <a:endParaRPr b="0" i="0" sz="1400" u="none" cap="none" strike="noStrike">
              <a:solidFill>
                <a:srgbClr val="000000"/>
              </a:solidFill>
              <a:latin typeface="Arial"/>
              <a:ea typeface="Arial"/>
              <a:cs typeface="Arial"/>
              <a:sym typeface="Arial"/>
            </a:endParaRPr>
          </a:p>
          <a:p>
            <a:pPr indent="-228600" lvl="0" marL="228600" marR="0" rtl="0" algn="ctr">
              <a:lnSpc>
                <a:spcPct val="90000"/>
              </a:lnSpc>
              <a:spcBef>
                <a:spcPts val="0"/>
              </a:spcBef>
              <a:spcAft>
                <a:spcPts val="0"/>
              </a:spcAft>
              <a:buClr>
                <a:srgbClr val="595959"/>
              </a:buClr>
              <a:buSzPts val="2400"/>
              <a:buFont typeface="Arial"/>
              <a:buNone/>
            </a:pPr>
            <a:r>
              <a:rPr b="1" i="0" lang="en-US" sz="2000" u="none" cap="none" strike="noStrike">
                <a:solidFill>
                  <a:srgbClr val="EC34AF"/>
                </a:solidFill>
                <a:latin typeface="Calibri"/>
                <a:ea typeface="Calibri"/>
                <a:cs typeface="Calibri"/>
                <a:sym typeface="Calibri"/>
              </a:rPr>
              <a:t>EMPOWERMENT</a:t>
            </a:r>
            <a:endParaRPr b="1" i="0" sz="2000" u="none" cap="none" strike="noStrike">
              <a:solidFill>
                <a:srgbClr val="EC34AF"/>
              </a:solidFill>
              <a:latin typeface="Calibri"/>
              <a:ea typeface="Calibri"/>
              <a:cs typeface="Calibri"/>
              <a:sym typeface="Calibri"/>
            </a:endParaRPr>
          </a:p>
        </p:txBody>
      </p:sp>
      <p:sp>
        <p:nvSpPr>
          <p:cNvPr id="423" name="Google Shape;423;p69"/>
          <p:cNvSpPr txBox="1"/>
          <p:nvPr/>
        </p:nvSpPr>
        <p:spPr>
          <a:xfrm>
            <a:off x="3293992" y="4549958"/>
            <a:ext cx="1732731" cy="1237497"/>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595959"/>
              </a:buClr>
              <a:buSzPts val="2400"/>
              <a:buFont typeface="Arial"/>
              <a:buNone/>
            </a:pPr>
            <a:r>
              <a:rPr b="0" i="0" lang="en-US" sz="2400" u="none" cap="none" strike="noStrike">
                <a:solidFill>
                  <a:srgbClr val="595959"/>
                </a:solidFill>
                <a:latin typeface="Calibri"/>
                <a:ea typeface="Calibri"/>
                <a:cs typeface="Calibri"/>
                <a:sym typeface="Calibri"/>
              </a:rPr>
              <a:t>SEMINARS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rgbClr val="595959"/>
              </a:buClr>
              <a:buSzPts val="2400"/>
              <a:buFont typeface="Arial"/>
              <a:buNone/>
            </a:pPr>
            <a:r>
              <a:rPr b="0" i="0" lang="en-US" sz="2400" u="none" cap="none" strike="noStrike">
                <a:solidFill>
                  <a:srgbClr val="595959"/>
                </a:solidFill>
                <a:latin typeface="Calibri"/>
                <a:ea typeface="Calibri"/>
                <a:cs typeface="Calibri"/>
                <a:sym typeface="Calibri"/>
              </a:rPr>
              <a:t>TRAINING</a:t>
            </a:r>
            <a:endParaRPr b="0" i="0" sz="2400" u="none" cap="none" strike="noStrike">
              <a:solidFill>
                <a:srgbClr val="595959"/>
              </a:solidFill>
              <a:latin typeface="Calibri"/>
              <a:ea typeface="Calibri"/>
              <a:cs typeface="Calibri"/>
              <a:sym typeface="Calibri"/>
            </a:endParaRPr>
          </a:p>
        </p:txBody>
      </p:sp>
      <p:sp>
        <p:nvSpPr>
          <p:cNvPr id="424" name="Google Shape;424;p69"/>
          <p:cNvSpPr txBox="1"/>
          <p:nvPr/>
        </p:nvSpPr>
        <p:spPr>
          <a:xfrm>
            <a:off x="1358058" y="4557649"/>
            <a:ext cx="1732731" cy="1237497"/>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rgbClr val="595959"/>
              </a:buClr>
              <a:buSzPct val="108108"/>
              <a:buFont typeface="Arial"/>
              <a:buNone/>
            </a:pPr>
            <a:r>
              <a:rPr b="0" i="0" lang="en-US" sz="2400" u="none" cap="none" strike="noStrike">
                <a:solidFill>
                  <a:srgbClr val="595959"/>
                </a:solidFill>
                <a:latin typeface="Calibri"/>
                <a:ea typeface="Calibri"/>
                <a:cs typeface="Calibri"/>
                <a:sym typeface="Calibri"/>
              </a:rPr>
              <a:t>FIND WHAT YOU LIKE: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rgbClr val="595959"/>
              </a:buClr>
              <a:buSzPct val="108108"/>
              <a:buFont typeface="Arial"/>
              <a:buNone/>
            </a:pPr>
            <a:r>
              <a:rPr b="0" i="0" lang="en-US" sz="2400" u="none" cap="none" strike="noStrike">
                <a:solidFill>
                  <a:srgbClr val="595959"/>
                </a:solidFill>
                <a:latin typeface="Calibri"/>
                <a:ea typeface="Calibri"/>
                <a:cs typeface="Calibri"/>
                <a:sym typeface="Calibri"/>
              </a:rPr>
              <a:t>HOBBIES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00"/>
              </a:spcBef>
              <a:spcAft>
                <a:spcPts val="0"/>
              </a:spcAft>
              <a:buClr>
                <a:srgbClr val="595959"/>
              </a:buClr>
              <a:buSzPct val="108108"/>
              <a:buFont typeface="Arial"/>
              <a:buNone/>
            </a:pPr>
            <a:r>
              <a:rPr b="0" i="0" lang="en-US" sz="2400" u="none" cap="none" strike="noStrike">
                <a:solidFill>
                  <a:srgbClr val="595959"/>
                </a:solidFill>
                <a:latin typeface="Calibri"/>
                <a:ea typeface="Calibri"/>
                <a:cs typeface="Calibri"/>
                <a:sym typeface="Calibri"/>
              </a:rPr>
              <a:t>STUDIES</a:t>
            </a:r>
            <a:endParaRPr b="0" i="0" sz="2400" u="none" cap="none" strike="noStrike">
              <a:solidFill>
                <a:srgbClr val="59595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8"/>
          <p:cNvSpPr txBox="1"/>
          <p:nvPr>
            <p:ph idx="4294967295" type="body"/>
          </p:nvPr>
        </p:nvSpPr>
        <p:spPr>
          <a:xfrm>
            <a:off x="4713392" y="789347"/>
            <a:ext cx="6027179"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3200">
                <a:solidFill>
                  <a:srgbClr val="0070C0"/>
                </a:solidFill>
                <a:latin typeface="Calibri"/>
                <a:ea typeface="Calibri"/>
                <a:cs typeface="Calibri"/>
                <a:sym typeface="Calibri"/>
              </a:rPr>
              <a:t>Find relative studies and material:</a:t>
            </a:r>
            <a:endParaRPr sz="3200">
              <a:solidFill>
                <a:srgbClr val="0070C0"/>
              </a:solidFill>
              <a:latin typeface="Calibri"/>
              <a:ea typeface="Calibri"/>
              <a:cs typeface="Calibri"/>
              <a:sym typeface="Calibri"/>
            </a:endParaRPr>
          </a:p>
        </p:txBody>
      </p:sp>
      <p:sp>
        <p:nvSpPr>
          <p:cNvPr id="430" name="Google Shape;430;p8"/>
          <p:cNvSpPr txBox="1"/>
          <p:nvPr>
            <p:ph idx="1" type="body"/>
          </p:nvPr>
        </p:nvSpPr>
        <p:spPr>
          <a:xfrm>
            <a:off x="4892943" y="1517862"/>
            <a:ext cx="2964664" cy="430236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3">
                  <a:extLst>
                    <a:ext uri="{A12FA001-AC4F-418D-AE19-62706E023703}">
                      <ahyp:hlinkClr val="tx"/>
                    </a:ext>
                  </a:extLst>
                </a:hlinkClick>
              </a:rPr>
              <a:t>MOTIVATION</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4">
                  <a:extLst>
                    <a:ext uri="{A12FA001-AC4F-418D-AE19-62706E023703}">
                      <ahyp:hlinkClr val="tx"/>
                    </a:ext>
                  </a:extLst>
                </a:hlinkClick>
              </a:rPr>
              <a:t>MOTIVATION</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5">
                  <a:extLst>
                    <a:ext uri="{A12FA001-AC4F-418D-AE19-62706E023703}">
                      <ahyp:hlinkClr val="tx"/>
                    </a:ext>
                  </a:extLst>
                </a:hlinkClick>
              </a:rPr>
              <a:t>MOTIVATION</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6">
                  <a:extLst>
                    <a:ext uri="{A12FA001-AC4F-418D-AE19-62706E023703}">
                      <ahyp:hlinkClr val="tx"/>
                    </a:ext>
                  </a:extLst>
                </a:hlinkClick>
              </a:rPr>
              <a:t>KNOWLEDGE SKILLS</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7">
                  <a:extLst>
                    <a:ext uri="{A12FA001-AC4F-418D-AE19-62706E023703}">
                      <ahyp:hlinkClr val="tx"/>
                    </a:ext>
                  </a:extLst>
                </a:hlinkClick>
              </a:rPr>
              <a:t>KNOWLEDGE SKILLS</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8">
                  <a:extLst>
                    <a:ext uri="{A12FA001-AC4F-418D-AE19-62706E023703}">
                      <ahyp:hlinkClr val="tx"/>
                    </a:ext>
                  </a:extLst>
                </a:hlinkClick>
              </a:rPr>
              <a:t>MENTORING</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9">
                  <a:extLst>
                    <a:ext uri="{A12FA001-AC4F-418D-AE19-62706E023703}">
                      <ahyp:hlinkClr val="tx"/>
                    </a:ext>
                  </a:extLst>
                </a:hlinkClick>
              </a:rPr>
              <a:t>MENTORING</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10">
                  <a:extLst>
                    <a:ext uri="{A12FA001-AC4F-418D-AE19-62706E023703}">
                      <ahyp:hlinkClr val="tx"/>
                    </a:ext>
                  </a:extLst>
                </a:hlinkClick>
              </a:rPr>
              <a:t>MENTORING</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11">
                  <a:extLst>
                    <a:ext uri="{A12FA001-AC4F-418D-AE19-62706E023703}">
                      <ahyp:hlinkClr val="tx"/>
                    </a:ext>
                  </a:extLst>
                </a:hlinkClick>
              </a:rPr>
              <a:t>INDEPENDENCE OF WOMEN</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12">
                  <a:extLst>
                    <a:ext uri="{A12FA001-AC4F-418D-AE19-62706E023703}">
                      <ahyp:hlinkClr val="tx"/>
                    </a:ext>
                  </a:extLst>
                </a:hlinkClick>
              </a:rPr>
              <a:t>INDEPENDENCE OF WOMEN</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13">
                  <a:extLst>
                    <a:ext uri="{A12FA001-AC4F-418D-AE19-62706E023703}">
                      <ahyp:hlinkClr val="tx"/>
                    </a:ext>
                  </a:extLst>
                </a:hlinkClick>
              </a:rPr>
              <a:t>INDEPENDENCE OF WOMEN</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p:txBody>
      </p:sp>
      <p:sp>
        <p:nvSpPr>
          <p:cNvPr id="431" name="Google Shape;431;p8"/>
          <p:cNvSpPr/>
          <p:nvPr/>
        </p:nvSpPr>
        <p:spPr>
          <a:xfrm>
            <a:off x="8031775" y="1488834"/>
            <a:ext cx="3643086" cy="4053417"/>
          </a:xfrm>
          <a:prstGeom prst="rect">
            <a:avLst/>
          </a:prstGeom>
          <a:noFill/>
          <a:ln>
            <a:noFill/>
          </a:ln>
        </p:spPr>
        <p:txBody>
          <a:bodyPr anchorCtr="0" anchor="t" bIns="45700" lIns="91425" spcFirstLastPara="1" rIns="91425" wrap="square" tIns="45700">
            <a:spAutoFit/>
          </a:bodyPr>
          <a:lstStyle/>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4">
                  <a:extLst>
                    <a:ext uri="{A12FA001-AC4F-418D-AE19-62706E023703}">
                      <ahyp:hlinkClr val="tx"/>
                    </a:ext>
                  </a:extLst>
                </a:hlinkClick>
              </a:rPr>
              <a:t>FEMALE EMPOWERMENT</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5">
                  <a:extLst>
                    <a:ext uri="{A12FA001-AC4F-418D-AE19-62706E023703}">
                      <ahyp:hlinkClr val="tx"/>
                    </a:ext>
                  </a:extLst>
                </a:hlinkClick>
              </a:rPr>
              <a:t>MENTORING AND EMPOWERMENT</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6">
                  <a:extLst>
                    <a:ext uri="{A12FA001-AC4F-418D-AE19-62706E023703}">
                      <ahyp:hlinkClr val="tx"/>
                    </a:ext>
                  </a:extLst>
                </a:hlinkClick>
              </a:rPr>
              <a:t>FUNDING</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7">
                  <a:extLst>
                    <a:ext uri="{A12FA001-AC4F-418D-AE19-62706E023703}">
                      <ahyp:hlinkClr val="tx"/>
                    </a:ext>
                  </a:extLst>
                </a:hlinkClick>
              </a:rPr>
              <a:t>FUNDING</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8">
                  <a:extLst>
                    <a:ext uri="{A12FA001-AC4F-418D-AE19-62706E023703}">
                      <ahyp:hlinkClr val="tx"/>
                    </a:ext>
                  </a:extLst>
                </a:hlinkClick>
              </a:rPr>
              <a:t>ASKING FOR HELP</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9">
                  <a:extLst>
                    <a:ext uri="{A12FA001-AC4F-418D-AE19-62706E023703}">
                      <ahyp:hlinkClr val="tx"/>
                    </a:ext>
                  </a:extLst>
                </a:hlinkClick>
              </a:rPr>
              <a:t>ASKING FOR HELP</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0">
                  <a:extLst>
                    <a:ext uri="{A12FA001-AC4F-418D-AE19-62706E023703}">
                      <ahyp:hlinkClr val="tx"/>
                    </a:ext>
                  </a:extLst>
                </a:hlinkClick>
              </a:rPr>
              <a:t>ASKING FOR HELP</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1">
                  <a:extLst>
                    <a:ext uri="{A12FA001-AC4F-418D-AE19-62706E023703}">
                      <ahyp:hlinkClr val="tx"/>
                    </a:ext>
                  </a:extLst>
                </a:hlinkClick>
              </a:rPr>
              <a:t>ASPIRATION</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2">
                  <a:extLst>
                    <a:ext uri="{A12FA001-AC4F-418D-AE19-62706E023703}">
                      <ahyp:hlinkClr val="tx"/>
                    </a:ext>
                  </a:extLst>
                </a:hlinkClick>
              </a:rPr>
              <a:t>ASPIRATION</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3">
                  <a:extLst>
                    <a:ext uri="{A12FA001-AC4F-418D-AE19-62706E023703}">
                      <ahyp:hlinkClr val="tx"/>
                    </a:ext>
                  </a:extLst>
                </a:hlinkClick>
              </a:rPr>
              <a:t>TRAINING AND SUPPORT</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24">
                  <a:extLst>
                    <a:ext uri="{A12FA001-AC4F-418D-AE19-62706E023703}">
                      <ahyp:hlinkClr val="tx"/>
                    </a:ext>
                  </a:extLst>
                </a:hlinkClick>
              </a:rPr>
              <a:t>BUILDING CONFIDENCE</a:t>
            </a:r>
            <a:endParaRPr b="0" i="0" sz="1800" u="none" cap="none" strike="noStrike">
              <a:solidFill>
                <a:srgbClr val="EC34AF"/>
              </a:solidFill>
              <a:latin typeface="Calibri"/>
              <a:ea typeface="Calibri"/>
              <a:cs typeface="Calibri"/>
              <a:sym typeface="Calibri"/>
            </a:endParaRPr>
          </a:p>
        </p:txBody>
      </p:sp>
      <p:cxnSp>
        <p:nvCxnSpPr>
          <p:cNvPr id="432" name="Google Shape;432;p8"/>
          <p:cNvCxnSpPr/>
          <p:nvPr/>
        </p:nvCxnSpPr>
        <p:spPr>
          <a:xfrm>
            <a:off x="7857607" y="1517862"/>
            <a:ext cx="0" cy="4302367"/>
          </a:xfrm>
          <a:prstGeom prst="straightConnector1">
            <a:avLst/>
          </a:prstGeom>
          <a:noFill/>
          <a:ln cap="flat" cmpd="sng" w="9525">
            <a:solidFill>
              <a:srgbClr val="046C6D"/>
            </a:solidFill>
            <a:prstDash val="solid"/>
            <a:round/>
            <a:headEnd len="sm" w="sm" type="none"/>
            <a:tailEnd len="sm" w="sm" type="none"/>
          </a:ln>
        </p:spPr>
      </p:cxnSp>
      <p:pic>
        <p:nvPicPr>
          <p:cNvPr id="433" name="Google Shape;433;p8"/>
          <p:cNvPicPr preferRelativeResize="0"/>
          <p:nvPr/>
        </p:nvPicPr>
        <p:blipFill rotWithShape="1">
          <a:blip r:embed="rId25">
            <a:alphaModFix/>
          </a:blip>
          <a:srcRect b="9930" l="0" r="0" t="0"/>
          <a:stretch/>
        </p:blipFill>
        <p:spPr>
          <a:xfrm>
            <a:off x="194732" y="895388"/>
            <a:ext cx="4101497" cy="3066187"/>
          </a:xfrm>
          <a:prstGeom prst="rect">
            <a:avLst/>
          </a:prstGeom>
          <a:noFill/>
          <a:ln>
            <a:noFill/>
          </a:ln>
        </p:spPr>
      </p:pic>
      <p:sp>
        <p:nvSpPr>
          <p:cNvPr id="434" name="Google Shape;434;p8"/>
          <p:cNvSpPr txBox="1"/>
          <p:nvPr>
            <p:ph idx="4294967295" type="body"/>
          </p:nvPr>
        </p:nvSpPr>
        <p:spPr>
          <a:xfrm>
            <a:off x="4742421" y="439604"/>
            <a:ext cx="6429828"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i="1" lang="en-US" sz="2400">
                <a:solidFill>
                  <a:srgbClr val="006666"/>
                </a:solidFill>
              </a:rPr>
              <a:t>How to overcome challenges and difficulties</a:t>
            </a:r>
            <a:endParaRPr i="1" sz="2400">
              <a:solidFill>
                <a:srgbClr val="00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5"/>
          <p:cNvSpPr txBox="1"/>
          <p:nvPr>
            <p:ph idx="1" type="body"/>
          </p:nvPr>
        </p:nvSpPr>
        <p:spPr>
          <a:xfrm>
            <a:off x="5942234" y="3865669"/>
            <a:ext cx="5603103" cy="2308099"/>
          </a:xfrm>
          <a:prstGeom prst="rect">
            <a:avLst/>
          </a:prstGeom>
          <a:noFill/>
          <a:ln>
            <a:noFill/>
          </a:ln>
        </p:spPr>
        <p:txBody>
          <a:bodyPr anchorCtr="0" anchor="t" bIns="45700" lIns="91425" spcFirstLastPara="1" rIns="91425" wrap="square" tIns="45700">
            <a:noAutofit/>
          </a:bodyPr>
          <a:lstStyle/>
          <a:p>
            <a:pPr indent="-231775" lvl="0" marL="231775" rtl="0" algn="just">
              <a:lnSpc>
                <a:spcPct val="100000"/>
              </a:lnSpc>
              <a:spcBef>
                <a:spcPts val="0"/>
              </a:spcBef>
              <a:spcAft>
                <a:spcPts val="0"/>
              </a:spcAft>
              <a:buSzPts val="2400"/>
              <a:buFont typeface="Arial"/>
              <a:buChar char="•"/>
            </a:pPr>
            <a:r>
              <a:rPr lang="en-US" sz="2000"/>
              <a:t>A </a:t>
            </a:r>
            <a:r>
              <a:rPr lang="en-US" sz="2000">
                <a:solidFill>
                  <a:srgbClr val="0070C0"/>
                </a:solidFill>
              </a:rPr>
              <a:t>safety net </a:t>
            </a:r>
            <a:r>
              <a:rPr lang="en-US" sz="2000"/>
              <a:t>around women creating familiar environment.</a:t>
            </a:r>
            <a:endParaRPr/>
          </a:p>
          <a:p>
            <a:pPr indent="-231775" lvl="0" marL="231775" rtl="0" algn="just">
              <a:lnSpc>
                <a:spcPct val="100000"/>
              </a:lnSpc>
              <a:spcBef>
                <a:spcPts val="0"/>
              </a:spcBef>
              <a:spcAft>
                <a:spcPts val="0"/>
              </a:spcAft>
              <a:buSzPts val="2400"/>
              <a:buFont typeface="Arial"/>
              <a:buChar char="•"/>
            </a:pPr>
            <a:r>
              <a:rPr lang="en-US" sz="2000"/>
              <a:t>Helps women </a:t>
            </a:r>
            <a:r>
              <a:rPr lang="en-US" sz="2000">
                <a:solidFill>
                  <a:srgbClr val="0070C0"/>
                </a:solidFill>
              </a:rPr>
              <a:t>overcome their fears</a:t>
            </a:r>
            <a:r>
              <a:rPr lang="en-US" sz="2000"/>
              <a:t>, find paths to enhance their abilities and empower themselves.</a:t>
            </a:r>
            <a:endParaRPr/>
          </a:p>
          <a:p>
            <a:pPr indent="-231775" lvl="0" marL="231775" rtl="0" algn="just">
              <a:lnSpc>
                <a:spcPct val="100000"/>
              </a:lnSpc>
              <a:spcBef>
                <a:spcPts val="0"/>
              </a:spcBef>
              <a:spcAft>
                <a:spcPts val="0"/>
              </a:spcAft>
              <a:buSzPts val="2400"/>
              <a:buFont typeface="Arial"/>
              <a:buChar char="•"/>
            </a:pPr>
            <a:r>
              <a:rPr lang="en-US" sz="2000"/>
              <a:t>Helps to find </a:t>
            </a:r>
            <a:r>
              <a:rPr lang="en-US" sz="2000">
                <a:solidFill>
                  <a:srgbClr val="0070C0"/>
                </a:solidFill>
              </a:rPr>
              <a:t>inspiration</a:t>
            </a:r>
            <a:r>
              <a:rPr lang="en-US" sz="2000"/>
              <a:t> through other women.</a:t>
            </a:r>
            <a:endParaRPr/>
          </a:p>
          <a:p>
            <a:pPr indent="-231775" lvl="0" marL="231775" rtl="0" algn="just">
              <a:lnSpc>
                <a:spcPct val="100000"/>
              </a:lnSpc>
              <a:spcBef>
                <a:spcPts val="0"/>
              </a:spcBef>
              <a:spcAft>
                <a:spcPts val="0"/>
              </a:spcAft>
              <a:buSzPts val="2400"/>
              <a:buFont typeface="Arial"/>
              <a:buChar char="•"/>
            </a:pPr>
            <a:r>
              <a:rPr lang="en-US" sz="2000"/>
              <a:t>Essential for connection and </a:t>
            </a:r>
            <a:r>
              <a:rPr lang="en-US" sz="2000">
                <a:solidFill>
                  <a:srgbClr val="0070C0"/>
                </a:solidFill>
              </a:rPr>
              <a:t>overcoming the barriers</a:t>
            </a:r>
            <a:r>
              <a:rPr lang="en-US" sz="2000">
                <a:solidFill>
                  <a:srgbClr val="EC34AF"/>
                </a:solidFill>
              </a:rPr>
              <a:t> </a:t>
            </a:r>
            <a:r>
              <a:rPr lang="en-US" sz="2000"/>
              <a:t>imposed in </a:t>
            </a:r>
            <a:r>
              <a:rPr lang="en-US" sz="2000">
                <a:solidFill>
                  <a:srgbClr val="0070C0"/>
                </a:solidFill>
              </a:rPr>
              <a:t>mountain regions</a:t>
            </a:r>
            <a:r>
              <a:rPr lang="en-US" sz="2000"/>
              <a:t>.</a:t>
            </a:r>
            <a:endParaRPr sz="2000"/>
          </a:p>
        </p:txBody>
      </p:sp>
      <p:sp>
        <p:nvSpPr>
          <p:cNvPr id="440" name="Google Shape;440;p15"/>
          <p:cNvSpPr txBox="1"/>
          <p:nvPr>
            <p:ph idx="3" type="body"/>
          </p:nvPr>
        </p:nvSpPr>
        <p:spPr>
          <a:xfrm>
            <a:off x="957943" y="3956644"/>
            <a:ext cx="4498059" cy="21828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892"/>
              <a:buNone/>
            </a:pPr>
            <a:r>
              <a:rPr lang="en-US">
                <a:solidFill>
                  <a:srgbClr val="0070C0"/>
                </a:solidFill>
              </a:rPr>
              <a:t>NETWORKING</a:t>
            </a:r>
            <a:r>
              <a:rPr lang="en-US"/>
              <a:t> </a:t>
            </a:r>
            <a:r>
              <a:rPr lang="en-US" sz="3200"/>
              <a:t>is very important.</a:t>
            </a:r>
            <a:endParaRPr>
              <a:solidFill>
                <a:srgbClr val="0070C0"/>
              </a:solidFill>
            </a:endParaRPr>
          </a:p>
          <a:p>
            <a:pPr indent="0" lvl="0" marL="0" rtl="0" algn="l">
              <a:lnSpc>
                <a:spcPct val="90000"/>
              </a:lnSpc>
              <a:spcBef>
                <a:spcPts val="1200"/>
              </a:spcBef>
              <a:spcAft>
                <a:spcPts val="0"/>
              </a:spcAft>
              <a:buClr>
                <a:srgbClr val="595959"/>
              </a:buClr>
              <a:buSzPts val="3892"/>
              <a:buNone/>
            </a:pPr>
            <a:r>
              <a:rPr i="1" lang="en-US">
                <a:solidFill>
                  <a:srgbClr val="0070C0"/>
                </a:solidFill>
              </a:rPr>
              <a:t>Why?</a:t>
            </a:r>
            <a:endParaRPr i="1"/>
          </a:p>
          <a:p>
            <a:pPr indent="0" lvl="0" marL="0" rtl="0" algn="l">
              <a:lnSpc>
                <a:spcPct val="90000"/>
              </a:lnSpc>
              <a:spcBef>
                <a:spcPts val="1200"/>
              </a:spcBef>
              <a:spcAft>
                <a:spcPts val="0"/>
              </a:spcAft>
              <a:buClr>
                <a:srgbClr val="595959"/>
              </a:buClr>
              <a:buSzPts val="3892"/>
              <a:buNone/>
            </a:pPr>
            <a:r>
              <a:t/>
            </a:r>
            <a:endParaRPr>
              <a:solidFill>
                <a:srgbClr val="0070C0"/>
              </a:solidFill>
            </a:endParaRPr>
          </a:p>
        </p:txBody>
      </p:sp>
      <p:grpSp>
        <p:nvGrpSpPr>
          <p:cNvPr id="441" name="Google Shape;441;p15"/>
          <p:cNvGrpSpPr/>
          <p:nvPr/>
        </p:nvGrpSpPr>
        <p:grpSpPr>
          <a:xfrm rot="3085413">
            <a:off x="8757057" y="997524"/>
            <a:ext cx="2082443" cy="2861107"/>
            <a:chOff x="5875548" y="3125276"/>
            <a:chExt cx="438214" cy="602070"/>
          </a:xfrm>
        </p:grpSpPr>
        <p:sp>
          <p:nvSpPr>
            <p:cNvPr id="442" name="Google Shape;442;p15"/>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3725"/>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3" name="Google Shape;443;p15"/>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44" name="Google Shape;444;p15"/>
          <p:cNvPicPr preferRelativeResize="0"/>
          <p:nvPr>
            <p:ph idx="2" type="pic"/>
          </p:nvPr>
        </p:nvPicPr>
        <p:blipFill rotWithShape="1">
          <a:blip r:embed="rId3">
            <a:alphaModFix/>
          </a:blip>
          <a:srcRect b="26321" l="0" r="0" t="26321"/>
          <a:stretch/>
        </p:blipFill>
        <p:spPr>
          <a:xfrm>
            <a:off x="16300" y="-732"/>
            <a:ext cx="12175708" cy="36358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9"/>
          <p:cNvSpPr txBox="1"/>
          <p:nvPr>
            <p:ph idx="1" type="body"/>
          </p:nvPr>
        </p:nvSpPr>
        <p:spPr>
          <a:xfrm>
            <a:off x="653138" y="1734996"/>
            <a:ext cx="7503886" cy="439003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400"/>
              <a:buNone/>
            </a:pPr>
            <a:r>
              <a:rPr b="1" lang="en-US" sz="2000">
                <a:solidFill>
                  <a:schemeClr val="lt1"/>
                </a:solidFill>
                <a:latin typeface="Arial Narrow"/>
                <a:ea typeface="Arial Narrow"/>
                <a:cs typeface="Arial Narrow"/>
                <a:sym typeface="Arial Narrow"/>
              </a:rPr>
              <a:t>Ambassadors Network</a:t>
            </a:r>
            <a:r>
              <a:rPr lang="en-US" sz="2000">
                <a:solidFill>
                  <a:schemeClr val="lt1"/>
                </a:solidFill>
                <a:latin typeface="Arial Narrow"/>
                <a:ea typeface="Arial Narrow"/>
                <a:cs typeface="Arial Narrow"/>
                <a:sym typeface="Arial Narrow"/>
              </a:rPr>
              <a:t>, with 270 successful entrepreneurs from 22 European countries.</a:t>
            </a:r>
            <a:endParaRPr/>
          </a:p>
          <a:p>
            <a:pPr indent="0" lvl="0" marL="0" rtl="0" algn="just">
              <a:lnSpc>
                <a:spcPct val="100000"/>
              </a:lnSpc>
              <a:spcBef>
                <a:spcPts val="600"/>
              </a:spcBef>
              <a:spcAft>
                <a:spcPts val="0"/>
              </a:spcAft>
              <a:buClr>
                <a:schemeClr val="lt1"/>
              </a:buClr>
              <a:buSzPts val="2400"/>
              <a:buNone/>
            </a:pPr>
            <a:r>
              <a:rPr lang="en-US" sz="2000">
                <a:solidFill>
                  <a:srgbClr val="00B0F0"/>
                </a:solidFill>
                <a:latin typeface="Arial Narrow"/>
                <a:ea typeface="Arial Narrow"/>
                <a:cs typeface="Arial Narrow"/>
                <a:sym typeface="Arial Narrow"/>
              </a:rPr>
              <a:t>LINK: </a:t>
            </a:r>
            <a:r>
              <a:rPr lang="en-US" sz="2000" u="sng">
                <a:solidFill>
                  <a:srgbClr val="00B0F0"/>
                </a:solidFill>
                <a:latin typeface="Arial Narrow"/>
                <a:ea typeface="Arial Narrow"/>
                <a:cs typeface="Arial Narrow"/>
                <a:sym typeface="Arial Narrow"/>
                <a:hlinkClick r:id="rId3">
                  <a:extLst>
                    <a:ext uri="{A12FA001-AC4F-418D-AE19-62706E023703}">
                      <ahyp:hlinkClr val="tx"/>
                    </a:ext>
                  </a:extLst>
                </a:hlinkClick>
              </a:rPr>
              <a:t>https://ec.europa.eu/docsroom/documents/17322/attachments/1/translations</a:t>
            </a:r>
            <a:endParaRPr sz="2000">
              <a:solidFill>
                <a:srgbClr val="00B0F0"/>
              </a:solidFill>
              <a:latin typeface="Arial Narrow"/>
              <a:ea typeface="Arial Narrow"/>
              <a:cs typeface="Arial Narrow"/>
              <a:sym typeface="Arial Narrow"/>
            </a:endParaRPr>
          </a:p>
          <a:p>
            <a:pPr indent="0" lvl="0" marL="0" rtl="0" algn="just">
              <a:lnSpc>
                <a:spcPct val="100000"/>
              </a:lnSpc>
              <a:spcBef>
                <a:spcPts val="600"/>
              </a:spcBef>
              <a:spcAft>
                <a:spcPts val="0"/>
              </a:spcAft>
              <a:buClr>
                <a:schemeClr val="lt1"/>
              </a:buClr>
              <a:buSzPts val="2400"/>
              <a:buNone/>
            </a:pPr>
            <a:r>
              <a:t/>
            </a:r>
            <a:endParaRPr sz="2000">
              <a:solidFill>
                <a:srgbClr val="000714"/>
              </a:solidFill>
              <a:latin typeface="Arial Narrow"/>
              <a:ea typeface="Arial Narrow"/>
              <a:cs typeface="Arial Narrow"/>
              <a:sym typeface="Arial Narrow"/>
            </a:endParaRPr>
          </a:p>
          <a:p>
            <a:pPr indent="0" lvl="0" marL="0" rtl="0" algn="just">
              <a:lnSpc>
                <a:spcPct val="100000"/>
              </a:lnSpc>
              <a:spcBef>
                <a:spcPts val="600"/>
              </a:spcBef>
              <a:spcAft>
                <a:spcPts val="0"/>
              </a:spcAft>
              <a:buClr>
                <a:schemeClr val="lt1"/>
              </a:buClr>
              <a:buSzPts val="2400"/>
              <a:buNone/>
            </a:pPr>
            <a:r>
              <a:rPr b="1" lang="en-US" sz="2000">
                <a:solidFill>
                  <a:srgbClr val="000714"/>
                </a:solidFill>
                <a:latin typeface="Arial Narrow"/>
                <a:ea typeface="Arial Narrow"/>
                <a:cs typeface="Arial Narrow"/>
                <a:sym typeface="Arial Narrow"/>
              </a:rPr>
              <a:t>WEgate</a:t>
            </a:r>
            <a:r>
              <a:rPr lang="en-US" sz="2000">
                <a:solidFill>
                  <a:srgbClr val="000714"/>
                </a:solidFill>
                <a:latin typeface="Arial Narrow"/>
                <a:ea typeface="Arial Narrow"/>
                <a:cs typeface="Arial Narrow"/>
                <a:sym typeface="Arial Narrow"/>
              </a:rPr>
              <a:t> platform _ for women of all ages who want to start, run and grow a business.</a:t>
            </a:r>
            <a:endParaRPr/>
          </a:p>
          <a:p>
            <a:pPr indent="0" lvl="0" marL="0" rtl="0" algn="just">
              <a:lnSpc>
                <a:spcPct val="100000"/>
              </a:lnSpc>
              <a:spcBef>
                <a:spcPts val="600"/>
              </a:spcBef>
              <a:spcAft>
                <a:spcPts val="0"/>
              </a:spcAft>
              <a:buClr>
                <a:schemeClr val="lt1"/>
              </a:buClr>
              <a:buSzPts val="2400"/>
              <a:buNone/>
            </a:pPr>
            <a:r>
              <a:rPr lang="en-US" sz="2000">
                <a:solidFill>
                  <a:srgbClr val="00B0F0"/>
                </a:solidFill>
                <a:latin typeface="Arial Narrow"/>
                <a:ea typeface="Arial Narrow"/>
                <a:cs typeface="Arial Narrow"/>
                <a:sym typeface="Arial Narrow"/>
              </a:rPr>
              <a:t>LINK: https://www.wegate.eu/</a:t>
            </a:r>
            <a:endParaRPr/>
          </a:p>
          <a:p>
            <a:pPr indent="0" lvl="0" marL="0" rtl="0" algn="just">
              <a:lnSpc>
                <a:spcPct val="100000"/>
              </a:lnSpc>
              <a:spcBef>
                <a:spcPts val="600"/>
              </a:spcBef>
              <a:spcAft>
                <a:spcPts val="0"/>
              </a:spcAft>
              <a:buClr>
                <a:schemeClr val="lt1"/>
              </a:buClr>
              <a:buSzPts val="2400"/>
              <a:buNone/>
            </a:pPr>
            <a:r>
              <a:t/>
            </a:r>
            <a:endParaRPr sz="2000">
              <a:solidFill>
                <a:srgbClr val="000714"/>
              </a:solidFill>
              <a:latin typeface="Arial Narrow"/>
              <a:ea typeface="Arial Narrow"/>
              <a:cs typeface="Arial Narrow"/>
              <a:sym typeface="Arial Narrow"/>
            </a:endParaRPr>
          </a:p>
          <a:p>
            <a:pPr indent="0" lvl="0" marL="0" rtl="0" algn="just">
              <a:lnSpc>
                <a:spcPct val="100000"/>
              </a:lnSpc>
              <a:spcBef>
                <a:spcPts val="600"/>
              </a:spcBef>
              <a:spcAft>
                <a:spcPts val="0"/>
              </a:spcAft>
              <a:buClr>
                <a:srgbClr val="000714"/>
              </a:buClr>
              <a:buSzPts val="2400"/>
              <a:buNone/>
            </a:pPr>
            <a:r>
              <a:rPr b="1" lang="en-US" sz="2000">
                <a:solidFill>
                  <a:srgbClr val="000714"/>
                </a:solidFill>
                <a:latin typeface="Arial Narrow"/>
                <a:ea typeface="Arial Narrow"/>
                <a:cs typeface="Arial Narrow"/>
                <a:sym typeface="Arial Narrow"/>
              </a:rPr>
              <a:t>European network to promote women's entrepreneurship (WES) </a:t>
            </a:r>
            <a:r>
              <a:rPr lang="en-US" sz="2000">
                <a:solidFill>
                  <a:srgbClr val="000714"/>
                </a:solidFill>
                <a:latin typeface="Arial Narrow"/>
                <a:ea typeface="Arial Narrow"/>
                <a:cs typeface="Arial Narrow"/>
                <a:sym typeface="Arial Narrow"/>
              </a:rPr>
              <a:t>_ a policy network with members from 31 European nations.</a:t>
            </a:r>
            <a:endParaRPr/>
          </a:p>
          <a:p>
            <a:pPr indent="0" lvl="0" marL="0" rtl="0" algn="just">
              <a:lnSpc>
                <a:spcPct val="100000"/>
              </a:lnSpc>
              <a:spcBef>
                <a:spcPts val="600"/>
              </a:spcBef>
              <a:spcAft>
                <a:spcPts val="600"/>
              </a:spcAft>
              <a:buClr>
                <a:srgbClr val="00B0F0"/>
              </a:buClr>
              <a:buSzPts val="2400"/>
              <a:buNone/>
            </a:pPr>
            <a:r>
              <a:rPr lang="en-US" sz="2000">
                <a:solidFill>
                  <a:srgbClr val="00B0F0"/>
                </a:solidFill>
                <a:latin typeface="Arial Narrow"/>
                <a:ea typeface="Arial Narrow"/>
                <a:cs typeface="Arial Narrow"/>
                <a:sym typeface="Arial Narrow"/>
              </a:rPr>
              <a:t>LINK: https://uia.org/s/or/en/1122268925</a:t>
            </a:r>
            <a:endParaRPr sz="2000">
              <a:solidFill>
                <a:srgbClr val="00B0F0"/>
              </a:solidFill>
              <a:latin typeface="Arial Narrow"/>
              <a:ea typeface="Arial Narrow"/>
              <a:cs typeface="Arial Narrow"/>
              <a:sym typeface="Arial Narrow"/>
            </a:endParaRPr>
          </a:p>
        </p:txBody>
      </p:sp>
      <p:sp>
        <p:nvSpPr>
          <p:cNvPr id="450" name="Google Shape;450;p9"/>
          <p:cNvSpPr txBox="1"/>
          <p:nvPr>
            <p:ph idx="3" type="body"/>
          </p:nvPr>
        </p:nvSpPr>
        <p:spPr>
          <a:xfrm>
            <a:off x="740228" y="508644"/>
            <a:ext cx="6821715" cy="7831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sz="3200">
                <a:solidFill>
                  <a:srgbClr val="20EEF1"/>
                </a:solidFill>
              </a:rPr>
              <a:t>Networks and Platforms to Support and Help Female Entrepreneurship</a:t>
            </a:r>
            <a:endParaRPr sz="3200">
              <a:solidFill>
                <a:srgbClr val="20EEF1"/>
              </a:solidFill>
            </a:endParaRPr>
          </a:p>
        </p:txBody>
      </p:sp>
      <p:pic>
        <p:nvPicPr>
          <p:cNvPr id="451" name="Google Shape;451;p9"/>
          <p:cNvPicPr preferRelativeResize="0"/>
          <p:nvPr>
            <p:ph idx="2" type="pic"/>
          </p:nvPr>
        </p:nvPicPr>
        <p:blipFill rotWithShape="1">
          <a:blip r:embed="rId4">
            <a:alphaModFix/>
          </a:blip>
          <a:srcRect b="0" l="33997" r="33995" t="0"/>
          <a:stretch/>
        </p:blipFill>
        <p:spPr>
          <a:xfrm>
            <a:off x="8602116" y="1265033"/>
            <a:ext cx="2266512" cy="3978298"/>
          </a:xfrm>
          <a:prstGeom prst="rect">
            <a:avLst/>
          </a:prstGeom>
          <a:solidFill>
            <a:schemeClr val="lt1"/>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0"/>
          <p:cNvSpPr txBox="1"/>
          <p:nvPr>
            <p:ph idx="1" type="body"/>
          </p:nvPr>
        </p:nvSpPr>
        <p:spPr>
          <a:xfrm>
            <a:off x="377373" y="1851108"/>
            <a:ext cx="7823200" cy="440454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714"/>
              </a:buClr>
              <a:buSzPts val="2400"/>
              <a:buNone/>
            </a:pPr>
            <a:r>
              <a:rPr b="1" lang="en-US" sz="2000">
                <a:solidFill>
                  <a:schemeClr val="lt1"/>
                </a:solidFill>
                <a:latin typeface="Arial Narrow"/>
                <a:ea typeface="Arial Narrow"/>
                <a:cs typeface="Arial Narrow"/>
                <a:sym typeface="Arial Narrow"/>
              </a:rPr>
              <a:t>European Network of Mentors for Women Entrepreneurs </a:t>
            </a:r>
            <a:r>
              <a:rPr lang="en-US" sz="2000">
                <a:solidFill>
                  <a:schemeClr val="lt1"/>
                </a:solidFill>
                <a:latin typeface="Arial Narrow"/>
                <a:ea typeface="Arial Narrow"/>
                <a:cs typeface="Arial Narrow"/>
                <a:sym typeface="Arial Narrow"/>
              </a:rPr>
              <a:t>_ The Mentors Network provides advice and support to women entrepreneurs on the start-up, management and growth of their businesses in the early phases.</a:t>
            </a:r>
            <a:endParaRPr/>
          </a:p>
          <a:p>
            <a:pPr indent="0" lvl="0" marL="0" rtl="0" algn="just">
              <a:lnSpc>
                <a:spcPct val="100000"/>
              </a:lnSpc>
              <a:spcBef>
                <a:spcPts val="600"/>
              </a:spcBef>
              <a:spcAft>
                <a:spcPts val="0"/>
              </a:spcAft>
              <a:buClr>
                <a:srgbClr val="000714"/>
              </a:buClr>
              <a:buSzPts val="2400"/>
              <a:buNone/>
            </a:pPr>
            <a:r>
              <a:rPr lang="en-US" sz="2000">
                <a:solidFill>
                  <a:srgbClr val="00B0F0"/>
                </a:solidFill>
                <a:latin typeface="Arial Narrow"/>
                <a:ea typeface="Arial Narrow"/>
                <a:cs typeface="Arial Narrow"/>
                <a:sym typeface="Arial Narrow"/>
              </a:rPr>
              <a:t>LINK: https://ec.europa.eu/docsroom/documents/10306/attachments/1/translations</a:t>
            </a:r>
            <a:endParaRPr/>
          </a:p>
          <a:p>
            <a:pPr indent="0" lvl="0" marL="0" rtl="0" algn="just">
              <a:lnSpc>
                <a:spcPct val="100000"/>
              </a:lnSpc>
              <a:spcBef>
                <a:spcPts val="600"/>
              </a:spcBef>
              <a:spcAft>
                <a:spcPts val="0"/>
              </a:spcAft>
              <a:buClr>
                <a:srgbClr val="000714"/>
              </a:buClr>
              <a:buSzPts val="2400"/>
              <a:buNone/>
            </a:pPr>
            <a:r>
              <a:rPr b="1" lang="en-US" sz="2000">
                <a:solidFill>
                  <a:srgbClr val="000714"/>
                </a:solidFill>
                <a:latin typeface="Arial Narrow"/>
                <a:ea typeface="Arial Narrow"/>
                <a:cs typeface="Arial Narrow"/>
                <a:sym typeface="Arial Narrow"/>
              </a:rPr>
              <a:t>WOMEN ENTREPRENEURSHIP PLATFORM (WEP) </a:t>
            </a:r>
            <a:r>
              <a:rPr lang="en-US" sz="2000">
                <a:solidFill>
                  <a:srgbClr val="000714"/>
                </a:solidFill>
                <a:latin typeface="Arial Narrow"/>
                <a:ea typeface="Arial Narrow"/>
                <a:cs typeface="Arial Narrow"/>
                <a:sym typeface="Arial Narrow"/>
              </a:rPr>
              <a:t>_ European network association representing, promoting, supporting, and advocating on behalf of women entrepreneurs across Europe.</a:t>
            </a:r>
            <a:endParaRPr/>
          </a:p>
          <a:p>
            <a:pPr indent="0" lvl="0" marL="0" rtl="0" algn="just">
              <a:lnSpc>
                <a:spcPct val="100000"/>
              </a:lnSpc>
              <a:spcBef>
                <a:spcPts val="600"/>
              </a:spcBef>
              <a:spcAft>
                <a:spcPts val="0"/>
              </a:spcAft>
              <a:buClr>
                <a:srgbClr val="000714"/>
              </a:buClr>
              <a:buSzPts val="2400"/>
              <a:buNone/>
            </a:pPr>
            <a:r>
              <a:rPr lang="en-US" sz="2000">
                <a:solidFill>
                  <a:srgbClr val="00B0F0"/>
                </a:solidFill>
                <a:latin typeface="Arial Narrow"/>
                <a:ea typeface="Arial Narrow"/>
                <a:cs typeface="Arial Narrow"/>
                <a:sym typeface="Arial Narrow"/>
              </a:rPr>
              <a:t>LINK: http://www.womenentrepreneurshipplatform.org/</a:t>
            </a:r>
            <a:endParaRPr/>
          </a:p>
          <a:p>
            <a:pPr indent="0" lvl="0" marL="0" rtl="0" algn="just">
              <a:lnSpc>
                <a:spcPct val="100000"/>
              </a:lnSpc>
              <a:spcBef>
                <a:spcPts val="600"/>
              </a:spcBef>
              <a:spcAft>
                <a:spcPts val="0"/>
              </a:spcAft>
              <a:buClr>
                <a:srgbClr val="000714"/>
              </a:buClr>
              <a:buSzPts val="2400"/>
              <a:buNone/>
            </a:pPr>
            <a:r>
              <a:rPr lang="en-US" sz="2000">
                <a:solidFill>
                  <a:srgbClr val="000714"/>
                </a:solidFill>
                <a:latin typeface="Arial Narrow"/>
                <a:ea typeface="Arial Narrow"/>
                <a:cs typeface="Arial Narrow"/>
                <a:sym typeface="Arial Narrow"/>
              </a:rPr>
              <a:t>The </a:t>
            </a:r>
            <a:r>
              <a:rPr b="1" lang="en-US" sz="2000">
                <a:solidFill>
                  <a:srgbClr val="000714"/>
                </a:solidFill>
                <a:latin typeface="Arial Narrow"/>
                <a:ea typeface="Arial Narrow"/>
                <a:cs typeface="Arial Narrow"/>
                <a:sym typeface="Arial Narrow"/>
              </a:rPr>
              <a:t>WiRE program </a:t>
            </a:r>
            <a:r>
              <a:rPr lang="en-US" sz="2000">
                <a:solidFill>
                  <a:srgbClr val="000714"/>
                </a:solidFill>
                <a:latin typeface="Arial Narrow"/>
                <a:ea typeface="Arial Narrow"/>
                <a:cs typeface="Arial Narrow"/>
                <a:sym typeface="Arial Narrow"/>
              </a:rPr>
              <a:t>_ aiming at promoting and cultivating women entrepreneurship and innovation in rural, regional and remote (RRR) Australia, through delivering an integrated capacity building program.</a:t>
            </a:r>
            <a:endParaRPr/>
          </a:p>
          <a:p>
            <a:pPr indent="0" lvl="0" marL="0" rtl="0" algn="just">
              <a:lnSpc>
                <a:spcPct val="100000"/>
              </a:lnSpc>
              <a:spcBef>
                <a:spcPts val="600"/>
              </a:spcBef>
              <a:spcAft>
                <a:spcPts val="600"/>
              </a:spcAft>
              <a:buClr>
                <a:srgbClr val="000714"/>
              </a:buClr>
              <a:buSzPts val="2400"/>
              <a:buNone/>
            </a:pPr>
            <a:r>
              <a:rPr lang="en-US" sz="2000">
                <a:solidFill>
                  <a:srgbClr val="00B0F0"/>
                </a:solidFill>
                <a:latin typeface="Arial Narrow"/>
                <a:ea typeface="Arial Narrow"/>
                <a:cs typeface="Arial Narrow"/>
                <a:sym typeface="Arial Narrow"/>
              </a:rPr>
              <a:t>LINK: https://www.wireprogram.com/</a:t>
            </a:r>
            <a:endParaRPr/>
          </a:p>
        </p:txBody>
      </p:sp>
      <p:sp>
        <p:nvSpPr>
          <p:cNvPr id="457" name="Google Shape;457;p10"/>
          <p:cNvSpPr txBox="1"/>
          <p:nvPr>
            <p:ph idx="3" type="body"/>
          </p:nvPr>
        </p:nvSpPr>
        <p:spPr>
          <a:xfrm>
            <a:off x="740228" y="508644"/>
            <a:ext cx="6821715" cy="7831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sz="3200">
                <a:solidFill>
                  <a:srgbClr val="20EEF1"/>
                </a:solidFill>
              </a:rPr>
              <a:t>Networks and Platforms to Support and Help Female Entrepreneurship</a:t>
            </a:r>
            <a:endParaRPr sz="3200">
              <a:solidFill>
                <a:srgbClr val="20EEF1"/>
              </a:solidFill>
            </a:endParaRPr>
          </a:p>
        </p:txBody>
      </p:sp>
      <p:pic>
        <p:nvPicPr>
          <p:cNvPr id="458" name="Google Shape;458;p10"/>
          <p:cNvPicPr preferRelativeResize="0"/>
          <p:nvPr>
            <p:ph idx="2" type="pic"/>
          </p:nvPr>
        </p:nvPicPr>
        <p:blipFill rotWithShape="1">
          <a:blip r:embed="rId3">
            <a:alphaModFix/>
          </a:blip>
          <a:srcRect b="0" l="33997" r="33995" t="0"/>
          <a:stretch/>
        </p:blipFill>
        <p:spPr>
          <a:xfrm>
            <a:off x="8602116" y="1265033"/>
            <a:ext cx="2266512" cy="3978298"/>
          </a:xfrm>
          <a:prstGeom prst="rect">
            <a:avLst/>
          </a:prstGeom>
          <a:solidFill>
            <a:schemeClr val="lt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2"/>
          <p:cNvSpPr txBox="1"/>
          <p:nvPr>
            <p:ph idx="16" type="body"/>
          </p:nvPr>
        </p:nvSpPr>
        <p:spPr>
          <a:xfrm>
            <a:off x="254000" y="329203"/>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SzPts val="3600"/>
              <a:buNone/>
            </a:pPr>
            <a:r>
              <a:rPr lang="en-US">
                <a:solidFill>
                  <a:srgbClr val="20EEF1"/>
                </a:solidFill>
              </a:rPr>
              <a:t>Be inspired by young women !</a:t>
            </a:r>
            <a:endParaRPr/>
          </a:p>
        </p:txBody>
      </p:sp>
      <p:pic>
        <p:nvPicPr>
          <p:cNvPr id="464" name="Google Shape;464;p12"/>
          <p:cNvPicPr preferRelativeResize="0"/>
          <p:nvPr>
            <p:ph idx="2" type="pic"/>
          </p:nvPr>
        </p:nvPicPr>
        <p:blipFill rotWithShape="1">
          <a:blip r:embed="rId3">
            <a:alphaModFix/>
          </a:blip>
          <a:srcRect b="0" l="11091" r="11089" t="0"/>
          <a:stretch/>
        </p:blipFill>
        <p:spPr>
          <a:xfrm>
            <a:off x="1452032" y="1713378"/>
            <a:ext cx="2039157" cy="2039157"/>
          </a:xfrm>
          <a:prstGeom prst="ellipse">
            <a:avLst/>
          </a:prstGeom>
          <a:solidFill>
            <a:schemeClr val="lt1"/>
          </a:solidFill>
          <a:ln>
            <a:noFill/>
          </a:ln>
        </p:spPr>
      </p:pic>
      <p:pic>
        <p:nvPicPr>
          <p:cNvPr id="465" name="Google Shape;465;p12"/>
          <p:cNvPicPr preferRelativeResize="0"/>
          <p:nvPr>
            <p:ph idx="3" type="pic"/>
          </p:nvPr>
        </p:nvPicPr>
        <p:blipFill rotWithShape="1">
          <a:blip r:embed="rId4">
            <a:alphaModFix/>
          </a:blip>
          <a:srcRect b="0" l="5906" r="5905" t="0"/>
          <a:stretch/>
        </p:blipFill>
        <p:spPr>
          <a:xfrm>
            <a:off x="4880080" y="1713379"/>
            <a:ext cx="2063064" cy="2063064"/>
          </a:xfrm>
          <a:prstGeom prst="ellipse">
            <a:avLst/>
          </a:prstGeom>
          <a:solidFill>
            <a:schemeClr val="lt1"/>
          </a:solidFill>
          <a:ln>
            <a:noFill/>
          </a:ln>
        </p:spPr>
      </p:pic>
      <p:pic>
        <p:nvPicPr>
          <p:cNvPr id="466" name="Google Shape;466;p12"/>
          <p:cNvPicPr preferRelativeResize="0"/>
          <p:nvPr>
            <p:ph idx="4" type="pic"/>
          </p:nvPr>
        </p:nvPicPr>
        <p:blipFill rotWithShape="1">
          <a:blip r:embed="rId5">
            <a:alphaModFix/>
          </a:blip>
          <a:srcRect b="21556" l="0" r="0" t="21556"/>
          <a:stretch/>
        </p:blipFill>
        <p:spPr>
          <a:xfrm>
            <a:off x="8683486" y="1720689"/>
            <a:ext cx="2051451" cy="2051451"/>
          </a:xfrm>
          <a:prstGeom prst="ellipse">
            <a:avLst/>
          </a:prstGeom>
          <a:solidFill>
            <a:schemeClr val="lt1"/>
          </a:solidFill>
          <a:ln>
            <a:noFill/>
          </a:ln>
        </p:spPr>
      </p:pic>
      <p:sp>
        <p:nvSpPr>
          <p:cNvPr id="467" name="Google Shape;467;p12"/>
          <p:cNvSpPr/>
          <p:nvPr/>
        </p:nvSpPr>
        <p:spPr>
          <a:xfrm>
            <a:off x="2405281" y="801504"/>
            <a:ext cx="740619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lt1"/>
                </a:solidFill>
                <a:latin typeface="Calibri"/>
                <a:ea typeface="Calibri"/>
                <a:cs typeface="Calibri"/>
                <a:sym typeface="Calibri"/>
              </a:rPr>
              <a:t>who created their own business in mountain / rural areas</a:t>
            </a:r>
            <a:endParaRPr b="0" i="1" sz="2400" u="none" cap="none" strike="noStrike">
              <a:solidFill>
                <a:schemeClr val="lt1"/>
              </a:solidFill>
              <a:latin typeface="Calibri"/>
              <a:ea typeface="Calibri"/>
              <a:cs typeface="Calibri"/>
              <a:sym typeface="Calibri"/>
            </a:endParaRPr>
          </a:p>
        </p:txBody>
      </p:sp>
      <p:sp>
        <p:nvSpPr>
          <p:cNvPr id="468" name="Google Shape;468;p12"/>
          <p:cNvSpPr txBox="1"/>
          <p:nvPr>
            <p:ph idx="7" type="body"/>
          </p:nvPr>
        </p:nvSpPr>
        <p:spPr>
          <a:xfrm>
            <a:off x="554670" y="4444939"/>
            <a:ext cx="3024340" cy="442916"/>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chemeClr val="lt1"/>
              </a:buClr>
              <a:buSzPts val="2000"/>
              <a:buFont typeface="Arial"/>
              <a:buNone/>
            </a:pPr>
            <a:r>
              <a:rPr b="0" i="0" lang="en-US" sz="2000" u="none" cap="none" strike="noStrike">
                <a:solidFill>
                  <a:srgbClr val="096E6C"/>
                </a:solidFill>
                <a:latin typeface="Arial Narrow"/>
                <a:ea typeface="Arial Narrow"/>
                <a:cs typeface="Arial Narrow"/>
                <a:sym typeface="Arial Narrow"/>
              </a:rPr>
              <a:t>Beekeeper </a:t>
            </a:r>
            <a:endParaRPr b="0" i="0" sz="2000" u="none" cap="none" strike="noStrike">
              <a:solidFill>
                <a:srgbClr val="096E6C"/>
              </a:solidFill>
              <a:latin typeface="Arial Narrow"/>
              <a:ea typeface="Arial Narrow"/>
              <a:cs typeface="Arial Narrow"/>
              <a:sym typeface="Arial Narrow"/>
            </a:endParaRPr>
          </a:p>
        </p:txBody>
      </p:sp>
      <p:sp>
        <p:nvSpPr>
          <p:cNvPr id="469" name="Google Shape;469;p12"/>
          <p:cNvSpPr txBox="1"/>
          <p:nvPr>
            <p:ph idx="8" type="body"/>
          </p:nvPr>
        </p:nvSpPr>
        <p:spPr>
          <a:xfrm>
            <a:off x="808642" y="3902992"/>
            <a:ext cx="3049353" cy="48958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Arial"/>
              <a:buNone/>
            </a:pPr>
            <a:r>
              <a:rPr b="0" i="0" lang="en-US" sz="2400" u="sng" cap="none" strike="noStrike">
                <a:solidFill>
                  <a:schemeClr val="hlink"/>
                </a:solidFill>
                <a:latin typeface="Arial Narrow"/>
                <a:ea typeface="Arial Narrow"/>
                <a:cs typeface="Arial Narrow"/>
                <a:sym typeface="Arial Narrow"/>
                <a:hlinkClick r:id="rId6"/>
              </a:rPr>
              <a:t>Dimitra Karani</a:t>
            </a:r>
            <a:endParaRPr b="0" i="0" sz="2400" u="none" cap="none" strike="noStrike">
              <a:solidFill>
                <a:srgbClr val="000000"/>
              </a:solidFill>
              <a:latin typeface="Arial Narrow"/>
              <a:ea typeface="Arial Narrow"/>
              <a:cs typeface="Arial Narrow"/>
              <a:sym typeface="Arial Narrow"/>
            </a:endParaRPr>
          </a:p>
        </p:txBody>
      </p:sp>
      <p:sp>
        <p:nvSpPr>
          <p:cNvPr id="470" name="Google Shape;470;p12"/>
          <p:cNvSpPr txBox="1"/>
          <p:nvPr>
            <p:ph idx="6" type="body"/>
          </p:nvPr>
        </p:nvSpPr>
        <p:spPr>
          <a:xfrm>
            <a:off x="738426" y="4772339"/>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1600"/>
              <a:buNone/>
            </a:pPr>
            <a:r>
              <a:rPr lang="en-US">
                <a:solidFill>
                  <a:srgbClr val="096E6C"/>
                </a:solidFill>
                <a:latin typeface="Arial Narrow"/>
                <a:ea typeface="Arial Narrow"/>
                <a:cs typeface="Arial Narrow"/>
                <a:sym typeface="Arial Narrow"/>
              </a:rPr>
              <a:t>Agrafa, Greece </a:t>
            </a:r>
            <a:endParaRPr>
              <a:solidFill>
                <a:srgbClr val="096E6C"/>
              </a:solidFill>
              <a:latin typeface="Arial Narrow"/>
              <a:ea typeface="Arial Narrow"/>
              <a:cs typeface="Arial Narrow"/>
              <a:sym typeface="Arial Narrow"/>
            </a:endParaRPr>
          </a:p>
        </p:txBody>
      </p:sp>
      <p:sp>
        <p:nvSpPr>
          <p:cNvPr id="471" name="Google Shape;471;p12"/>
          <p:cNvSpPr txBox="1"/>
          <p:nvPr>
            <p:ph idx="1" type="body"/>
          </p:nvPr>
        </p:nvSpPr>
        <p:spPr>
          <a:xfrm>
            <a:off x="4595220" y="4444164"/>
            <a:ext cx="2242970" cy="74036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Yoga teacher, </a:t>
            </a:r>
            <a:endParaRPr sz="2000">
              <a:solidFill>
                <a:srgbClr val="096E6C"/>
              </a:solidFill>
              <a:latin typeface="Arial Narrow"/>
              <a:ea typeface="Arial Narrow"/>
              <a:cs typeface="Arial Narrow"/>
              <a:sym typeface="Arial Narrow"/>
            </a:endParaRPr>
          </a:p>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Environmentalist</a:t>
            </a:r>
            <a:endParaRPr sz="2000">
              <a:solidFill>
                <a:srgbClr val="096E6C"/>
              </a:solidFill>
              <a:latin typeface="Arial Narrow"/>
              <a:ea typeface="Arial Narrow"/>
              <a:cs typeface="Arial Narrow"/>
              <a:sym typeface="Arial Narrow"/>
            </a:endParaRPr>
          </a:p>
        </p:txBody>
      </p:sp>
      <p:sp>
        <p:nvSpPr>
          <p:cNvPr id="472" name="Google Shape;472;p12"/>
          <p:cNvSpPr txBox="1"/>
          <p:nvPr>
            <p:ph idx="1" type="body"/>
          </p:nvPr>
        </p:nvSpPr>
        <p:spPr>
          <a:xfrm>
            <a:off x="4323737" y="3957952"/>
            <a:ext cx="3049353" cy="42010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sng" cap="none" strike="noStrike">
                <a:solidFill>
                  <a:schemeClr val="hlink"/>
                </a:solidFill>
                <a:latin typeface="Arial Narrow"/>
                <a:ea typeface="Arial Narrow"/>
                <a:cs typeface="Arial Narrow"/>
                <a:sym typeface="Arial Narrow"/>
                <a:hlinkClick r:id="rId7"/>
              </a:rPr>
              <a:t>Theodora Tzalonikou</a:t>
            </a:r>
            <a:endParaRPr b="0" i="0" sz="2400" u="none" cap="none" strike="noStrike">
              <a:solidFill>
                <a:srgbClr val="000000"/>
              </a:solidFill>
              <a:latin typeface="Arial Narrow"/>
              <a:ea typeface="Arial Narrow"/>
              <a:cs typeface="Arial Narrow"/>
              <a:sym typeface="Arial Narrow"/>
            </a:endParaRPr>
          </a:p>
        </p:txBody>
      </p:sp>
      <p:sp>
        <p:nvSpPr>
          <p:cNvPr id="473" name="Google Shape;473;p12"/>
          <p:cNvSpPr txBox="1"/>
          <p:nvPr>
            <p:ph idx="13" type="body"/>
          </p:nvPr>
        </p:nvSpPr>
        <p:spPr>
          <a:xfrm>
            <a:off x="8333007" y="4637851"/>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SzPts val="2000"/>
              <a:buNone/>
            </a:pPr>
            <a:r>
              <a:rPr lang="en-US">
                <a:solidFill>
                  <a:srgbClr val="096E6C"/>
                </a:solidFill>
                <a:latin typeface="Arial Narrow"/>
                <a:ea typeface="Arial Narrow"/>
                <a:cs typeface="Arial Narrow"/>
                <a:sym typeface="Arial Narrow"/>
              </a:rPr>
              <a:t>Mountain and glacier guide</a:t>
            </a:r>
            <a:endParaRPr>
              <a:solidFill>
                <a:srgbClr val="096E6C"/>
              </a:solidFill>
              <a:latin typeface="Arial Narrow"/>
              <a:ea typeface="Arial Narrow"/>
              <a:cs typeface="Arial Narrow"/>
              <a:sym typeface="Arial Narrow"/>
            </a:endParaRPr>
          </a:p>
        </p:txBody>
      </p:sp>
      <p:sp>
        <p:nvSpPr>
          <p:cNvPr id="474" name="Google Shape;474;p12"/>
          <p:cNvSpPr txBox="1"/>
          <p:nvPr>
            <p:ph idx="14" type="body"/>
          </p:nvPr>
        </p:nvSpPr>
        <p:spPr>
          <a:xfrm>
            <a:off x="8351804" y="3919811"/>
            <a:ext cx="3049500" cy="717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400" u="sng">
                <a:solidFill>
                  <a:schemeClr val="hlink"/>
                </a:solidFill>
                <a:latin typeface="Arial Narrow"/>
                <a:ea typeface="Arial Narrow"/>
                <a:cs typeface="Arial Narrow"/>
                <a:sym typeface="Arial Narrow"/>
                <a:hlinkClick r:id="rId8"/>
              </a:rPr>
              <a:t>Íris Ragnarsdóttir Petersen</a:t>
            </a:r>
            <a:endParaRPr sz="2400" u="sng">
              <a:solidFill>
                <a:schemeClr val="hlink"/>
              </a:solidFill>
              <a:latin typeface="Arial Narrow"/>
              <a:ea typeface="Arial Narrow"/>
              <a:cs typeface="Arial Narrow"/>
              <a:sym typeface="Arial Narrow"/>
              <a:hlinkClick r:id="rId9"/>
            </a:endParaRPr>
          </a:p>
        </p:txBody>
      </p:sp>
      <p:sp>
        <p:nvSpPr>
          <p:cNvPr id="475" name="Google Shape;475;p12"/>
          <p:cNvSpPr txBox="1"/>
          <p:nvPr>
            <p:ph idx="15" type="body"/>
          </p:nvPr>
        </p:nvSpPr>
        <p:spPr>
          <a:xfrm>
            <a:off x="8488708" y="4993638"/>
            <a:ext cx="3024340" cy="44291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035"/>
              <a:buNone/>
            </a:pPr>
            <a:r>
              <a:rPr lang="en-US">
                <a:solidFill>
                  <a:srgbClr val="096E6C"/>
                </a:solidFill>
                <a:latin typeface="Arial Narrow"/>
                <a:ea typeface="Arial Narrow"/>
                <a:cs typeface="Arial Narrow"/>
                <a:sym typeface="Arial Narrow"/>
              </a:rPr>
              <a:t>Svínafell, Öræfi, </a:t>
            </a:r>
            <a:endParaRPr>
              <a:solidFill>
                <a:srgbClr val="096E6C"/>
              </a:solidFill>
              <a:latin typeface="Arial Narrow"/>
              <a:ea typeface="Arial Narrow"/>
              <a:cs typeface="Arial Narrow"/>
              <a:sym typeface="Arial Narrow"/>
            </a:endParaRPr>
          </a:p>
          <a:p>
            <a:pPr indent="-228600" lvl="0" marL="228600" rtl="0" algn="l">
              <a:lnSpc>
                <a:spcPct val="90000"/>
              </a:lnSpc>
              <a:spcBef>
                <a:spcPts val="0"/>
              </a:spcBef>
              <a:spcAft>
                <a:spcPts val="0"/>
              </a:spcAft>
              <a:buSzPts val="2035"/>
              <a:buNone/>
            </a:pPr>
            <a:r>
              <a:rPr lang="en-US">
                <a:solidFill>
                  <a:srgbClr val="096E6C"/>
                </a:solidFill>
                <a:latin typeface="Arial Narrow"/>
                <a:ea typeface="Arial Narrow"/>
                <a:cs typeface="Arial Narrow"/>
                <a:sym typeface="Arial Narrow"/>
              </a:rPr>
              <a:t>South-East Iceland </a:t>
            </a:r>
            <a:endParaRPr>
              <a:solidFill>
                <a:srgbClr val="096E6C"/>
              </a:solidFill>
              <a:latin typeface="Arial Narrow"/>
              <a:ea typeface="Arial Narrow"/>
              <a:cs typeface="Arial Narrow"/>
              <a:sym typeface="Arial Narrow"/>
            </a:endParaRPr>
          </a:p>
        </p:txBody>
      </p:sp>
      <p:sp>
        <p:nvSpPr>
          <p:cNvPr id="476" name="Google Shape;476;p12"/>
          <p:cNvSpPr/>
          <p:nvPr/>
        </p:nvSpPr>
        <p:spPr>
          <a:xfrm>
            <a:off x="1508251" y="5800660"/>
            <a:ext cx="10738837"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1" lang="en-US" sz="2200" u="none" cap="none" strike="noStrike">
                <a:solidFill>
                  <a:srgbClr val="0070C0"/>
                </a:solidFill>
                <a:latin typeface="Calibri"/>
                <a:ea typeface="Calibri"/>
                <a:cs typeface="Calibri"/>
                <a:sym typeface="Calibri"/>
              </a:rPr>
              <a:t>Click on names and listen to young women entrepreneurs describing their experience</a:t>
            </a:r>
            <a:endParaRPr b="0" i="1" sz="2200" u="none" cap="none" strike="noStrike">
              <a:solidFill>
                <a:srgbClr val="0070C0"/>
              </a:solidFill>
              <a:latin typeface="Calibri"/>
              <a:ea typeface="Calibri"/>
              <a:cs typeface="Calibri"/>
              <a:sym typeface="Calibri"/>
            </a:endParaRPr>
          </a:p>
        </p:txBody>
      </p:sp>
      <p:sp>
        <p:nvSpPr>
          <p:cNvPr id="477" name="Google Shape;477;p12"/>
          <p:cNvSpPr txBox="1"/>
          <p:nvPr>
            <p:ph idx="6" type="body"/>
          </p:nvPr>
        </p:nvSpPr>
        <p:spPr>
          <a:xfrm>
            <a:off x="3955413" y="5049678"/>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1600"/>
              <a:buNone/>
            </a:pPr>
            <a:r>
              <a:rPr lang="en-US">
                <a:solidFill>
                  <a:srgbClr val="096E6C"/>
                </a:solidFill>
                <a:latin typeface="Arial Narrow"/>
                <a:ea typeface="Arial Narrow"/>
                <a:cs typeface="Arial Narrow"/>
                <a:sym typeface="Arial Narrow"/>
              </a:rPr>
              <a:t>Grevena, Greece </a:t>
            </a:r>
            <a:endParaRPr>
              <a:solidFill>
                <a:srgbClr val="096E6C"/>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13"/>
          <p:cNvSpPr txBox="1"/>
          <p:nvPr>
            <p:ph idx="16" type="body"/>
          </p:nvPr>
        </p:nvSpPr>
        <p:spPr>
          <a:xfrm>
            <a:off x="254000" y="256633"/>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SzPts val="3600"/>
              <a:buNone/>
            </a:pPr>
            <a:r>
              <a:rPr lang="en-US">
                <a:solidFill>
                  <a:srgbClr val="20EEF1"/>
                </a:solidFill>
              </a:rPr>
              <a:t>Be inspired by young women !</a:t>
            </a:r>
            <a:endParaRPr/>
          </a:p>
        </p:txBody>
      </p:sp>
      <p:sp>
        <p:nvSpPr>
          <p:cNvPr id="483" name="Google Shape;483;p13"/>
          <p:cNvSpPr/>
          <p:nvPr/>
        </p:nvSpPr>
        <p:spPr>
          <a:xfrm>
            <a:off x="2405281" y="801504"/>
            <a:ext cx="740619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lt1"/>
                </a:solidFill>
                <a:latin typeface="Calibri"/>
                <a:ea typeface="Calibri"/>
                <a:cs typeface="Calibri"/>
                <a:sym typeface="Calibri"/>
              </a:rPr>
              <a:t>who created their own business in mountain / rural areas</a:t>
            </a:r>
            <a:endParaRPr b="0" i="1" sz="2400" u="none" cap="none" strike="noStrike">
              <a:solidFill>
                <a:schemeClr val="lt1"/>
              </a:solidFill>
              <a:latin typeface="Calibri"/>
              <a:ea typeface="Calibri"/>
              <a:cs typeface="Calibri"/>
              <a:sym typeface="Calibri"/>
            </a:endParaRPr>
          </a:p>
        </p:txBody>
      </p:sp>
      <p:sp>
        <p:nvSpPr>
          <p:cNvPr id="484" name="Google Shape;484;p13"/>
          <p:cNvSpPr txBox="1"/>
          <p:nvPr>
            <p:ph idx="1" type="body"/>
          </p:nvPr>
        </p:nvSpPr>
        <p:spPr>
          <a:xfrm>
            <a:off x="933236" y="4386109"/>
            <a:ext cx="3269796" cy="83581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Cycle Luss bike hiring company</a:t>
            </a:r>
            <a:endParaRPr/>
          </a:p>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Luss, Scotland</a:t>
            </a:r>
            <a:endParaRPr sz="2000">
              <a:solidFill>
                <a:srgbClr val="096E6C"/>
              </a:solidFill>
              <a:latin typeface="Arial Narrow"/>
              <a:ea typeface="Arial Narrow"/>
              <a:cs typeface="Arial Narrow"/>
              <a:sym typeface="Arial Narrow"/>
            </a:endParaRPr>
          </a:p>
        </p:txBody>
      </p:sp>
      <p:sp>
        <p:nvSpPr>
          <p:cNvPr id="485" name="Google Shape;485;p13"/>
          <p:cNvSpPr txBox="1"/>
          <p:nvPr>
            <p:ph idx="13" type="body"/>
          </p:nvPr>
        </p:nvSpPr>
        <p:spPr>
          <a:xfrm>
            <a:off x="8882700" y="4404325"/>
            <a:ext cx="1993200" cy="442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rPr lang="en-US">
                <a:solidFill>
                  <a:srgbClr val="096E6C"/>
                </a:solidFill>
                <a:latin typeface="Arial Narrow"/>
                <a:ea typeface="Arial Narrow"/>
                <a:cs typeface="Arial Narrow"/>
                <a:sym typeface="Arial Narrow"/>
              </a:rPr>
              <a:t>Juvara winery</a:t>
            </a:r>
            <a:endParaRPr>
              <a:solidFill>
                <a:srgbClr val="096E6C"/>
              </a:solidFill>
              <a:latin typeface="Arial Narrow"/>
              <a:ea typeface="Arial Narrow"/>
              <a:cs typeface="Arial Narrow"/>
              <a:sym typeface="Arial Narrow"/>
            </a:endParaRPr>
          </a:p>
        </p:txBody>
      </p:sp>
      <p:sp>
        <p:nvSpPr>
          <p:cNvPr id="486" name="Google Shape;486;p13"/>
          <p:cNvSpPr txBox="1"/>
          <p:nvPr>
            <p:ph idx="14" type="body"/>
          </p:nvPr>
        </p:nvSpPr>
        <p:spPr>
          <a:xfrm>
            <a:off x="8351816" y="3919774"/>
            <a:ext cx="3049500" cy="582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400" u="sng">
                <a:solidFill>
                  <a:schemeClr val="hlink"/>
                </a:solidFill>
                <a:latin typeface="Arial Narrow"/>
                <a:ea typeface="Arial Narrow"/>
                <a:cs typeface="Arial Narrow"/>
                <a:sym typeface="Arial Narrow"/>
                <a:hlinkClick r:id="rId3"/>
              </a:rPr>
              <a:t>Antonietta Casiero</a:t>
            </a:r>
            <a:endParaRPr sz="2400">
              <a:latin typeface="Arial Narrow"/>
              <a:ea typeface="Arial Narrow"/>
              <a:cs typeface="Arial Narrow"/>
              <a:sym typeface="Arial Narrow"/>
            </a:endParaRPr>
          </a:p>
        </p:txBody>
      </p:sp>
      <p:sp>
        <p:nvSpPr>
          <p:cNvPr id="487" name="Google Shape;487;p13"/>
          <p:cNvSpPr txBox="1"/>
          <p:nvPr>
            <p:ph idx="15" type="body"/>
          </p:nvPr>
        </p:nvSpPr>
        <p:spPr>
          <a:xfrm>
            <a:off x="8926402" y="4694733"/>
            <a:ext cx="3024300" cy="442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035"/>
              <a:buNone/>
            </a:pPr>
            <a:r>
              <a:rPr lang="en-US">
                <a:solidFill>
                  <a:srgbClr val="096E6C"/>
                </a:solidFill>
                <a:latin typeface="Arial Narrow"/>
                <a:ea typeface="Arial Narrow"/>
                <a:cs typeface="Arial Narrow"/>
                <a:sym typeface="Arial Narrow"/>
              </a:rPr>
              <a:t>Lucera, Italia</a:t>
            </a:r>
            <a:endParaRPr>
              <a:solidFill>
                <a:srgbClr val="096E6C"/>
              </a:solidFill>
              <a:latin typeface="Arial Narrow"/>
              <a:ea typeface="Arial Narrow"/>
              <a:cs typeface="Arial Narrow"/>
              <a:sym typeface="Arial Narrow"/>
            </a:endParaRPr>
          </a:p>
        </p:txBody>
      </p:sp>
      <p:sp>
        <p:nvSpPr>
          <p:cNvPr id="488" name="Google Shape;488;p13"/>
          <p:cNvSpPr/>
          <p:nvPr/>
        </p:nvSpPr>
        <p:spPr>
          <a:xfrm>
            <a:off x="1508251" y="5800660"/>
            <a:ext cx="10738837"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1" lang="en-US" sz="2200" u="none" cap="none" strike="noStrike">
                <a:solidFill>
                  <a:srgbClr val="0070C0"/>
                </a:solidFill>
                <a:latin typeface="Calibri"/>
                <a:ea typeface="Calibri"/>
                <a:cs typeface="Calibri"/>
                <a:sym typeface="Calibri"/>
              </a:rPr>
              <a:t>Click on names and listen to young women entrepreneurs describing their experience</a:t>
            </a:r>
            <a:endParaRPr b="0" i="1" sz="2200" u="none" cap="none" strike="noStrike">
              <a:solidFill>
                <a:srgbClr val="0070C0"/>
              </a:solidFill>
              <a:latin typeface="Calibri"/>
              <a:ea typeface="Calibri"/>
              <a:cs typeface="Calibri"/>
              <a:sym typeface="Calibri"/>
            </a:endParaRPr>
          </a:p>
        </p:txBody>
      </p:sp>
      <p:pic>
        <p:nvPicPr>
          <p:cNvPr id="489" name="Google Shape;489;p13"/>
          <p:cNvPicPr preferRelativeResize="0"/>
          <p:nvPr>
            <p:ph idx="3" type="pic"/>
          </p:nvPr>
        </p:nvPicPr>
        <p:blipFill rotWithShape="1">
          <a:blip r:embed="rId4">
            <a:alphaModFix/>
          </a:blip>
          <a:srcRect b="2646" l="0" r="0" t="2647"/>
          <a:stretch/>
        </p:blipFill>
        <p:spPr>
          <a:xfrm>
            <a:off x="1074626" y="1743124"/>
            <a:ext cx="2060460" cy="2060460"/>
          </a:xfrm>
          <a:prstGeom prst="ellipse">
            <a:avLst/>
          </a:prstGeom>
          <a:solidFill>
            <a:schemeClr val="lt1"/>
          </a:solidFill>
          <a:ln>
            <a:noFill/>
          </a:ln>
        </p:spPr>
      </p:pic>
      <p:sp>
        <p:nvSpPr>
          <p:cNvPr id="490" name="Google Shape;490;p13"/>
          <p:cNvSpPr txBox="1"/>
          <p:nvPr>
            <p:ph idx="14" type="body"/>
          </p:nvPr>
        </p:nvSpPr>
        <p:spPr>
          <a:xfrm>
            <a:off x="254000" y="3919811"/>
            <a:ext cx="3049353" cy="58222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400" u="sng">
                <a:solidFill>
                  <a:schemeClr val="hlink"/>
                </a:solidFill>
                <a:latin typeface="Arial Narrow"/>
                <a:ea typeface="Arial Narrow"/>
                <a:cs typeface="Arial Narrow"/>
                <a:sym typeface="Arial Narrow"/>
                <a:hlinkClick r:id="rId5"/>
              </a:rPr>
              <a:t>Erin Charters</a:t>
            </a:r>
            <a:endParaRPr sz="2400">
              <a:latin typeface="Arial Narrow"/>
              <a:ea typeface="Arial Narrow"/>
              <a:cs typeface="Arial Narrow"/>
              <a:sym typeface="Arial Narrow"/>
            </a:endParaRPr>
          </a:p>
        </p:txBody>
      </p:sp>
      <p:pic>
        <p:nvPicPr>
          <p:cNvPr id="491" name="Google Shape;491;p13"/>
          <p:cNvPicPr preferRelativeResize="0"/>
          <p:nvPr>
            <p:ph idx="5" type="pic"/>
          </p:nvPr>
        </p:nvPicPr>
        <p:blipFill rotWithShape="1">
          <a:blip r:embed="rId6">
            <a:alphaModFix/>
          </a:blip>
          <a:srcRect b="0" l="0" r="0" t="0"/>
          <a:stretch/>
        </p:blipFill>
        <p:spPr>
          <a:xfrm>
            <a:off x="4836901" y="1718468"/>
            <a:ext cx="2063063" cy="2063063"/>
          </a:xfrm>
          <a:prstGeom prst="ellipse">
            <a:avLst/>
          </a:prstGeom>
          <a:solidFill>
            <a:schemeClr val="lt1"/>
          </a:solidFill>
          <a:ln>
            <a:noFill/>
          </a:ln>
        </p:spPr>
      </p:pic>
      <p:sp>
        <p:nvSpPr>
          <p:cNvPr id="492" name="Google Shape;492;p13"/>
          <p:cNvSpPr txBox="1"/>
          <p:nvPr>
            <p:ph idx="7" type="body"/>
          </p:nvPr>
        </p:nvSpPr>
        <p:spPr>
          <a:xfrm>
            <a:off x="4880483" y="4553856"/>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Manager at guest house</a:t>
            </a:r>
            <a:endParaRPr sz="2000">
              <a:solidFill>
                <a:srgbClr val="096E6C"/>
              </a:solidFill>
              <a:latin typeface="Arial Narrow"/>
              <a:ea typeface="Arial Narrow"/>
              <a:cs typeface="Arial Narrow"/>
              <a:sym typeface="Arial Narrow"/>
            </a:endParaRPr>
          </a:p>
        </p:txBody>
      </p:sp>
      <p:sp>
        <p:nvSpPr>
          <p:cNvPr id="493" name="Google Shape;493;p13"/>
          <p:cNvSpPr txBox="1"/>
          <p:nvPr>
            <p:ph idx="8" type="body"/>
          </p:nvPr>
        </p:nvSpPr>
        <p:spPr>
          <a:xfrm>
            <a:off x="4478374" y="3957776"/>
            <a:ext cx="3049353" cy="58222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500"/>
              <a:buNone/>
            </a:pPr>
            <a:r>
              <a:rPr lang="en-US" sz="2400" u="sng">
                <a:solidFill>
                  <a:schemeClr val="hlink"/>
                </a:solidFill>
                <a:latin typeface="Arial Narrow"/>
                <a:ea typeface="Arial Narrow"/>
                <a:cs typeface="Arial Narrow"/>
                <a:sym typeface="Arial Narrow"/>
                <a:hlinkClick r:id="rId7"/>
              </a:rPr>
              <a:t>Vasiliki Todi</a:t>
            </a:r>
            <a:endParaRPr sz="2400">
              <a:latin typeface="Arial Narrow"/>
              <a:ea typeface="Arial Narrow"/>
              <a:cs typeface="Arial Narrow"/>
              <a:sym typeface="Arial Narrow"/>
            </a:endParaRPr>
          </a:p>
        </p:txBody>
      </p:sp>
      <p:sp>
        <p:nvSpPr>
          <p:cNvPr id="494" name="Google Shape;494;p13"/>
          <p:cNvSpPr txBox="1"/>
          <p:nvPr>
            <p:ph idx="9" type="body"/>
          </p:nvPr>
        </p:nvSpPr>
        <p:spPr>
          <a:xfrm>
            <a:off x="4558759" y="4904662"/>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1600"/>
              <a:buNone/>
            </a:pPr>
            <a:r>
              <a:rPr lang="en-US" sz="2000">
                <a:solidFill>
                  <a:srgbClr val="096E6C"/>
                </a:solidFill>
                <a:latin typeface="Arial Narrow"/>
                <a:ea typeface="Arial Narrow"/>
                <a:cs typeface="Arial Narrow"/>
                <a:sym typeface="Arial Narrow"/>
              </a:rPr>
              <a:t>Metsovo, Greece</a:t>
            </a:r>
            <a:endParaRPr sz="2000">
              <a:solidFill>
                <a:srgbClr val="096E6C"/>
              </a:solidFill>
              <a:latin typeface="Arial Narrow"/>
              <a:ea typeface="Arial Narrow"/>
              <a:cs typeface="Arial Narrow"/>
              <a:sym typeface="Arial Narrow"/>
            </a:endParaRPr>
          </a:p>
        </p:txBody>
      </p:sp>
      <p:pic>
        <p:nvPicPr>
          <p:cNvPr id="495" name="Google Shape;495;p13"/>
          <p:cNvPicPr preferRelativeResize="0"/>
          <p:nvPr>
            <p:ph idx="4" type="pic"/>
          </p:nvPr>
        </p:nvPicPr>
        <p:blipFill rotWithShape="1">
          <a:blip r:embed="rId8">
            <a:alphaModFix/>
          </a:blip>
          <a:srcRect b="0" l="575" r="574" t="0"/>
          <a:stretch/>
        </p:blipFill>
        <p:spPr>
          <a:xfrm>
            <a:off x="8850313" y="1819275"/>
            <a:ext cx="1922462" cy="1922463"/>
          </a:xfrm>
          <a:prstGeom prst="ellipse">
            <a:avLst/>
          </a:prstGeom>
          <a:solidFill>
            <a:schemeClr val="lt1"/>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71"/>
          <p:cNvPicPr preferRelativeResize="0"/>
          <p:nvPr/>
        </p:nvPicPr>
        <p:blipFill rotWithShape="1">
          <a:blip r:embed="rId3">
            <a:alphaModFix/>
          </a:blip>
          <a:srcRect b="0" l="0" r="0" t="0"/>
          <a:stretch/>
        </p:blipFill>
        <p:spPr>
          <a:xfrm>
            <a:off x="4992280" y="0"/>
            <a:ext cx="7199719" cy="6879772"/>
          </a:xfrm>
          <a:prstGeom prst="rect">
            <a:avLst/>
          </a:prstGeom>
          <a:noFill/>
          <a:ln>
            <a:noFill/>
          </a:ln>
        </p:spPr>
      </p:pic>
      <p:sp>
        <p:nvSpPr>
          <p:cNvPr id="501" name="Google Shape;501;p71"/>
          <p:cNvSpPr txBox="1"/>
          <p:nvPr>
            <p:ph idx="1" type="body"/>
          </p:nvPr>
        </p:nvSpPr>
        <p:spPr>
          <a:xfrm>
            <a:off x="510160" y="1741099"/>
            <a:ext cx="4306395" cy="4572619"/>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2400"/>
              <a:buNone/>
            </a:pPr>
            <a:r>
              <a:rPr lang="en-US"/>
              <a:t>This is a technique to help you develop and organize any idea or topic.</a:t>
            </a:r>
            <a:endParaRPr/>
          </a:p>
          <a:p>
            <a:pPr indent="-228600" lvl="0" marL="228600" rtl="0" algn="just">
              <a:lnSpc>
                <a:spcPct val="90000"/>
              </a:lnSpc>
              <a:spcBef>
                <a:spcPts val="0"/>
              </a:spcBef>
              <a:spcAft>
                <a:spcPts val="0"/>
              </a:spcAft>
              <a:buClr>
                <a:schemeClr val="lt1"/>
              </a:buClr>
              <a:buSzPts val="2400"/>
              <a:buNone/>
            </a:pPr>
            <a:r>
              <a:rPr lang="en-US"/>
              <a:t>It helps to understand a concept by breaking it down to its component parts.</a:t>
            </a:r>
            <a:endParaRPr/>
          </a:p>
          <a:p>
            <a:pPr indent="-228600" lvl="0" marL="228600" rtl="0" algn="just">
              <a:lnSpc>
                <a:spcPct val="90000"/>
              </a:lnSpc>
              <a:spcBef>
                <a:spcPts val="0"/>
              </a:spcBef>
              <a:spcAft>
                <a:spcPts val="0"/>
              </a:spcAft>
              <a:buClr>
                <a:schemeClr val="lt1"/>
              </a:buClr>
              <a:buSzPts val="2400"/>
              <a:buNone/>
            </a:pPr>
            <a:r>
              <a:rPr lang="en-US"/>
              <a:t>It is an expansive and flexible structure.</a:t>
            </a:r>
            <a:endParaRPr/>
          </a:p>
          <a:p>
            <a:pPr indent="-228600" lvl="0" marL="228600" rtl="0" algn="just">
              <a:lnSpc>
                <a:spcPct val="90000"/>
              </a:lnSpc>
              <a:spcBef>
                <a:spcPts val="0"/>
              </a:spcBef>
              <a:spcAft>
                <a:spcPts val="0"/>
              </a:spcAft>
              <a:buClr>
                <a:schemeClr val="lt1"/>
              </a:buClr>
              <a:buSzPts val="2400"/>
              <a:buNone/>
            </a:pPr>
            <a:r>
              <a:rPr lang="en-US">
                <a:solidFill>
                  <a:srgbClr val="20EEF1"/>
                </a:solidFill>
              </a:rPr>
              <a:t>Core elements: </a:t>
            </a:r>
            <a:r>
              <a:rPr lang="en-US"/>
              <a:t>key central topic, expansive tree structure, use of keywords rather than long sentences</a:t>
            </a:r>
            <a:endParaRPr/>
          </a:p>
        </p:txBody>
      </p:sp>
      <p:sp>
        <p:nvSpPr>
          <p:cNvPr id="502" name="Google Shape;502;p71"/>
          <p:cNvSpPr txBox="1"/>
          <p:nvPr>
            <p:ph idx="2" type="body"/>
          </p:nvPr>
        </p:nvSpPr>
        <p:spPr>
          <a:xfrm>
            <a:off x="510160" y="896433"/>
            <a:ext cx="3341315" cy="6036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sz="3200">
                <a:solidFill>
                  <a:srgbClr val="20EEF1"/>
                </a:solidFill>
              </a:rPr>
              <a:t>Mind mapping</a:t>
            </a:r>
            <a:endParaRPr sz="3200">
              <a:solidFill>
                <a:srgbClr val="20EEF1"/>
              </a:solidFill>
            </a:endParaRPr>
          </a:p>
        </p:txBody>
      </p:sp>
      <p:sp>
        <p:nvSpPr>
          <p:cNvPr id="503" name="Google Shape;503;p71"/>
          <p:cNvSpPr txBox="1"/>
          <p:nvPr>
            <p:ph idx="7" type="body"/>
          </p:nvPr>
        </p:nvSpPr>
        <p:spPr>
          <a:xfrm>
            <a:off x="8059092" y="3445741"/>
            <a:ext cx="826819" cy="40956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595959"/>
              </a:buClr>
              <a:buSzPts val="2095"/>
              <a:buNone/>
            </a:pPr>
            <a:r>
              <a:rPr lang="en-US" sz="1600"/>
              <a:t>Central </a:t>
            </a:r>
            <a:endParaRPr sz="1600"/>
          </a:p>
          <a:p>
            <a:pPr indent="-228600" lvl="0" marL="228600" rtl="0" algn="ctr">
              <a:lnSpc>
                <a:spcPct val="90000"/>
              </a:lnSpc>
              <a:spcBef>
                <a:spcPts val="0"/>
              </a:spcBef>
              <a:spcAft>
                <a:spcPts val="0"/>
              </a:spcAft>
              <a:buClr>
                <a:srgbClr val="595959"/>
              </a:buClr>
              <a:buSzPts val="2095"/>
              <a:buNone/>
            </a:pPr>
            <a:r>
              <a:rPr lang="en-US" sz="1600"/>
              <a:t>topic</a:t>
            </a:r>
            <a:endParaRPr sz="1600"/>
          </a:p>
        </p:txBody>
      </p:sp>
      <p:sp>
        <p:nvSpPr>
          <p:cNvPr id="504" name="Google Shape;504;p71"/>
          <p:cNvSpPr txBox="1"/>
          <p:nvPr>
            <p:ph idx="7" type="body"/>
          </p:nvPr>
        </p:nvSpPr>
        <p:spPr>
          <a:xfrm>
            <a:off x="6870961" y="2396498"/>
            <a:ext cx="1081314" cy="549319"/>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ctr">
              <a:lnSpc>
                <a:spcPct val="90000"/>
              </a:lnSpc>
              <a:spcBef>
                <a:spcPts val="0"/>
              </a:spcBef>
              <a:spcAft>
                <a:spcPts val="0"/>
              </a:spcAft>
              <a:buClr>
                <a:srgbClr val="595959"/>
              </a:buClr>
              <a:buSzPct val="116883"/>
              <a:buNone/>
            </a:pPr>
            <a:r>
              <a:rPr lang="en-US"/>
              <a:t>Supporting</a:t>
            </a:r>
            <a:endParaRPr/>
          </a:p>
          <a:p>
            <a:pPr indent="-228600" lvl="0" marL="228600" rtl="0" algn="ctr">
              <a:lnSpc>
                <a:spcPct val="90000"/>
              </a:lnSpc>
              <a:spcBef>
                <a:spcPts val="0"/>
              </a:spcBef>
              <a:spcAft>
                <a:spcPts val="0"/>
              </a:spcAft>
              <a:buClr>
                <a:srgbClr val="595959"/>
              </a:buClr>
              <a:buSzPct val="116883"/>
              <a:buNone/>
            </a:pPr>
            <a:r>
              <a:rPr lang="en-US"/>
              <a:t> idea</a:t>
            </a:r>
            <a:endParaRPr/>
          </a:p>
        </p:txBody>
      </p:sp>
      <p:sp>
        <p:nvSpPr>
          <p:cNvPr id="505" name="Google Shape;505;p71"/>
          <p:cNvSpPr txBox="1"/>
          <p:nvPr>
            <p:ph idx="7" type="body"/>
          </p:nvPr>
        </p:nvSpPr>
        <p:spPr>
          <a:xfrm>
            <a:off x="8490541" y="2275937"/>
            <a:ext cx="1081314" cy="549319"/>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ctr">
              <a:lnSpc>
                <a:spcPct val="90000"/>
              </a:lnSpc>
              <a:spcBef>
                <a:spcPts val="0"/>
              </a:spcBef>
              <a:spcAft>
                <a:spcPts val="0"/>
              </a:spcAft>
              <a:buClr>
                <a:srgbClr val="595959"/>
              </a:buClr>
              <a:buSzPct val="116883"/>
              <a:buNone/>
            </a:pPr>
            <a:r>
              <a:rPr lang="en-US"/>
              <a:t>Supporting</a:t>
            </a:r>
            <a:endParaRPr/>
          </a:p>
          <a:p>
            <a:pPr indent="-228600" lvl="0" marL="228600" rtl="0" algn="ctr">
              <a:lnSpc>
                <a:spcPct val="90000"/>
              </a:lnSpc>
              <a:spcBef>
                <a:spcPts val="0"/>
              </a:spcBef>
              <a:spcAft>
                <a:spcPts val="0"/>
              </a:spcAft>
              <a:buClr>
                <a:srgbClr val="595959"/>
              </a:buClr>
              <a:buSzPct val="116883"/>
              <a:buNone/>
            </a:pPr>
            <a:r>
              <a:rPr lang="en-US"/>
              <a:t> idea</a:t>
            </a:r>
            <a:endParaRPr/>
          </a:p>
        </p:txBody>
      </p:sp>
      <p:sp>
        <p:nvSpPr>
          <p:cNvPr id="506" name="Google Shape;506;p71"/>
          <p:cNvSpPr txBox="1"/>
          <p:nvPr>
            <p:ph idx="7" type="body"/>
          </p:nvPr>
        </p:nvSpPr>
        <p:spPr>
          <a:xfrm>
            <a:off x="6531010" y="3755501"/>
            <a:ext cx="1081314" cy="549319"/>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ctr">
              <a:lnSpc>
                <a:spcPct val="90000"/>
              </a:lnSpc>
              <a:spcBef>
                <a:spcPts val="0"/>
              </a:spcBef>
              <a:spcAft>
                <a:spcPts val="0"/>
              </a:spcAft>
              <a:buClr>
                <a:srgbClr val="595959"/>
              </a:buClr>
              <a:buSzPct val="116883"/>
              <a:buNone/>
            </a:pPr>
            <a:r>
              <a:rPr lang="en-US"/>
              <a:t>Supporting</a:t>
            </a:r>
            <a:endParaRPr/>
          </a:p>
          <a:p>
            <a:pPr indent="-228600" lvl="0" marL="228600" rtl="0" algn="ctr">
              <a:lnSpc>
                <a:spcPct val="90000"/>
              </a:lnSpc>
              <a:spcBef>
                <a:spcPts val="0"/>
              </a:spcBef>
              <a:spcAft>
                <a:spcPts val="0"/>
              </a:spcAft>
              <a:buClr>
                <a:srgbClr val="595959"/>
              </a:buClr>
              <a:buSzPct val="116883"/>
              <a:buNone/>
            </a:pPr>
            <a:r>
              <a:rPr lang="en-US"/>
              <a:t> idea</a:t>
            </a:r>
            <a:endParaRPr/>
          </a:p>
        </p:txBody>
      </p:sp>
      <p:sp>
        <p:nvSpPr>
          <p:cNvPr id="507" name="Google Shape;507;p71"/>
          <p:cNvSpPr txBox="1"/>
          <p:nvPr>
            <p:ph idx="7" type="body"/>
          </p:nvPr>
        </p:nvSpPr>
        <p:spPr>
          <a:xfrm>
            <a:off x="9165703" y="3500171"/>
            <a:ext cx="1081314" cy="549319"/>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ctr">
              <a:lnSpc>
                <a:spcPct val="90000"/>
              </a:lnSpc>
              <a:spcBef>
                <a:spcPts val="0"/>
              </a:spcBef>
              <a:spcAft>
                <a:spcPts val="0"/>
              </a:spcAft>
              <a:buClr>
                <a:srgbClr val="595959"/>
              </a:buClr>
              <a:buSzPct val="116883"/>
              <a:buNone/>
            </a:pPr>
            <a:r>
              <a:rPr lang="en-US"/>
              <a:t>Supporting</a:t>
            </a:r>
            <a:endParaRPr/>
          </a:p>
          <a:p>
            <a:pPr indent="-228600" lvl="0" marL="228600" rtl="0" algn="ctr">
              <a:lnSpc>
                <a:spcPct val="90000"/>
              </a:lnSpc>
              <a:spcBef>
                <a:spcPts val="0"/>
              </a:spcBef>
              <a:spcAft>
                <a:spcPts val="0"/>
              </a:spcAft>
              <a:buClr>
                <a:srgbClr val="595959"/>
              </a:buClr>
              <a:buSzPct val="116883"/>
              <a:buNone/>
            </a:pPr>
            <a:r>
              <a:rPr lang="en-US"/>
              <a:t> idea</a:t>
            </a:r>
            <a:endParaRPr/>
          </a:p>
        </p:txBody>
      </p:sp>
      <p:sp>
        <p:nvSpPr>
          <p:cNvPr id="508" name="Google Shape;508;p71"/>
          <p:cNvSpPr txBox="1"/>
          <p:nvPr>
            <p:ph idx="7" type="body"/>
          </p:nvPr>
        </p:nvSpPr>
        <p:spPr>
          <a:xfrm>
            <a:off x="8051482" y="4445033"/>
            <a:ext cx="1081314" cy="549319"/>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ctr">
              <a:lnSpc>
                <a:spcPct val="90000"/>
              </a:lnSpc>
              <a:spcBef>
                <a:spcPts val="0"/>
              </a:spcBef>
              <a:spcAft>
                <a:spcPts val="0"/>
              </a:spcAft>
              <a:buClr>
                <a:srgbClr val="595959"/>
              </a:buClr>
              <a:buSzPct val="116883"/>
              <a:buNone/>
            </a:pPr>
            <a:r>
              <a:rPr lang="en-US"/>
              <a:t>Supporting</a:t>
            </a:r>
            <a:endParaRPr/>
          </a:p>
          <a:p>
            <a:pPr indent="-228600" lvl="0" marL="228600" rtl="0" algn="ctr">
              <a:lnSpc>
                <a:spcPct val="90000"/>
              </a:lnSpc>
              <a:spcBef>
                <a:spcPts val="0"/>
              </a:spcBef>
              <a:spcAft>
                <a:spcPts val="0"/>
              </a:spcAft>
              <a:buClr>
                <a:srgbClr val="595959"/>
              </a:buClr>
              <a:buSzPct val="116883"/>
              <a:buNone/>
            </a:pPr>
            <a:r>
              <a:rPr lang="en-US"/>
              <a:t> idea</a:t>
            </a:r>
            <a:endParaRPr/>
          </a:p>
        </p:txBody>
      </p:sp>
      <p:sp>
        <p:nvSpPr>
          <p:cNvPr id="509" name="Google Shape;509;p71"/>
          <p:cNvSpPr txBox="1"/>
          <p:nvPr>
            <p:ph idx="7" type="body"/>
          </p:nvPr>
        </p:nvSpPr>
        <p:spPr>
          <a:xfrm>
            <a:off x="6995818" y="1198249"/>
            <a:ext cx="1081314" cy="549319"/>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959"/>
              </a:buClr>
              <a:buSzPct val="88452"/>
              <a:buNone/>
            </a:pPr>
            <a:r>
              <a:rPr lang="en-US"/>
              <a:t>subtopic</a:t>
            </a:r>
            <a:endParaRPr/>
          </a:p>
        </p:txBody>
      </p:sp>
      <p:sp>
        <p:nvSpPr>
          <p:cNvPr id="510" name="Google Shape;510;p71"/>
          <p:cNvSpPr txBox="1"/>
          <p:nvPr>
            <p:ph idx="7" type="body"/>
          </p:nvPr>
        </p:nvSpPr>
        <p:spPr>
          <a:xfrm>
            <a:off x="5354821" y="2121838"/>
            <a:ext cx="1081314" cy="549319"/>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959"/>
              </a:buClr>
              <a:buSzPct val="88452"/>
              <a:buNone/>
            </a:pPr>
            <a:r>
              <a:rPr lang="en-US"/>
              <a:t>subtopic</a:t>
            </a:r>
            <a:endParaRPr/>
          </a:p>
        </p:txBody>
      </p:sp>
      <p:sp>
        <p:nvSpPr>
          <p:cNvPr id="511" name="Google Shape;511;p71"/>
          <p:cNvSpPr txBox="1"/>
          <p:nvPr>
            <p:ph idx="7" type="body"/>
          </p:nvPr>
        </p:nvSpPr>
        <p:spPr>
          <a:xfrm>
            <a:off x="5145246" y="3278706"/>
            <a:ext cx="1081314" cy="549319"/>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959"/>
              </a:buClr>
              <a:buSzPct val="88452"/>
              <a:buNone/>
            </a:pPr>
            <a:r>
              <a:rPr lang="en-US"/>
              <a:t>subtopic</a:t>
            </a:r>
            <a:endParaRPr/>
          </a:p>
        </p:txBody>
      </p:sp>
      <p:sp>
        <p:nvSpPr>
          <p:cNvPr id="512" name="Google Shape;512;p71"/>
          <p:cNvSpPr txBox="1"/>
          <p:nvPr>
            <p:ph idx="7" type="body"/>
          </p:nvPr>
        </p:nvSpPr>
        <p:spPr>
          <a:xfrm>
            <a:off x="7033862" y="5338891"/>
            <a:ext cx="1081314" cy="549319"/>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959"/>
              </a:buClr>
              <a:buSzPct val="88452"/>
              <a:buNone/>
            </a:pPr>
            <a:r>
              <a:rPr lang="en-US"/>
              <a:t>subtopic</a:t>
            </a:r>
            <a:endParaRPr/>
          </a:p>
        </p:txBody>
      </p:sp>
      <p:sp>
        <p:nvSpPr>
          <p:cNvPr id="513" name="Google Shape;513;p71"/>
          <p:cNvSpPr txBox="1"/>
          <p:nvPr>
            <p:ph idx="7" type="body"/>
          </p:nvPr>
        </p:nvSpPr>
        <p:spPr>
          <a:xfrm>
            <a:off x="9540013" y="876444"/>
            <a:ext cx="1081314" cy="549319"/>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959"/>
              </a:buClr>
              <a:buSzPct val="88452"/>
              <a:buNone/>
            </a:pPr>
            <a:r>
              <a:rPr lang="en-US"/>
              <a:t>subtopic</a:t>
            </a:r>
            <a:endParaRPr/>
          </a:p>
        </p:txBody>
      </p:sp>
      <p:sp>
        <p:nvSpPr>
          <p:cNvPr id="514" name="Google Shape;514;p71"/>
          <p:cNvSpPr txBox="1"/>
          <p:nvPr>
            <p:ph idx="7" type="body"/>
          </p:nvPr>
        </p:nvSpPr>
        <p:spPr>
          <a:xfrm>
            <a:off x="10138194" y="2838328"/>
            <a:ext cx="1081314" cy="549319"/>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959"/>
              </a:buClr>
              <a:buSzPct val="88452"/>
              <a:buNone/>
            </a:pPr>
            <a:r>
              <a:rPr lang="en-US"/>
              <a:t>subtopic</a:t>
            </a:r>
            <a:endParaRPr/>
          </a:p>
        </p:txBody>
      </p:sp>
      <p:sp>
        <p:nvSpPr>
          <p:cNvPr id="515" name="Google Shape;515;p71"/>
          <p:cNvSpPr txBox="1"/>
          <p:nvPr>
            <p:ph idx="7" type="body"/>
          </p:nvPr>
        </p:nvSpPr>
        <p:spPr>
          <a:xfrm>
            <a:off x="10990626" y="3602652"/>
            <a:ext cx="1081314" cy="549319"/>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959"/>
              </a:buClr>
              <a:buSzPct val="88452"/>
              <a:buNone/>
            </a:pPr>
            <a:r>
              <a:rPr lang="en-US"/>
              <a:t>subtopic</a:t>
            </a:r>
            <a:endParaRPr/>
          </a:p>
        </p:txBody>
      </p:sp>
      <p:sp>
        <p:nvSpPr>
          <p:cNvPr id="516" name="Google Shape;516;p71"/>
          <p:cNvSpPr txBox="1"/>
          <p:nvPr>
            <p:ph idx="7" type="body"/>
          </p:nvPr>
        </p:nvSpPr>
        <p:spPr>
          <a:xfrm>
            <a:off x="10059397" y="4403989"/>
            <a:ext cx="1081314" cy="549319"/>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959"/>
              </a:buClr>
              <a:buSzPct val="88452"/>
              <a:buNone/>
            </a:pPr>
            <a:r>
              <a:rPr lang="en-US"/>
              <a:t>subtopic</a:t>
            </a:r>
            <a:endParaRPr/>
          </a:p>
        </p:txBody>
      </p:sp>
      <p:sp>
        <p:nvSpPr>
          <p:cNvPr id="517" name="Google Shape;517;p71"/>
          <p:cNvSpPr txBox="1"/>
          <p:nvPr/>
        </p:nvSpPr>
        <p:spPr>
          <a:xfrm>
            <a:off x="9287205" y="5462055"/>
            <a:ext cx="1081314" cy="549319"/>
          </a:xfrm>
          <a:prstGeom prst="rect">
            <a:avLst/>
          </a:prstGeom>
          <a:noFill/>
          <a:ln>
            <a:noFill/>
          </a:ln>
        </p:spPr>
        <p:txBody>
          <a:bodyPr anchorCtr="0" anchor="t" bIns="45700" lIns="91425" spcFirstLastPara="1" rIns="91425" wrap="square" tIns="45700">
            <a:normAutofit fontScale="92500"/>
          </a:bodyPr>
          <a:lstStyle/>
          <a:p>
            <a:pPr indent="-228600" lvl="0" marL="228600" marR="0" rtl="0" algn="ctr">
              <a:lnSpc>
                <a:spcPct val="90000"/>
              </a:lnSpc>
              <a:spcBef>
                <a:spcPts val="0"/>
              </a:spcBef>
              <a:spcAft>
                <a:spcPts val="0"/>
              </a:spcAft>
              <a:buClr>
                <a:srgbClr val="595959"/>
              </a:buClr>
              <a:buSzPct val="88452"/>
              <a:buFont typeface="Arial"/>
              <a:buNone/>
            </a:pPr>
            <a:r>
              <a:rPr b="0" i="0" lang="en-US" sz="2200" u="none" cap="none" strike="noStrike">
                <a:solidFill>
                  <a:srgbClr val="595959"/>
                </a:solidFill>
                <a:latin typeface="Calibri"/>
                <a:ea typeface="Calibri"/>
                <a:cs typeface="Calibri"/>
                <a:sym typeface="Calibri"/>
              </a:rPr>
              <a:t>subtopic</a:t>
            </a:r>
            <a:endParaRPr b="0" i="0" sz="2200" u="none" cap="none" strike="noStrike">
              <a:solidFill>
                <a:srgbClr val="595959"/>
              </a:solidFill>
              <a:latin typeface="Calibri"/>
              <a:ea typeface="Calibri"/>
              <a:cs typeface="Calibri"/>
              <a:sym typeface="Calibri"/>
            </a:endParaRPr>
          </a:p>
        </p:txBody>
      </p:sp>
      <p:sp>
        <p:nvSpPr>
          <p:cNvPr id="518" name="Google Shape;518;p71"/>
          <p:cNvSpPr txBox="1"/>
          <p:nvPr>
            <p:ph idx="2" type="body"/>
          </p:nvPr>
        </p:nvSpPr>
        <p:spPr>
          <a:xfrm>
            <a:off x="524674" y="455180"/>
            <a:ext cx="1565384" cy="6036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i="1" lang="en-US" sz="2400">
                <a:solidFill>
                  <a:srgbClr val="F2F2F2"/>
                </a:solidFill>
              </a:rPr>
              <a:t>activity</a:t>
            </a:r>
            <a:endParaRPr i="1" sz="2400">
              <a:solidFill>
                <a:srgbClr val="F2F2F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1"/>
          <p:cNvSpPr txBox="1"/>
          <p:nvPr>
            <p:ph idx="1" type="body"/>
          </p:nvPr>
        </p:nvSpPr>
        <p:spPr>
          <a:xfrm>
            <a:off x="464195" y="545897"/>
            <a:ext cx="5113283"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3200">
                <a:solidFill>
                  <a:srgbClr val="0070C0"/>
                </a:solidFill>
              </a:rPr>
              <a:t>Mind Mapping</a:t>
            </a:r>
            <a:endParaRPr sz="3200">
              <a:solidFill>
                <a:srgbClr val="0070C0"/>
              </a:solidFill>
            </a:endParaRPr>
          </a:p>
        </p:txBody>
      </p:sp>
      <p:sp>
        <p:nvSpPr>
          <p:cNvPr id="524" name="Google Shape;524;p21"/>
          <p:cNvSpPr txBox="1"/>
          <p:nvPr>
            <p:ph idx="2" type="body"/>
          </p:nvPr>
        </p:nvSpPr>
        <p:spPr>
          <a:xfrm>
            <a:off x="4564743" y="3676457"/>
            <a:ext cx="3062513" cy="1976862"/>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2000"/>
              <a:buNone/>
            </a:pPr>
            <a:r>
              <a:rPr lang="en-US" sz="2600"/>
              <a:t>Define your central topic</a:t>
            </a:r>
            <a:endParaRPr/>
          </a:p>
          <a:p>
            <a:pPr indent="-228600" lvl="0" marL="228600" rtl="0" algn="ctr">
              <a:lnSpc>
                <a:spcPct val="90000"/>
              </a:lnSpc>
              <a:spcBef>
                <a:spcPts val="0"/>
              </a:spcBef>
              <a:spcAft>
                <a:spcPts val="0"/>
              </a:spcAft>
              <a:buClr>
                <a:srgbClr val="595959"/>
              </a:buClr>
              <a:buSzPts val="2000"/>
              <a:buNone/>
            </a:pPr>
            <a:r>
              <a:rPr lang="en-US"/>
              <a:t>i.e. Low self confidence to start my own business</a:t>
            </a:r>
            <a:endParaRPr/>
          </a:p>
        </p:txBody>
      </p:sp>
      <p:sp>
        <p:nvSpPr>
          <p:cNvPr id="525" name="Google Shape;525;p21"/>
          <p:cNvSpPr txBox="1"/>
          <p:nvPr>
            <p:ph idx="3" type="body"/>
          </p:nvPr>
        </p:nvSpPr>
        <p:spPr>
          <a:xfrm>
            <a:off x="7923415" y="1459086"/>
            <a:ext cx="2799577" cy="184455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rgbClr val="595959"/>
              </a:buClr>
              <a:buSzPct val="77220"/>
              <a:buNone/>
            </a:pPr>
            <a:r>
              <a:rPr lang="en-US" sz="2800"/>
              <a:t>Create the supporting ideas at the first level</a:t>
            </a:r>
            <a:endParaRPr/>
          </a:p>
          <a:p>
            <a:pPr indent="-228600" lvl="0" marL="228600" rtl="0" algn="ctr">
              <a:lnSpc>
                <a:spcPct val="90000"/>
              </a:lnSpc>
              <a:spcBef>
                <a:spcPts val="0"/>
              </a:spcBef>
              <a:spcAft>
                <a:spcPts val="0"/>
              </a:spcAft>
              <a:buClr>
                <a:srgbClr val="595959"/>
              </a:buClr>
              <a:buSzPct val="108107"/>
              <a:buNone/>
            </a:pPr>
            <a:r>
              <a:rPr lang="en-US"/>
              <a:t>i.e. sources of low self confidence: family, studies, work, social relations</a:t>
            </a:r>
            <a:endParaRPr/>
          </a:p>
        </p:txBody>
      </p:sp>
      <p:sp>
        <p:nvSpPr>
          <p:cNvPr id="526" name="Google Shape;526;p21"/>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279BD3"/>
              </a:buClr>
              <a:buSzPct val="100000"/>
              <a:buNone/>
            </a:pPr>
            <a:r>
              <a:rPr lang="en-US"/>
              <a:t>Step 1</a:t>
            </a:r>
            <a:endParaRPr/>
          </a:p>
        </p:txBody>
      </p:sp>
      <p:sp>
        <p:nvSpPr>
          <p:cNvPr id="527" name="Google Shape;527;p21"/>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7F59A1"/>
              </a:buClr>
              <a:buSzPct val="100000"/>
              <a:buNone/>
            </a:pPr>
            <a:r>
              <a:rPr lang="en-US"/>
              <a:t>Step 2</a:t>
            </a:r>
            <a:endParaRPr/>
          </a:p>
        </p:txBody>
      </p:sp>
      <p:sp>
        <p:nvSpPr>
          <p:cNvPr id="528" name="Google Shape;528;p21"/>
          <p:cNvSpPr txBox="1"/>
          <p:nvPr/>
        </p:nvSpPr>
        <p:spPr>
          <a:xfrm>
            <a:off x="464195" y="1215830"/>
            <a:ext cx="5631805" cy="74359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959"/>
              </a:buClr>
              <a:buSzPts val="3600"/>
              <a:buFont typeface="Arial"/>
              <a:buNone/>
            </a:pPr>
            <a:r>
              <a:rPr b="0" i="1" lang="en-US" sz="2400" u="none" cap="none" strike="noStrike">
                <a:solidFill>
                  <a:srgbClr val="0070C0"/>
                </a:solidFill>
                <a:latin typeface="Calibri"/>
                <a:ea typeface="Calibri"/>
                <a:cs typeface="Calibri"/>
                <a:sym typeface="Calibri"/>
              </a:rPr>
              <a:t>An exercise to explore yourself</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595959"/>
              </a:buClr>
              <a:buSzPts val="3600"/>
              <a:buFont typeface="Arial"/>
              <a:buNone/>
            </a:pPr>
            <a:r>
              <a:rPr b="0" i="1" lang="en-US" sz="2400" u="none" cap="none" strike="noStrike">
                <a:solidFill>
                  <a:srgbClr val="0070C0"/>
                </a:solidFill>
                <a:latin typeface="Calibri"/>
                <a:ea typeface="Calibri"/>
                <a:cs typeface="Calibri"/>
                <a:sym typeface="Calibri"/>
              </a:rPr>
              <a:t>which you can apply to any kind of topic</a:t>
            </a:r>
            <a:endParaRPr b="0" i="1" sz="2400" u="none" cap="none" strike="noStrike">
              <a:solidFill>
                <a:srgbClr val="0070C0"/>
              </a:solidFill>
              <a:latin typeface="Calibri"/>
              <a:ea typeface="Calibri"/>
              <a:cs typeface="Calibri"/>
              <a:sym typeface="Calibri"/>
            </a:endParaRPr>
          </a:p>
        </p:txBody>
      </p:sp>
      <p:sp>
        <p:nvSpPr>
          <p:cNvPr id="529" name="Google Shape;529;p21"/>
          <p:cNvSpPr txBox="1"/>
          <p:nvPr>
            <p:ph idx="4" type="body"/>
          </p:nvPr>
        </p:nvSpPr>
        <p:spPr>
          <a:xfrm>
            <a:off x="1971754" y="3083075"/>
            <a:ext cx="1233055" cy="441123"/>
          </a:xfrm>
          <a:prstGeom prst="rect">
            <a:avLst/>
          </a:prstGeom>
          <a:noFill/>
          <a:ln>
            <a:noFill/>
          </a:ln>
        </p:spPr>
        <p:txBody>
          <a:bodyPr anchorCtr="0" anchor="ctr" bIns="45700" lIns="91425" spcFirstLastPara="1" rIns="91425" wrap="square" tIns="45700">
            <a:normAutofit fontScale="92500" lnSpcReduction="20000"/>
          </a:bodyPr>
          <a:lstStyle/>
          <a:p>
            <a:pPr indent="-228600" lvl="0" marL="457200" rtl="0" algn="ctr">
              <a:lnSpc>
                <a:spcPct val="90000"/>
              </a:lnSpc>
              <a:spcBef>
                <a:spcPts val="1000"/>
              </a:spcBef>
              <a:spcAft>
                <a:spcPts val="0"/>
              </a:spcAft>
              <a:buClr>
                <a:schemeClr val="lt1"/>
              </a:buClr>
              <a:buSzPct val="108107"/>
              <a:buNone/>
            </a:pPr>
            <a:r>
              <a:rPr lang="en-US"/>
              <a:t>start</a:t>
            </a:r>
            <a:endParaRPr/>
          </a:p>
        </p:txBody>
      </p:sp>
      <p:pic>
        <p:nvPicPr>
          <p:cNvPr id="530" name="Google Shape;530;p21"/>
          <p:cNvPicPr preferRelativeResize="0"/>
          <p:nvPr/>
        </p:nvPicPr>
        <p:blipFill rotWithShape="1">
          <a:blip r:embed="rId3">
            <a:alphaModFix/>
          </a:blip>
          <a:srcRect b="0" l="0" r="0" t="0"/>
          <a:stretch/>
        </p:blipFill>
        <p:spPr>
          <a:xfrm>
            <a:off x="2617310" y="3524198"/>
            <a:ext cx="304519" cy="3045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
          <p:cNvSpPr txBox="1"/>
          <p:nvPr>
            <p:ph idx="1" type="body"/>
          </p:nvPr>
        </p:nvSpPr>
        <p:spPr>
          <a:xfrm>
            <a:off x="4864476" y="1570632"/>
            <a:ext cx="6626936" cy="403188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90000"/>
              </a:lnSpc>
              <a:spcBef>
                <a:spcPts val="0"/>
              </a:spcBef>
              <a:spcAft>
                <a:spcPts val="0"/>
              </a:spcAft>
              <a:buClr>
                <a:srgbClr val="595959"/>
              </a:buClr>
              <a:buSzPct val="108108"/>
              <a:buNone/>
            </a:pPr>
            <a:r>
              <a:rPr lang="en-US"/>
              <a:t>This sixth module of the six-part PEAK course offers tools and analysis to: </a:t>
            </a:r>
            <a:endParaRPr/>
          </a:p>
          <a:p>
            <a:pPr indent="-228600" lvl="0" marL="228600" rtl="0" algn="just">
              <a:lnSpc>
                <a:spcPct val="90000"/>
              </a:lnSpc>
              <a:spcBef>
                <a:spcPts val="0"/>
              </a:spcBef>
              <a:spcAft>
                <a:spcPts val="0"/>
              </a:spcAft>
              <a:buClr>
                <a:srgbClr val="595959"/>
              </a:buClr>
              <a:buSzPct val="108108"/>
              <a:buNone/>
            </a:pPr>
            <a:r>
              <a:t/>
            </a:r>
            <a:endParaRPr/>
          </a:p>
          <a:p>
            <a:pPr indent="-342899" lvl="0" marL="342900" rtl="0" algn="just">
              <a:lnSpc>
                <a:spcPct val="140000"/>
              </a:lnSpc>
              <a:spcBef>
                <a:spcPts val="0"/>
              </a:spcBef>
              <a:spcAft>
                <a:spcPts val="0"/>
              </a:spcAft>
              <a:buSzPct val="99099"/>
              <a:buFont typeface="Arial"/>
              <a:buChar char="•"/>
            </a:pPr>
            <a:r>
              <a:rPr lang="en-US">
                <a:solidFill>
                  <a:srgbClr val="000714"/>
                </a:solidFill>
              </a:rPr>
              <a:t>Understand why and how there is a gender gap in entrepreneurship.</a:t>
            </a:r>
            <a:endParaRPr/>
          </a:p>
          <a:p>
            <a:pPr indent="-342899" lvl="0" marL="342900" rtl="0" algn="just">
              <a:lnSpc>
                <a:spcPct val="140000"/>
              </a:lnSpc>
              <a:spcBef>
                <a:spcPts val="0"/>
              </a:spcBef>
              <a:spcAft>
                <a:spcPts val="0"/>
              </a:spcAft>
              <a:buSzPct val="99099"/>
              <a:buFont typeface="Arial"/>
              <a:buChar char="•"/>
            </a:pPr>
            <a:r>
              <a:rPr lang="en-US">
                <a:solidFill>
                  <a:srgbClr val="000714"/>
                </a:solidFill>
              </a:rPr>
              <a:t>Realize that women face special challenges in entrepreneurship that become more complicated in mountainous areas.</a:t>
            </a:r>
            <a:endParaRPr/>
          </a:p>
          <a:p>
            <a:pPr indent="-342899" lvl="0" marL="342900" rtl="0" algn="just">
              <a:lnSpc>
                <a:spcPct val="140000"/>
              </a:lnSpc>
              <a:spcBef>
                <a:spcPts val="0"/>
              </a:spcBef>
              <a:spcAft>
                <a:spcPts val="0"/>
              </a:spcAft>
              <a:buSzPct val="99099"/>
              <a:buFont typeface="Arial"/>
              <a:buChar char="•"/>
            </a:pPr>
            <a:r>
              <a:rPr lang="en-US">
                <a:solidFill>
                  <a:srgbClr val="000714"/>
                </a:solidFill>
              </a:rPr>
              <a:t>Identify the importance for women of Motivation, Skills, Empowerment, Networks.</a:t>
            </a:r>
            <a:endParaRPr/>
          </a:p>
          <a:p>
            <a:pPr indent="0" lvl="0" marL="0" rtl="0" algn="l">
              <a:lnSpc>
                <a:spcPct val="90000"/>
              </a:lnSpc>
              <a:spcBef>
                <a:spcPts val="0"/>
              </a:spcBef>
              <a:spcAft>
                <a:spcPts val="0"/>
              </a:spcAft>
              <a:buSzPct val="99099"/>
              <a:buNone/>
            </a:pPr>
            <a:r>
              <a:t/>
            </a:r>
            <a:endParaRPr>
              <a:solidFill>
                <a:srgbClr val="0070C0"/>
              </a:solidFill>
            </a:endParaRPr>
          </a:p>
        </p:txBody>
      </p:sp>
      <p:sp>
        <p:nvSpPr>
          <p:cNvPr id="265" name="Google Shape;265;p1"/>
          <p:cNvSpPr txBox="1"/>
          <p:nvPr>
            <p:ph idx="3" type="body"/>
          </p:nvPr>
        </p:nvSpPr>
        <p:spPr>
          <a:xfrm>
            <a:off x="4819638" y="666476"/>
            <a:ext cx="4242474" cy="7540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4400">
                <a:solidFill>
                  <a:srgbClr val="0070C0"/>
                </a:solidFill>
              </a:rPr>
              <a:t>Introduction </a:t>
            </a:r>
            <a:endParaRPr sz="4400">
              <a:solidFill>
                <a:srgbClr val="0070C0"/>
              </a:solidFill>
            </a:endParaRPr>
          </a:p>
        </p:txBody>
      </p:sp>
      <p:pic>
        <p:nvPicPr>
          <p:cNvPr id="266" name="Google Shape;266;p1"/>
          <p:cNvPicPr preferRelativeResize="0"/>
          <p:nvPr/>
        </p:nvPicPr>
        <p:blipFill rotWithShape="1">
          <a:blip r:embed="rId3">
            <a:alphaModFix/>
          </a:blip>
          <a:srcRect b="0" l="23294" r="36451" t="0"/>
          <a:stretch/>
        </p:blipFill>
        <p:spPr>
          <a:xfrm>
            <a:off x="203207" y="724532"/>
            <a:ext cx="4064004" cy="54541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2"/>
          <p:cNvSpPr txBox="1"/>
          <p:nvPr>
            <p:ph idx="1" type="body"/>
          </p:nvPr>
        </p:nvSpPr>
        <p:spPr>
          <a:xfrm>
            <a:off x="1070677" y="3695605"/>
            <a:ext cx="3283239" cy="226642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000"/>
              <a:buNone/>
            </a:pPr>
            <a:r>
              <a:rPr lang="en-US" sz="2600"/>
              <a:t>Expand each one of the ideas in subtopics</a:t>
            </a:r>
            <a:endParaRPr sz="2600"/>
          </a:p>
          <a:p>
            <a:pPr indent="0" lvl="0" marL="0" rtl="0" algn="ctr">
              <a:lnSpc>
                <a:spcPct val="90000"/>
              </a:lnSpc>
              <a:spcBef>
                <a:spcPts val="0"/>
              </a:spcBef>
              <a:spcAft>
                <a:spcPts val="0"/>
              </a:spcAft>
              <a:buSzPts val="2000"/>
              <a:buNone/>
            </a:pPr>
            <a:r>
              <a:rPr lang="en-US"/>
              <a:t>i.e. define why your family is a source of low self confidence (attitudes, opinions, beliefs etc)</a:t>
            </a:r>
            <a:endParaRPr/>
          </a:p>
          <a:p>
            <a:pPr indent="-228600" lvl="0" marL="228600" rtl="0" algn="ctr">
              <a:lnSpc>
                <a:spcPct val="90000"/>
              </a:lnSpc>
              <a:spcBef>
                <a:spcPts val="0"/>
              </a:spcBef>
              <a:spcAft>
                <a:spcPts val="0"/>
              </a:spcAft>
              <a:buClr>
                <a:srgbClr val="595959"/>
              </a:buClr>
              <a:buSzPts val="2000"/>
              <a:buNone/>
            </a:pPr>
            <a:r>
              <a:t/>
            </a:r>
            <a:endParaRPr/>
          </a:p>
        </p:txBody>
      </p:sp>
      <p:sp>
        <p:nvSpPr>
          <p:cNvPr id="536" name="Google Shape;536;p22"/>
          <p:cNvSpPr txBox="1"/>
          <p:nvPr>
            <p:ph idx="2" type="body"/>
          </p:nvPr>
        </p:nvSpPr>
        <p:spPr>
          <a:xfrm>
            <a:off x="4654928" y="1319197"/>
            <a:ext cx="2976619" cy="168547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2000"/>
              <a:buNone/>
            </a:pPr>
            <a:r>
              <a:rPr lang="en-US" sz="2600"/>
              <a:t>You can go on expanding all or some subtopics even more if it helps to focus on sources</a:t>
            </a:r>
            <a:endParaRPr sz="2600"/>
          </a:p>
        </p:txBody>
      </p:sp>
      <p:sp>
        <p:nvSpPr>
          <p:cNvPr id="537" name="Google Shape;537;p22"/>
          <p:cNvSpPr txBox="1"/>
          <p:nvPr>
            <p:ph idx="3" type="body"/>
          </p:nvPr>
        </p:nvSpPr>
        <p:spPr>
          <a:xfrm>
            <a:off x="8354055" y="3695605"/>
            <a:ext cx="2506226" cy="205205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2000"/>
              <a:buNone/>
            </a:pPr>
            <a:r>
              <a:rPr lang="en-US" sz="2600"/>
              <a:t>Define which of all subtopics hold gender bias</a:t>
            </a:r>
            <a:endParaRPr/>
          </a:p>
          <a:p>
            <a:pPr indent="0" lvl="0" marL="0" rtl="0" algn="ctr">
              <a:lnSpc>
                <a:spcPct val="90000"/>
              </a:lnSpc>
              <a:spcBef>
                <a:spcPts val="0"/>
              </a:spcBef>
              <a:spcAft>
                <a:spcPts val="0"/>
              </a:spcAft>
              <a:buClr>
                <a:srgbClr val="595959"/>
              </a:buClr>
              <a:buSzPts val="2000"/>
              <a:buNone/>
            </a:pPr>
            <a:r>
              <a:rPr lang="en-US" sz="2600"/>
              <a:t>or are stereotypes </a:t>
            </a:r>
            <a:endParaRPr sz="2600"/>
          </a:p>
        </p:txBody>
      </p:sp>
      <p:sp>
        <p:nvSpPr>
          <p:cNvPr id="538" name="Google Shape;538;p22"/>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3D3D7D"/>
              </a:buClr>
              <a:buSzPct val="100000"/>
              <a:buNone/>
            </a:pPr>
            <a:r>
              <a:rPr lang="en-US"/>
              <a:t>Step 4</a:t>
            </a:r>
            <a:endParaRPr/>
          </a:p>
        </p:txBody>
      </p:sp>
      <p:sp>
        <p:nvSpPr>
          <p:cNvPr id="539" name="Google Shape;539;p22"/>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279BD3"/>
              </a:buClr>
              <a:buSzPct val="100000"/>
              <a:buNone/>
            </a:pPr>
            <a:r>
              <a:rPr lang="en-US"/>
              <a:t>Step 5</a:t>
            </a:r>
            <a:endParaRPr/>
          </a:p>
        </p:txBody>
      </p:sp>
      <p:sp>
        <p:nvSpPr>
          <p:cNvPr id="540" name="Google Shape;540;p22"/>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7F59A1"/>
              </a:buClr>
              <a:buSzPct val="100000"/>
              <a:buNone/>
            </a:pPr>
            <a:r>
              <a:rPr lang="en-US"/>
              <a:t>Step 6</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3"/>
          <p:cNvSpPr txBox="1"/>
          <p:nvPr>
            <p:ph idx="1" type="body"/>
          </p:nvPr>
        </p:nvSpPr>
        <p:spPr>
          <a:xfrm>
            <a:off x="922030" y="1815089"/>
            <a:ext cx="3468441" cy="15507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2000"/>
              <a:buNone/>
            </a:pPr>
            <a:r>
              <a:rPr lang="en-US" sz="2600"/>
              <a:t>Define your real abilities and deficiencies</a:t>
            </a:r>
            <a:endParaRPr sz="2600"/>
          </a:p>
          <a:p>
            <a:pPr indent="0" lvl="0" marL="0" rtl="0" algn="ctr">
              <a:lnSpc>
                <a:spcPct val="90000"/>
              </a:lnSpc>
              <a:spcBef>
                <a:spcPts val="0"/>
              </a:spcBef>
              <a:spcAft>
                <a:spcPts val="0"/>
              </a:spcAft>
              <a:buClr>
                <a:srgbClr val="595959"/>
              </a:buClr>
              <a:buSzPts val="2000"/>
              <a:buNone/>
            </a:pPr>
            <a:r>
              <a:rPr lang="en-US" sz="2600"/>
              <a:t>regarding your entrepreneurship idea.</a:t>
            </a:r>
            <a:endParaRPr/>
          </a:p>
        </p:txBody>
      </p:sp>
      <p:sp>
        <p:nvSpPr>
          <p:cNvPr id="546" name="Google Shape;546;p23"/>
          <p:cNvSpPr txBox="1"/>
          <p:nvPr>
            <p:ph idx="2" type="body"/>
          </p:nvPr>
        </p:nvSpPr>
        <p:spPr>
          <a:xfrm>
            <a:off x="4390471" y="3842694"/>
            <a:ext cx="3341686" cy="219696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2000"/>
              <a:buNone/>
            </a:pPr>
            <a:r>
              <a:rPr lang="en-US" sz="2600"/>
              <a:t>By knowing your deficiencies you can now focus on working on them – </a:t>
            </a:r>
            <a:r>
              <a:rPr i="1" lang="en-US" sz="2600"/>
              <a:t>make use of all available material </a:t>
            </a:r>
            <a:endParaRPr i="1" sz="2600"/>
          </a:p>
        </p:txBody>
      </p:sp>
      <p:sp>
        <p:nvSpPr>
          <p:cNvPr id="547" name="Google Shape;547;p23"/>
          <p:cNvSpPr txBox="1"/>
          <p:nvPr>
            <p:ph idx="3" type="body"/>
          </p:nvPr>
        </p:nvSpPr>
        <p:spPr>
          <a:xfrm>
            <a:off x="8726183" y="3145311"/>
            <a:ext cx="1233055" cy="441123"/>
          </a:xfrm>
          <a:prstGeom prst="rect">
            <a:avLst/>
          </a:prstGeom>
          <a:noFill/>
          <a:ln>
            <a:noFill/>
          </a:ln>
        </p:spPr>
        <p:txBody>
          <a:bodyPr anchorCtr="0" anchor="ctr"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000"/>
              <a:buNone/>
            </a:pPr>
            <a:r>
              <a:rPr lang="en-US"/>
              <a:t>end</a:t>
            </a:r>
            <a:endParaRPr/>
          </a:p>
        </p:txBody>
      </p:sp>
      <p:sp>
        <p:nvSpPr>
          <p:cNvPr id="548" name="Google Shape;548;p23"/>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3D3D7D"/>
              </a:buClr>
              <a:buSzPct val="100000"/>
              <a:buNone/>
            </a:pPr>
            <a:r>
              <a:rPr lang="en-US"/>
              <a:t>Step 7</a:t>
            </a:r>
            <a:endParaRPr/>
          </a:p>
        </p:txBody>
      </p:sp>
      <p:sp>
        <p:nvSpPr>
          <p:cNvPr id="549" name="Google Shape;549;p23"/>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1B728D"/>
              </a:buClr>
              <a:buSzPct val="100000"/>
              <a:buNone/>
            </a:pPr>
            <a:r>
              <a:rPr lang="en-US"/>
              <a:t>Step 8</a:t>
            </a:r>
            <a:endParaRPr/>
          </a:p>
        </p:txBody>
      </p:sp>
      <p:pic>
        <p:nvPicPr>
          <p:cNvPr id="550" name="Google Shape;550;p23"/>
          <p:cNvPicPr preferRelativeResize="0"/>
          <p:nvPr/>
        </p:nvPicPr>
        <p:blipFill rotWithShape="1">
          <a:blip r:embed="rId3">
            <a:alphaModFix/>
          </a:blip>
          <a:srcRect b="0" l="0" r="0" t="0"/>
          <a:stretch/>
        </p:blipFill>
        <p:spPr>
          <a:xfrm>
            <a:off x="9207592" y="3586434"/>
            <a:ext cx="270238" cy="2562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2"/>
          <p:cNvSpPr txBox="1"/>
          <p:nvPr>
            <p:ph idx="1" type="body"/>
          </p:nvPr>
        </p:nvSpPr>
        <p:spPr>
          <a:xfrm>
            <a:off x="5021943" y="1633640"/>
            <a:ext cx="6342742" cy="3286703"/>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0"/>
              </a:spcBef>
              <a:spcAft>
                <a:spcPts val="0"/>
              </a:spcAft>
              <a:buClr>
                <a:srgbClr val="595959"/>
              </a:buClr>
              <a:buSzPts val="2400"/>
              <a:buFont typeface="Arial"/>
              <a:buChar char="•"/>
            </a:pPr>
            <a:r>
              <a:rPr lang="en-US"/>
              <a:t>You can use </a:t>
            </a:r>
            <a:r>
              <a:rPr lang="en-US">
                <a:solidFill>
                  <a:srgbClr val="0070C0"/>
                </a:solidFill>
              </a:rPr>
              <a:t>pen and papers </a:t>
            </a:r>
            <a:r>
              <a:rPr lang="en-US"/>
              <a:t>to apply the mind mapping technique</a:t>
            </a:r>
            <a:endParaRPr/>
          </a:p>
          <a:p>
            <a:pPr indent="-190500" lvl="0" marL="342900" rtl="0" algn="just">
              <a:lnSpc>
                <a:spcPct val="90000"/>
              </a:lnSpc>
              <a:spcBef>
                <a:spcPts val="0"/>
              </a:spcBef>
              <a:spcAft>
                <a:spcPts val="0"/>
              </a:spcAft>
              <a:buClr>
                <a:srgbClr val="595959"/>
              </a:buClr>
              <a:buSzPts val="2400"/>
              <a:buFont typeface="Arial"/>
              <a:buNone/>
            </a:pPr>
            <a:r>
              <a:t/>
            </a:r>
            <a:endParaRPr/>
          </a:p>
          <a:p>
            <a:pPr indent="-342900" lvl="0" marL="342900" rtl="0" algn="just">
              <a:lnSpc>
                <a:spcPct val="90000"/>
              </a:lnSpc>
              <a:spcBef>
                <a:spcPts val="0"/>
              </a:spcBef>
              <a:spcAft>
                <a:spcPts val="0"/>
              </a:spcAft>
              <a:buClr>
                <a:srgbClr val="595959"/>
              </a:buClr>
              <a:buSzPts val="2400"/>
              <a:buFont typeface="Arial"/>
              <a:buChar char="•"/>
            </a:pPr>
            <a:r>
              <a:rPr lang="en-US"/>
              <a:t>You can also use online material  </a:t>
            </a:r>
            <a:r>
              <a:rPr lang="en-US" u="sng">
                <a:solidFill>
                  <a:srgbClr val="FF0066"/>
                </a:solidFill>
                <a:hlinkClick r:id="rId3">
                  <a:extLst>
                    <a:ext uri="{A12FA001-AC4F-418D-AE19-62706E023703}">
                      <ahyp:hlinkClr val="tx"/>
                    </a:ext>
                  </a:extLst>
                </a:hlinkClick>
              </a:rPr>
              <a:t>here</a:t>
            </a:r>
            <a:endParaRPr/>
          </a:p>
          <a:p>
            <a:pPr indent="-190500" lvl="0" marL="342900" rtl="0" algn="just">
              <a:lnSpc>
                <a:spcPct val="90000"/>
              </a:lnSpc>
              <a:spcBef>
                <a:spcPts val="0"/>
              </a:spcBef>
              <a:spcAft>
                <a:spcPts val="0"/>
              </a:spcAft>
              <a:buClr>
                <a:srgbClr val="595959"/>
              </a:buClr>
              <a:buSzPts val="2400"/>
              <a:buFont typeface="Arial"/>
              <a:buNone/>
            </a:pPr>
            <a:r>
              <a:t/>
            </a:r>
            <a:endParaRPr>
              <a:solidFill>
                <a:srgbClr val="FF0066"/>
              </a:solidFill>
            </a:endParaRPr>
          </a:p>
          <a:p>
            <a:pPr indent="-342900" lvl="0" marL="342900" rtl="0" algn="just">
              <a:lnSpc>
                <a:spcPct val="90000"/>
              </a:lnSpc>
              <a:spcBef>
                <a:spcPts val="0"/>
              </a:spcBef>
              <a:spcAft>
                <a:spcPts val="0"/>
              </a:spcAft>
              <a:buClr>
                <a:srgbClr val="595959"/>
              </a:buClr>
              <a:buSzPts val="2400"/>
              <a:buFont typeface="Arial"/>
              <a:buChar char="•"/>
            </a:pPr>
            <a:r>
              <a:rPr b="1" i="1" lang="en-US">
                <a:solidFill>
                  <a:srgbClr val="A559A0"/>
                </a:solidFill>
              </a:rPr>
              <a:t>You can use mind mapping to explore anything you can think of !</a:t>
            </a:r>
            <a:endParaRPr/>
          </a:p>
          <a:p>
            <a:pPr indent="0" lvl="0" marL="0" rtl="0" algn="just">
              <a:lnSpc>
                <a:spcPct val="90000"/>
              </a:lnSpc>
              <a:spcBef>
                <a:spcPts val="0"/>
              </a:spcBef>
              <a:spcAft>
                <a:spcPts val="0"/>
              </a:spcAft>
              <a:buClr>
                <a:srgbClr val="595959"/>
              </a:buClr>
              <a:buSzPts val="2400"/>
              <a:buNone/>
            </a:pPr>
            <a:r>
              <a:rPr i="1" lang="en-US" sz="2000">
                <a:solidFill>
                  <a:srgbClr val="000714"/>
                </a:solidFill>
              </a:rPr>
              <a:t>(i.e. you can use it to explore the benefits that your idea will bring to local communities, or how other young people in your area could be inspired) </a:t>
            </a:r>
            <a:endParaRPr i="1" sz="2000">
              <a:solidFill>
                <a:srgbClr val="000714"/>
              </a:solidFill>
            </a:endParaRPr>
          </a:p>
        </p:txBody>
      </p:sp>
      <p:sp>
        <p:nvSpPr>
          <p:cNvPr id="556" name="Google Shape;556;p72"/>
          <p:cNvSpPr txBox="1"/>
          <p:nvPr>
            <p:ph idx="3" type="body"/>
          </p:nvPr>
        </p:nvSpPr>
        <p:spPr>
          <a:xfrm>
            <a:off x="4993062" y="838915"/>
            <a:ext cx="3166684"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3200">
                <a:solidFill>
                  <a:srgbClr val="0070C0"/>
                </a:solidFill>
              </a:rPr>
              <a:t>Mind mapping</a:t>
            </a:r>
            <a:endParaRPr sz="3200">
              <a:solidFill>
                <a:srgbClr val="0070C0"/>
              </a:solidFill>
            </a:endParaRPr>
          </a:p>
        </p:txBody>
      </p:sp>
      <p:pic>
        <p:nvPicPr>
          <p:cNvPr id="557" name="Google Shape;557;p72"/>
          <p:cNvPicPr preferRelativeResize="0"/>
          <p:nvPr>
            <p:ph idx="2" type="pic"/>
          </p:nvPr>
        </p:nvPicPr>
        <p:blipFill rotWithShape="1">
          <a:blip r:embed="rId4">
            <a:alphaModFix/>
          </a:blip>
          <a:srcRect b="0" l="32265" r="32265" t="0"/>
          <a:stretch/>
        </p:blipFill>
        <p:spPr>
          <a:xfrm flipH="1">
            <a:off x="87083" y="232230"/>
            <a:ext cx="4637918" cy="65386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4"/>
          <p:cNvSpPr txBox="1"/>
          <p:nvPr>
            <p:ph idx="3" type="body"/>
          </p:nvPr>
        </p:nvSpPr>
        <p:spPr>
          <a:xfrm>
            <a:off x="512127" y="771183"/>
            <a:ext cx="4858164"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959"/>
              </a:buClr>
              <a:buSzPts val="2200"/>
              <a:buNone/>
            </a:pPr>
            <a:r>
              <a:rPr i="1" lang="en-US" sz="2800">
                <a:solidFill>
                  <a:srgbClr val="20EEF1"/>
                </a:solidFill>
              </a:rPr>
              <a:t>Keep in mind that:</a:t>
            </a:r>
            <a:endParaRPr i="1" sz="2800">
              <a:solidFill>
                <a:srgbClr val="20EEF1"/>
              </a:solidFill>
            </a:endParaRPr>
          </a:p>
        </p:txBody>
      </p:sp>
      <p:sp>
        <p:nvSpPr>
          <p:cNvPr id="563" name="Google Shape;563;p14"/>
          <p:cNvSpPr txBox="1"/>
          <p:nvPr>
            <p:ph idx="6" type="body"/>
          </p:nvPr>
        </p:nvSpPr>
        <p:spPr>
          <a:xfrm>
            <a:off x="512128" y="1899861"/>
            <a:ext cx="4858164" cy="2120592"/>
          </a:xfrm>
          <a:prstGeom prst="rect">
            <a:avLst/>
          </a:prstGeom>
          <a:noFill/>
          <a:ln>
            <a:noFill/>
          </a:ln>
        </p:spPr>
        <p:txBody>
          <a:bodyPr anchorCtr="0" anchor="ctr" bIns="45700" lIns="91425" spcFirstLastPara="1" rIns="91425" wrap="square" tIns="45700">
            <a:noAutofit/>
          </a:bodyPr>
          <a:lstStyle/>
          <a:p>
            <a:pPr indent="0" lvl="0" marL="0" rtl="0" algn="just">
              <a:lnSpc>
                <a:spcPct val="120000"/>
              </a:lnSpc>
              <a:spcBef>
                <a:spcPts val="0"/>
              </a:spcBef>
              <a:spcAft>
                <a:spcPts val="0"/>
              </a:spcAft>
              <a:buSzPts val="5000"/>
              <a:buNone/>
            </a:pPr>
            <a:r>
              <a:rPr b="0" lang="en-US" sz="2400">
                <a:solidFill>
                  <a:schemeClr val="lt1"/>
                </a:solidFill>
              </a:rPr>
              <a:t>Creation, support and promotion of female entrepreneurship has been a decisive factor that changed the lives of many women. </a:t>
            </a:r>
            <a:endParaRPr b="0" sz="2400">
              <a:solidFill>
                <a:schemeClr val="lt1"/>
              </a:solidFill>
            </a:endParaRPr>
          </a:p>
          <a:p>
            <a:pPr indent="0" lvl="0" marL="0" rtl="0" algn="just">
              <a:lnSpc>
                <a:spcPct val="120000"/>
              </a:lnSpc>
              <a:spcBef>
                <a:spcPts val="0"/>
              </a:spcBef>
              <a:spcAft>
                <a:spcPts val="0"/>
              </a:spcAft>
              <a:buSzPts val="5000"/>
              <a:buNone/>
            </a:pPr>
            <a:r>
              <a:rPr b="0" i="1" lang="en-US" sz="2400">
                <a:solidFill>
                  <a:schemeClr val="lt1"/>
                </a:solidFill>
              </a:rPr>
              <a:t>Especially the young ones.</a:t>
            </a:r>
            <a:endParaRPr i="1">
              <a:solidFill>
                <a:schemeClr val="lt1"/>
              </a:solidFill>
            </a:endParaRPr>
          </a:p>
        </p:txBody>
      </p:sp>
      <p:pic>
        <p:nvPicPr>
          <p:cNvPr id="564" name="Google Shape;564;p14"/>
          <p:cNvPicPr preferRelativeResize="0"/>
          <p:nvPr/>
        </p:nvPicPr>
        <p:blipFill rotWithShape="1">
          <a:blip r:embed="rId3">
            <a:alphaModFix/>
          </a:blip>
          <a:srcRect b="0" l="0" r="0" t="0"/>
          <a:stretch/>
        </p:blipFill>
        <p:spPr>
          <a:xfrm>
            <a:off x="6462107" y="481114"/>
            <a:ext cx="2193575" cy="2193575"/>
          </a:xfrm>
          <a:prstGeom prst="rect">
            <a:avLst/>
          </a:prstGeom>
          <a:noFill/>
          <a:ln>
            <a:noFill/>
          </a:ln>
        </p:spPr>
      </p:pic>
      <p:pic>
        <p:nvPicPr>
          <p:cNvPr id="565" name="Google Shape;565;p14"/>
          <p:cNvPicPr preferRelativeResize="0"/>
          <p:nvPr/>
        </p:nvPicPr>
        <p:blipFill rotWithShape="1">
          <a:blip r:embed="rId4">
            <a:alphaModFix/>
          </a:blip>
          <a:srcRect b="0" l="0" r="0" t="0"/>
          <a:stretch/>
        </p:blipFill>
        <p:spPr>
          <a:xfrm>
            <a:off x="7838108" y="1959826"/>
            <a:ext cx="2394463" cy="2394463"/>
          </a:xfrm>
          <a:prstGeom prst="rect">
            <a:avLst/>
          </a:prstGeom>
          <a:noFill/>
          <a:ln>
            <a:noFill/>
          </a:ln>
        </p:spPr>
      </p:pic>
      <p:pic>
        <p:nvPicPr>
          <p:cNvPr id="566" name="Google Shape;566;p14"/>
          <p:cNvPicPr preferRelativeResize="0"/>
          <p:nvPr/>
        </p:nvPicPr>
        <p:blipFill rotWithShape="1">
          <a:blip r:embed="rId5">
            <a:alphaModFix/>
          </a:blip>
          <a:srcRect b="0" l="0" r="0" t="0"/>
          <a:stretch/>
        </p:blipFill>
        <p:spPr>
          <a:xfrm>
            <a:off x="8796730" y="313620"/>
            <a:ext cx="2060627" cy="2060627"/>
          </a:xfrm>
          <a:prstGeom prst="rect">
            <a:avLst/>
          </a:prstGeom>
          <a:noFill/>
          <a:ln>
            <a:noFill/>
          </a:ln>
        </p:spPr>
      </p:pic>
      <p:pic>
        <p:nvPicPr>
          <p:cNvPr id="567" name="Google Shape;567;p14"/>
          <p:cNvPicPr preferRelativeResize="0"/>
          <p:nvPr/>
        </p:nvPicPr>
        <p:blipFill rotWithShape="1">
          <a:blip r:embed="rId6">
            <a:alphaModFix/>
          </a:blip>
          <a:srcRect b="0" l="0" r="0" t="0"/>
          <a:stretch/>
        </p:blipFill>
        <p:spPr>
          <a:xfrm>
            <a:off x="6083410" y="3233431"/>
            <a:ext cx="2433227" cy="2433227"/>
          </a:xfrm>
          <a:prstGeom prst="rect">
            <a:avLst/>
          </a:prstGeom>
          <a:noFill/>
          <a:ln>
            <a:noFill/>
          </a:ln>
        </p:spPr>
      </p:pic>
      <p:pic>
        <p:nvPicPr>
          <p:cNvPr id="568" name="Google Shape;568;p14"/>
          <p:cNvPicPr preferRelativeResize="0"/>
          <p:nvPr/>
        </p:nvPicPr>
        <p:blipFill rotWithShape="1">
          <a:blip r:embed="rId7">
            <a:alphaModFix/>
          </a:blip>
          <a:srcRect b="0" l="0" r="0" t="0"/>
          <a:stretch/>
        </p:blipFill>
        <p:spPr>
          <a:xfrm>
            <a:off x="9324448" y="3778471"/>
            <a:ext cx="1893773" cy="18881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2"/>
          <p:cNvSpPr txBox="1"/>
          <p:nvPr>
            <p:ph idx="6" type="body"/>
          </p:nvPr>
        </p:nvSpPr>
        <p:spPr>
          <a:xfrm>
            <a:off x="7986644" y="2223113"/>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US"/>
              <a:t>Well done!</a:t>
            </a:r>
            <a:endParaRPr/>
          </a:p>
        </p:txBody>
      </p:sp>
      <p:sp>
        <p:nvSpPr>
          <p:cNvPr id="574" name="Google Shape;574;p32"/>
          <p:cNvSpPr txBox="1"/>
          <p:nvPr>
            <p:ph idx="5" type="body"/>
          </p:nvPr>
        </p:nvSpPr>
        <p:spPr>
          <a:xfrm>
            <a:off x="7284739" y="2481219"/>
            <a:ext cx="4599294" cy="2394406"/>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600"/>
              </a:spcBef>
              <a:spcAft>
                <a:spcPts val="0"/>
              </a:spcAft>
              <a:buClr>
                <a:schemeClr val="lt1"/>
              </a:buClr>
              <a:buSzPts val="2800"/>
              <a:buNone/>
            </a:pPr>
            <a:r>
              <a:rPr lang="en-US" sz="2600"/>
              <a:t>You have completed all of the six Modules of PEAK !</a:t>
            </a:r>
            <a:endParaRPr b="1" sz="2600"/>
          </a:p>
        </p:txBody>
      </p:sp>
      <p:pic>
        <p:nvPicPr>
          <p:cNvPr id="575" name="Google Shape;575;p32"/>
          <p:cNvPicPr preferRelativeResize="0"/>
          <p:nvPr/>
        </p:nvPicPr>
        <p:blipFill rotWithShape="1">
          <a:blip r:embed="rId3">
            <a:alphaModFix/>
          </a:blip>
          <a:srcRect b="0" l="0" r="0" t="0"/>
          <a:stretch/>
        </p:blipFill>
        <p:spPr>
          <a:xfrm>
            <a:off x="9428199" y="4229186"/>
            <a:ext cx="2138023" cy="1369552"/>
          </a:xfrm>
          <a:prstGeom prst="rect">
            <a:avLst/>
          </a:prstGeom>
          <a:noFill/>
          <a:ln>
            <a:noFill/>
          </a:ln>
        </p:spPr>
      </p:pic>
      <p:sp>
        <p:nvSpPr>
          <p:cNvPr id="576" name="Google Shape;576;p32"/>
          <p:cNvSpPr txBox="1"/>
          <p:nvPr/>
        </p:nvSpPr>
        <p:spPr>
          <a:xfrm>
            <a:off x="237069" y="1958538"/>
            <a:ext cx="3195600" cy="837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US" sz="3000">
                <a:solidFill>
                  <a:srgbClr val="1B728D"/>
                </a:solidFill>
                <a:latin typeface="Calibri"/>
                <a:ea typeface="Calibri"/>
                <a:cs typeface="Calibri"/>
                <a:sym typeface="Calibri"/>
              </a:rPr>
              <a:t>Links to PEAK:</a:t>
            </a:r>
            <a:endParaRPr b="1" sz="3000">
              <a:solidFill>
                <a:srgbClr val="1B728D"/>
              </a:solidFill>
              <a:latin typeface="Calibri"/>
              <a:ea typeface="Calibri"/>
              <a:cs typeface="Calibri"/>
              <a:sym typeface="Calibri"/>
            </a:endParaRPr>
          </a:p>
        </p:txBody>
      </p:sp>
      <p:sp>
        <p:nvSpPr>
          <p:cNvPr id="577" name="Google Shape;577;p32"/>
          <p:cNvSpPr txBox="1"/>
          <p:nvPr/>
        </p:nvSpPr>
        <p:spPr>
          <a:xfrm>
            <a:off x="790425" y="2672650"/>
            <a:ext cx="5739300" cy="281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a:solidFill>
                  <a:srgbClr val="323338"/>
                </a:solidFill>
                <a:highlight>
                  <a:srgbClr val="FFFFFF"/>
                </a:highlight>
              </a:rPr>
              <a:t>YouTube: </a:t>
            </a:r>
            <a:r>
              <a:rPr lang="en-US" u="sng">
                <a:solidFill>
                  <a:srgbClr val="87A66E"/>
                </a:solidFill>
                <a:highlight>
                  <a:srgbClr val="FFFFFF"/>
                </a:highlight>
                <a:hlinkClick r:id="rId4">
                  <a:extLst>
                    <a:ext uri="{A12FA001-AC4F-418D-AE19-62706E023703}">
                      <ahyp:hlinkClr val="tx"/>
                    </a:ext>
                  </a:extLst>
                </a:hlinkClick>
              </a:rPr>
              <a:t>https://www.youtube.com/@peakentrepreneurs2892/videos</a:t>
            </a:r>
            <a:endParaRPr u="sng">
              <a:solidFill>
                <a:srgbClr val="87A66E"/>
              </a:solidFill>
              <a:highlight>
                <a:srgbClr val="FFFFFF"/>
              </a:highlight>
            </a:endParaRPr>
          </a:p>
          <a:p>
            <a:pPr indent="0" lvl="0" marL="0" rtl="0" algn="l">
              <a:lnSpc>
                <a:spcPct val="115000"/>
              </a:lnSpc>
              <a:spcBef>
                <a:spcPts val="1200"/>
              </a:spcBef>
              <a:spcAft>
                <a:spcPts val="0"/>
              </a:spcAft>
              <a:buNone/>
            </a:pPr>
            <a:r>
              <a:t/>
            </a:r>
            <a:endParaRPr b="1">
              <a:solidFill>
                <a:srgbClr val="323338"/>
              </a:solidFill>
              <a:highlight>
                <a:srgbClr val="FFFFFF"/>
              </a:highlight>
            </a:endParaRPr>
          </a:p>
          <a:p>
            <a:pPr indent="0" lvl="0" marL="0" rtl="0" algn="l">
              <a:lnSpc>
                <a:spcPct val="115000"/>
              </a:lnSpc>
              <a:spcBef>
                <a:spcPts val="1200"/>
              </a:spcBef>
              <a:spcAft>
                <a:spcPts val="0"/>
              </a:spcAft>
              <a:buNone/>
            </a:pPr>
            <a:r>
              <a:rPr b="1" lang="en-US">
                <a:solidFill>
                  <a:srgbClr val="323338"/>
                </a:solidFill>
                <a:highlight>
                  <a:srgbClr val="FFFFFF"/>
                </a:highlight>
              </a:rPr>
              <a:t>TikTok:</a:t>
            </a:r>
            <a:r>
              <a:rPr lang="en-US">
                <a:solidFill>
                  <a:srgbClr val="323338"/>
                </a:solidFill>
                <a:highlight>
                  <a:srgbClr val="FFFFFF"/>
                </a:highlight>
              </a:rPr>
              <a:t> </a:t>
            </a:r>
            <a:r>
              <a:rPr lang="en-US" u="sng">
                <a:solidFill>
                  <a:srgbClr val="87A66E"/>
                </a:solidFill>
                <a:highlight>
                  <a:srgbClr val="FFFFFF"/>
                </a:highlight>
                <a:hlinkClick r:id="rId5">
                  <a:extLst>
                    <a:ext uri="{A12FA001-AC4F-418D-AE19-62706E023703}">
                      <ahyp:hlinkClr val="tx"/>
                    </a:ext>
                  </a:extLst>
                </a:hlinkClick>
              </a:rPr>
              <a:t>https://www.tiktok.com/@peakentrepreneurs</a:t>
            </a:r>
            <a:endParaRPr u="sng">
              <a:solidFill>
                <a:srgbClr val="87A66E"/>
              </a:solidFill>
              <a:highlight>
                <a:srgbClr val="FFFFFF"/>
              </a:highlight>
            </a:endParaRPr>
          </a:p>
          <a:p>
            <a:pPr indent="0" lvl="0" marL="0" rtl="0" algn="l">
              <a:lnSpc>
                <a:spcPct val="115000"/>
              </a:lnSpc>
              <a:spcBef>
                <a:spcPts val="1200"/>
              </a:spcBef>
              <a:spcAft>
                <a:spcPts val="0"/>
              </a:spcAft>
              <a:buNone/>
            </a:pPr>
            <a:r>
              <a:t/>
            </a:r>
            <a:endParaRPr b="1">
              <a:solidFill>
                <a:srgbClr val="323338"/>
              </a:solidFill>
              <a:highlight>
                <a:srgbClr val="FFFFFF"/>
              </a:highlight>
            </a:endParaRPr>
          </a:p>
          <a:p>
            <a:pPr indent="0" lvl="0" marL="0" rtl="0" algn="l">
              <a:lnSpc>
                <a:spcPct val="115000"/>
              </a:lnSpc>
              <a:spcBef>
                <a:spcPts val="1200"/>
              </a:spcBef>
              <a:spcAft>
                <a:spcPts val="0"/>
              </a:spcAft>
              <a:buNone/>
            </a:pPr>
            <a:r>
              <a:rPr b="1" lang="en-US">
                <a:solidFill>
                  <a:srgbClr val="323338"/>
                </a:solidFill>
                <a:highlight>
                  <a:srgbClr val="FFFFFF"/>
                </a:highlight>
              </a:rPr>
              <a:t>Instagram:</a:t>
            </a:r>
            <a:r>
              <a:rPr lang="en-US">
                <a:solidFill>
                  <a:srgbClr val="323338"/>
                </a:solidFill>
                <a:highlight>
                  <a:srgbClr val="FFFFFF"/>
                </a:highlight>
              </a:rPr>
              <a:t> </a:t>
            </a:r>
            <a:r>
              <a:rPr lang="en-US" u="sng">
                <a:solidFill>
                  <a:srgbClr val="87A66E"/>
                </a:solidFill>
                <a:highlight>
                  <a:srgbClr val="FFFFFF"/>
                </a:highlight>
                <a:hlinkClick r:id="rId6">
                  <a:extLst>
                    <a:ext uri="{A12FA001-AC4F-418D-AE19-62706E023703}">
                      <ahyp:hlinkClr val="tx"/>
                    </a:ext>
                  </a:extLst>
                </a:hlinkClick>
              </a:rPr>
              <a:t>https://www.instagram.com/peak.entrepreneurs/</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rPr lang="en-US"/>
              <a:t>Facebook: </a:t>
            </a:r>
            <a:r>
              <a:rPr lang="en-US" u="sng">
                <a:solidFill>
                  <a:srgbClr val="87A66E"/>
                </a:solidFill>
                <a:hlinkClick r:id="rId7">
                  <a:extLst>
                    <a:ext uri="{A12FA001-AC4F-418D-AE19-62706E023703}">
                      <ahyp:hlinkClr val="tx"/>
                    </a:ext>
                  </a:extLst>
                </a:hlinkClick>
              </a:rPr>
              <a:t>https://www.facebook.com/PeakEntrepreneurs</a:t>
            </a:r>
            <a:endParaRPr/>
          </a:p>
        </p:txBody>
      </p:sp>
      <p:pic>
        <p:nvPicPr>
          <p:cNvPr id="578" name="Google Shape;578;p32"/>
          <p:cNvPicPr preferRelativeResize="0"/>
          <p:nvPr/>
        </p:nvPicPr>
        <p:blipFill>
          <a:blip r:embed="rId8">
            <a:alphaModFix/>
          </a:blip>
          <a:stretch>
            <a:fillRect/>
          </a:stretch>
        </p:blipFill>
        <p:spPr>
          <a:xfrm>
            <a:off x="313270" y="2672650"/>
            <a:ext cx="520600" cy="360349"/>
          </a:xfrm>
          <a:prstGeom prst="rect">
            <a:avLst/>
          </a:prstGeom>
          <a:noFill/>
          <a:ln>
            <a:noFill/>
          </a:ln>
        </p:spPr>
      </p:pic>
      <p:pic>
        <p:nvPicPr>
          <p:cNvPr id="579" name="Google Shape;579;p32"/>
          <p:cNvPicPr preferRelativeResize="0"/>
          <p:nvPr/>
        </p:nvPicPr>
        <p:blipFill>
          <a:blip r:embed="rId9">
            <a:alphaModFix/>
          </a:blip>
          <a:stretch>
            <a:fillRect/>
          </a:stretch>
        </p:blipFill>
        <p:spPr>
          <a:xfrm>
            <a:off x="413083" y="3498250"/>
            <a:ext cx="320982" cy="360350"/>
          </a:xfrm>
          <a:prstGeom prst="rect">
            <a:avLst/>
          </a:prstGeom>
          <a:noFill/>
          <a:ln>
            <a:noFill/>
          </a:ln>
        </p:spPr>
      </p:pic>
      <p:pic>
        <p:nvPicPr>
          <p:cNvPr id="580" name="Google Shape;580;p32"/>
          <p:cNvPicPr preferRelativeResize="0"/>
          <p:nvPr/>
        </p:nvPicPr>
        <p:blipFill>
          <a:blip r:embed="rId10">
            <a:alphaModFix/>
          </a:blip>
          <a:stretch>
            <a:fillRect/>
          </a:stretch>
        </p:blipFill>
        <p:spPr>
          <a:xfrm>
            <a:off x="353333" y="4229175"/>
            <a:ext cx="440476" cy="440474"/>
          </a:xfrm>
          <a:prstGeom prst="rect">
            <a:avLst/>
          </a:prstGeom>
          <a:noFill/>
          <a:ln>
            <a:noFill/>
          </a:ln>
        </p:spPr>
      </p:pic>
      <p:sp>
        <p:nvSpPr>
          <p:cNvPr id="581" name="Google Shape;581;p32"/>
          <p:cNvSpPr/>
          <p:nvPr/>
        </p:nvSpPr>
        <p:spPr>
          <a:xfrm>
            <a:off x="539250" y="5049300"/>
            <a:ext cx="245400" cy="434025"/>
          </a:xfrm>
          <a:custGeom>
            <a:rect b="b" l="l" r="r" t="t"/>
            <a:pathLst>
              <a:path extrusionOk="0" h="257" w="146">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279BD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86D6E"/>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
          <p:cNvSpPr txBox="1"/>
          <p:nvPr>
            <p:ph idx="1" type="body"/>
          </p:nvPr>
        </p:nvSpPr>
        <p:spPr>
          <a:xfrm>
            <a:off x="504268" y="882452"/>
            <a:ext cx="4535691" cy="65268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None/>
            </a:pPr>
            <a:r>
              <a:rPr lang="en-US" sz="3600">
                <a:solidFill>
                  <a:srgbClr val="33CCFF"/>
                </a:solidFill>
              </a:rPr>
              <a:t>LEARNING OBJECTIVES  </a:t>
            </a:r>
            <a:endParaRPr/>
          </a:p>
        </p:txBody>
      </p:sp>
      <p:sp>
        <p:nvSpPr>
          <p:cNvPr id="272" name="Google Shape;272;p2"/>
          <p:cNvSpPr txBox="1"/>
          <p:nvPr>
            <p:ph idx="3" type="body"/>
          </p:nvPr>
        </p:nvSpPr>
        <p:spPr>
          <a:xfrm>
            <a:off x="6414889" y="1101960"/>
            <a:ext cx="4858164"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959"/>
              </a:buClr>
              <a:buSzPts val="2200"/>
              <a:buNone/>
            </a:pPr>
            <a:r>
              <a:rPr lang="en-US" sz="2800">
                <a:solidFill>
                  <a:srgbClr val="0070C0"/>
                </a:solidFill>
              </a:rPr>
              <a:t>At the end of this module, </a:t>
            </a:r>
            <a:endParaRPr sz="2800">
              <a:solidFill>
                <a:srgbClr val="0070C0"/>
              </a:solidFill>
            </a:endParaRPr>
          </a:p>
          <a:p>
            <a:pPr indent="0" lvl="0" marL="0" rtl="0" algn="l">
              <a:lnSpc>
                <a:spcPct val="90000"/>
              </a:lnSpc>
              <a:spcBef>
                <a:spcPts val="0"/>
              </a:spcBef>
              <a:spcAft>
                <a:spcPts val="0"/>
              </a:spcAft>
              <a:buClr>
                <a:srgbClr val="595959"/>
              </a:buClr>
              <a:buSzPts val="2200"/>
              <a:buNone/>
            </a:pPr>
            <a:r>
              <a:rPr lang="en-US" sz="2800">
                <a:solidFill>
                  <a:srgbClr val="0070C0"/>
                </a:solidFill>
              </a:rPr>
              <a:t>you should be able to:</a:t>
            </a:r>
            <a:endParaRPr sz="2800">
              <a:solidFill>
                <a:srgbClr val="0070C0"/>
              </a:solidFill>
            </a:endParaRPr>
          </a:p>
        </p:txBody>
      </p:sp>
      <p:sp>
        <p:nvSpPr>
          <p:cNvPr id="273" name="Google Shape;273;p2"/>
          <p:cNvSpPr/>
          <p:nvPr/>
        </p:nvSpPr>
        <p:spPr>
          <a:xfrm>
            <a:off x="6444341" y="2027625"/>
            <a:ext cx="5297715" cy="3816389"/>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1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Acquire knowledge through studies on the gender gap in entrepreneurship.</a:t>
            </a:r>
            <a:endParaRPr b="0" i="0" sz="2000" u="none" cap="none" strike="noStrike">
              <a:solidFill>
                <a:srgbClr val="000000"/>
              </a:solidFill>
              <a:latin typeface="Calibri"/>
              <a:ea typeface="Calibri"/>
              <a:cs typeface="Calibri"/>
              <a:sym typeface="Calibri"/>
            </a:endParaRPr>
          </a:p>
          <a:p>
            <a:pPr indent="-285750" lvl="0" marL="285750" marR="0" rtl="0" algn="just">
              <a:lnSpc>
                <a:spcPct val="11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Identify the special obstacles and challenges women face in entrepreneurship.</a:t>
            </a:r>
            <a:endParaRPr b="0" i="0" sz="2000" u="none" cap="none" strike="noStrike">
              <a:solidFill>
                <a:srgbClr val="000000"/>
              </a:solidFill>
              <a:latin typeface="Calibri"/>
              <a:ea typeface="Calibri"/>
              <a:cs typeface="Calibri"/>
              <a:sym typeface="Calibri"/>
            </a:endParaRPr>
          </a:p>
          <a:p>
            <a:pPr indent="-285750" lvl="0" marL="285750" marR="0" rtl="0" algn="just">
              <a:lnSpc>
                <a:spcPct val="11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Recognize the additional difficulties deriving in the socioeconomic frame in mountainous regions.</a:t>
            </a:r>
            <a:endParaRPr b="0" i="0" sz="1400" u="none" cap="none" strike="noStrike">
              <a:solidFill>
                <a:srgbClr val="000000"/>
              </a:solidFill>
              <a:latin typeface="Arial"/>
              <a:ea typeface="Arial"/>
              <a:cs typeface="Arial"/>
              <a:sym typeface="Arial"/>
            </a:endParaRPr>
          </a:p>
          <a:p>
            <a:pPr indent="-285750" lvl="0" marL="285750" marR="0" rtl="0" algn="just">
              <a:lnSpc>
                <a:spcPct val="11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Identify how women can </a:t>
            </a:r>
            <a:r>
              <a:rPr lang="en-US" sz="2000">
                <a:latin typeface="Calibri"/>
                <a:ea typeface="Calibri"/>
                <a:cs typeface="Calibri"/>
                <a:sym typeface="Calibri"/>
              </a:rPr>
              <a:t>b</a:t>
            </a:r>
            <a:r>
              <a:rPr b="0" i="0" lang="en-US" sz="2000" u="none" cap="none" strike="noStrike">
                <a:solidFill>
                  <a:srgbClr val="000000"/>
                </a:solidFill>
                <a:latin typeface="Calibri"/>
                <a:ea typeface="Calibri"/>
                <a:cs typeface="Calibri"/>
                <a:sym typeface="Calibri"/>
              </a:rPr>
              <a:t>e encouraged to entrepreneurship</a:t>
            </a:r>
            <a:r>
              <a:rPr lang="en-US" sz="2000">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285750" lvl="0" marL="285750" marR="0" rtl="0" algn="just">
              <a:lnSpc>
                <a:spcPct val="11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Build your personal development map to entrepreneurship.</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65"/>
          <p:cNvPicPr preferRelativeResize="0"/>
          <p:nvPr>
            <p:ph idx="2" type="pic"/>
          </p:nvPr>
        </p:nvPicPr>
        <p:blipFill rotWithShape="1">
          <a:blip r:embed="rId3">
            <a:alphaModFix/>
          </a:blip>
          <a:srcRect b="0" l="12068" r="12065" t="0"/>
          <a:stretch/>
        </p:blipFill>
        <p:spPr>
          <a:xfrm>
            <a:off x="8602663" y="1265238"/>
            <a:ext cx="2265362" cy="3978275"/>
          </a:xfrm>
          <a:prstGeom prst="rect">
            <a:avLst/>
          </a:prstGeom>
          <a:solidFill>
            <a:schemeClr val="lt1"/>
          </a:solidFill>
          <a:ln>
            <a:noFill/>
          </a:ln>
        </p:spPr>
      </p:pic>
      <p:sp>
        <p:nvSpPr>
          <p:cNvPr id="279" name="Google Shape;279;p65"/>
          <p:cNvSpPr txBox="1"/>
          <p:nvPr>
            <p:ph idx="1" type="body"/>
          </p:nvPr>
        </p:nvSpPr>
        <p:spPr>
          <a:xfrm>
            <a:off x="734714" y="1618885"/>
            <a:ext cx="7422315" cy="4564202"/>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rgbClr val="20EEF1"/>
              </a:buClr>
              <a:buSzPts val="2400"/>
              <a:buFont typeface="Arial"/>
              <a:buChar char="•"/>
            </a:pPr>
            <a:r>
              <a:rPr lang="en-US" sz="2000">
                <a:solidFill>
                  <a:schemeClr val="lt1"/>
                </a:solidFill>
              </a:rPr>
              <a:t>One in ten women in work is self-employed, almost half the rate of self-employed men (17%). </a:t>
            </a:r>
            <a:endParaRPr>
              <a:solidFill>
                <a:schemeClr val="lt1"/>
              </a:solidFill>
            </a:endParaRPr>
          </a:p>
          <a:p>
            <a:pPr indent="-342900" lvl="0" marL="342900" rtl="0" algn="just">
              <a:lnSpc>
                <a:spcPct val="100000"/>
              </a:lnSpc>
              <a:spcBef>
                <a:spcPts val="300"/>
              </a:spcBef>
              <a:spcAft>
                <a:spcPts val="0"/>
              </a:spcAft>
              <a:buClr>
                <a:srgbClr val="20EEF1"/>
              </a:buClr>
              <a:buSzPts val="2400"/>
              <a:buFont typeface="Arial"/>
              <a:buChar char="•"/>
            </a:pPr>
            <a:r>
              <a:rPr lang="en-US" sz="2000">
                <a:solidFill>
                  <a:schemeClr val="lt1"/>
                </a:solidFill>
              </a:rPr>
              <a:t>PAY GAP: Women working full time in the U.S. are still paid just 83 cents to every dollar earned by men.</a:t>
            </a:r>
            <a:endParaRPr>
              <a:solidFill>
                <a:schemeClr val="lt1"/>
              </a:solidFill>
            </a:endParaRPr>
          </a:p>
          <a:p>
            <a:pPr indent="-342900" lvl="0" marL="342900" rtl="0" algn="just">
              <a:lnSpc>
                <a:spcPct val="100000"/>
              </a:lnSpc>
              <a:spcBef>
                <a:spcPts val="300"/>
              </a:spcBef>
              <a:spcAft>
                <a:spcPts val="0"/>
              </a:spcAft>
              <a:buClr>
                <a:srgbClr val="20EEF1"/>
              </a:buClr>
              <a:buSzPts val="2400"/>
              <a:buFont typeface="Arial"/>
              <a:buChar char="•"/>
            </a:pPr>
            <a:r>
              <a:rPr lang="en-US" sz="2000">
                <a:solidFill>
                  <a:srgbClr val="000000"/>
                </a:solidFill>
              </a:rPr>
              <a:t>Female-run businesses are more inclined to learn from family or </a:t>
            </a:r>
            <a:r>
              <a:rPr lang="en-US" sz="2000">
                <a:solidFill>
                  <a:srgbClr val="7F7F7F"/>
                </a:solidFill>
              </a:rPr>
              <a:t>friends. Male entrepreneurs value learning from other businesses.</a:t>
            </a:r>
            <a:endParaRPr>
              <a:solidFill>
                <a:srgbClr val="7F7F7F"/>
              </a:solidFill>
            </a:endParaRPr>
          </a:p>
          <a:p>
            <a:pPr indent="-342900" lvl="0" marL="342900" rtl="0" algn="just">
              <a:lnSpc>
                <a:spcPct val="100000"/>
              </a:lnSpc>
              <a:spcBef>
                <a:spcPts val="300"/>
              </a:spcBef>
              <a:spcAft>
                <a:spcPts val="0"/>
              </a:spcAft>
              <a:buClr>
                <a:srgbClr val="20EEF1"/>
              </a:buClr>
              <a:buSzPts val="2400"/>
              <a:buFont typeface="Arial"/>
              <a:buChar char="•"/>
            </a:pPr>
            <a:r>
              <a:rPr lang="en-US" sz="2000">
                <a:solidFill>
                  <a:srgbClr val="7F7F7F"/>
                </a:solidFill>
              </a:rPr>
              <a:t>38 out of 141 economies in the </a:t>
            </a:r>
            <a:r>
              <a:rPr i="1" lang="en-US" sz="2000">
                <a:solidFill>
                  <a:srgbClr val="7F7F7F"/>
                </a:solidFill>
              </a:rPr>
              <a:t>Women, Business and the Law</a:t>
            </a:r>
            <a:r>
              <a:rPr lang="en-US" sz="2000">
                <a:solidFill>
                  <a:srgbClr val="7F7F7F"/>
                </a:solidFill>
              </a:rPr>
              <a:t> set out equal legal rights for women and men in key areas.</a:t>
            </a:r>
            <a:endParaRPr>
              <a:solidFill>
                <a:srgbClr val="7F7F7F"/>
              </a:solidFill>
            </a:endParaRPr>
          </a:p>
          <a:p>
            <a:pPr indent="-342900" lvl="0" marL="342900" rtl="0" algn="just">
              <a:lnSpc>
                <a:spcPct val="100000"/>
              </a:lnSpc>
              <a:spcBef>
                <a:spcPts val="300"/>
              </a:spcBef>
              <a:spcAft>
                <a:spcPts val="0"/>
              </a:spcAft>
              <a:buClr>
                <a:srgbClr val="20EEF1"/>
              </a:buClr>
              <a:buSzPts val="2400"/>
              <a:buFont typeface="Arial"/>
              <a:buChar char="•"/>
            </a:pPr>
            <a:r>
              <a:rPr lang="en-US" sz="2000">
                <a:solidFill>
                  <a:srgbClr val="7F7F7F"/>
                </a:solidFill>
              </a:rPr>
              <a:t>2% of CEOs are women.</a:t>
            </a:r>
            <a:endParaRPr>
              <a:solidFill>
                <a:srgbClr val="7F7F7F"/>
              </a:solidFill>
            </a:endParaRPr>
          </a:p>
          <a:p>
            <a:pPr indent="-342900" lvl="0" marL="342900" rtl="0" algn="just">
              <a:lnSpc>
                <a:spcPct val="100000"/>
              </a:lnSpc>
              <a:spcBef>
                <a:spcPts val="300"/>
              </a:spcBef>
              <a:spcAft>
                <a:spcPts val="0"/>
              </a:spcAft>
              <a:buClr>
                <a:srgbClr val="20EEF1"/>
              </a:buClr>
              <a:buSzPts val="2400"/>
              <a:buFont typeface="Arial"/>
              <a:buChar char="•"/>
            </a:pPr>
            <a:r>
              <a:rPr lang="en-US" sz="2000">
                <a:solidFill>
                  <a:srgbClr val="7F7F7F"/>
                </a:solidFill>
              </a:rPr>
              <a:t>In 18 countries, husbands can legally prevent their wives from working.</a:t>
            </a:r>
            <a:endParaRPr>
              <a:solidFill>
                <a:srgbClr val="7F7F7F"/>
              </a:solidFill>
            </a:endParaRPr>
          </a:p>
          <a:p>
            <a:pPr indent="-342900" lvl="0" marL="342900" rtl="0" algn="just">
              <a:lnSpc>
                <a:spcPct val="100000"/>
              </a:lnSpc>
              <a:spcBef>
                <a:spcPts val="300"/>
              </a:spcBef>
              <a:spcAft>
                <a:spcPts val="300"/>
              </a:spcAft>
              <a:buClr>
                <a:srgbClr val="20EEF1"/>
              </a:buClr>
              <a:buSzPts val="2400"/>
              <a:buFont typeface="Arial"/>
              <a:buChar char="•"/>
            </a:pPr>
            <a:r>
              <a:rPr lang="en-US" sz="2000">
                <a:solidFill>
                  <a:srgbClr val="7F7F7F"/>
                </a:solidFill>
              </a:rPr>
              <a:t>Women in Northern Africa hold less than one in five paid jobs in non-agricultural sectors.</a:t>
            </a:r>
            <a:endParaRPr sz="2000">
              <a:solidFill>
                <a:srgbClr val="7F7F7F"/>
              </a:solidFill>
            </a:endParaRPr>
          </a:p>
        </p:txBody>
      </p:sp>
      <p:sp>
        <p:nvSpPr>
          <p:cNvPr id="280" name="Google Shape;280;p65"/>
          <p:cNvSpPr txBox="1"/>
          <p:nvPr>
            <p:ph idx="3" type="body"/>
          </p:nvPr>
        </p:nvSpPr>
        <p:spPr>
          <a:xfrm>
            <a:off x="734714" y="974127"/>
            <a:ext cx="4171115"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sz="3200">
                <a:solidFill>
                  <a:srgbClr val="20EEF1"/>
                </a:solidFill>
              </a:rPr>
              <a:t>Did you know?</a:t>
            </a:r>
            <a:endParaRPr sz="3200">
              <a:solidFill>
                <a:srgbClr val="FF0066"/>
              </a:solidFill>
            </a:endParaRPr>
          </a:p>
        </p:txBody>
      </p:sp>
      <p:sp>
        <p:nvSpPr>
          <p:cNvPr id="281" name="Google Shape;281;p65"/>
          <p:cNvSpPr txBox="1"/>
          <p:nvPr/>
        </p:nvSpPr>
        <p:spPr>
          <a:xfrm>
            <a:off x="8602663" y="4225476"/>
            <a:ext cx="2301979" cy="159475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ial"/>
              <a:buNone/>
            </a:pPr>
            <a:r>
              <a:rPr b="1" i="0" lang="en-US" sz="2400" u="none" cap="none" strike="noStrike">
                <a:solidFill>
                  <a:srgbClr val="F8FEFE"/>
                </a:solidFill>
                <a:latin typeface="Calibri"/>
                <a:ea typeface="Calibri"/>
                <a:cs typeface="Calibri"/>
                <a:sym typeface="Calibri"/>
              </a:rPr>
              <a:t>more facts and studies</a:t>
            </a:r>
            <a:endParaRPr b="1" i="0" sz="2400" u="none" cap="none" strike="noStrike">
              <a:solidFill>
                <a:srgbClr val="F8FEFE"/>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3600"/>
              <a:buFont typeface="Arial"/>
              <a:buNone/>
            </a:pPr>
            <a:r>
              <a:rPr b="0" i="1" lang="en-US" sz="2800" u="sng" cap="none" strike="noStrike">
                <a:solidFill>
                  <a:schemeClr val="hlink"/>
                </a:solidFill>
                <a:latin typeface="Calibri"/>
                <a:ea typeface="Calibri"/>
                <a:cs typeface="Calibri"/>
                <a:sym typeface="Calibri"/>
                <a:hlinkClick r:id="rId4"/>
              </a:rPr>
              <a:t>here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3600"/>
              <a:buFont typeface="Arial"/>
              <a:buNone/>
            </a:pPr>
            <a:r>
              <a:rPr b="0" i="1" lang="en-US" sz="2000" u="none" cap="none" strike="noStrike">
                <a:solidFill>
                  <a:srgbClr val="000714"/>
                </a:solidFill>
                <a:latin typeface="Calibri"/>
                <a:ea typeface="Calibri"/>
                <a:cs typeface="Calibri"/>
                <a:sym typeface="Calibri"/>
              </a:rPr>
              <a:t>Pages 35-44</a:t>
            </a:r>
            <a:endParaRPr b="0" i="1" sz="2000" u="none" cap="none" strike="noStrike">
              <a:solidFill>
                <a:srgbClr val="00071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7"/>
          <p:cNvSpPr/>
          <p:nvPr/>
        </p:nvSpPr>
        <p:spPr>
          <a:xfrm>
            <a:off x="3323771" y="5269586"/>
            <a:ext cx="5094513" cy="582221"/>
          </a:xfrm>
          <a:prstGeom prst="rect">
            <a:avLst/>
          </a:prstGeom>
          <a:solidFill>
            <a:srgbClr val="2929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7" name="Google Shape;287;p7"/>
          <p:cNvSpPr txBox="1"/>
          <p:nvPr>
            <p:ph idx="1" type="body"/>
          </p:nvPr>
        </p:nvSpPr>
        <p:spPr>
          <a:xfrm>
            <a:off x="734714" y="1589857"/>
            <a:ext cx="7249225" cy="3766782"/>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Clr>
                <a:schemeClr val="lt1"/>
              </a:buClr>
              <a:buSzPts val="2400"/>
              <a:buFont typeface="Arial"/>
              <a:buChar char="•"/>
            </a:pPr>
            <a:r>
              <a:rPr lang="en-US">
                <a:solidFill>
                  <a:schemeClr val="lt1"/>
                </a:solidFill>
              </a:rPr>
              <a:t>Maths, digital technology, financing are men’s skills.</a:t>
            </a:r>
            <a:endParaRPr>
              <a:solidFill>
                <a:schemeClr val="lt1"/>
              </a:solidFill>
            </a:endParaRPr>
          </a:p>
          <a:p>
            <a:pPr indent="-342900" lvl="0" marL="342900" rtl="0" algn="just">
              <a:lnSpc>
                <a:spcPct val="100000"/>
              </a:lnSpc>
              <a:spcBef>
                <a:spcPts val="600"/>
              </a:spcBef>
              <a:spcAft>
                <a:spcPts val="0"/>
              </a:spcAft>
              <a:buClr>
                <a:schemeClr val="lt1"/>
              </a:buClr>
              <a:buSzPts val="2400"/>
              <a:buFont typeface="Arial"/>
              <a:buChar char="•"/>
            </a:pPr>
            <a:r>
              <a:rPr lang="en-US">
                <a:solidFill>
                  <a:schemeClr val="lt1"/>
                </a:solidFill>
              </a:rPr>
              <a:t>Women are emotional, unable to lead and manage.</a:t>
            </a:r>
            <a:endParaRPr>
              <a:solidFill>
                <a:schemeClr val="lt1"/>
              </a:solidFill>
            </a:endParaRPr>
          </a:p>
          <a:p>
            <a:pPr indent="-342900" lvl="0" marL="342900" rtl="0" algn="just">
              <a:lnSpc>
                <a:spcPct val="100000"/>
              </a:lnSpc>
              <a:spcBef>
                <a:spcPts val="600"/>
              </a:spcBef>
              <a:spcAft>
                <a:spcPts val="0"/>
              </a:spcAft>
              <a:buClr>
                <a:schemeClr val="lt1"/>
              </a:buClr>
              <a:buSzPts val="2400"/>
              <a:buFont typeface="Arial"/>
              <a:buChar char="•"/>
            </a:pPr>
            <a:r>
              <a:rPr lang="en-US">
                <a:solidFill>
                  <a:schemeClr val="lt1"/>
                </a:solidFill>
              </a:rPr>
              <a:t>Women can’t have a career and be good mothers at the same time.</a:t>
            </a:r>
            <a:endParaRPr>
              <a:solidFill>
                <a:schemeClr val="lt1"/>
              </a:solidFill>
            </a:endParaRPr>
          </a:p>
          <a:p>
            <a:pPr indent="-342900" lvl="0" marL="342900" rtl="0" algn="just">
              <a:lnSpc>
                <a:spcPct val="100000"/>
              </a:lnSpc>
              <a:spcBef>
                <a:spcPts val="600"/>
              </a:spcBef>
              <a:spcAft>
                <a:spcPts val="0"/>
              </a:spcAft>
              <a:buClr>
                <a:srgbClr val="7F7F7F"/>
              </a:buClr>
              <a:buSzPts val="2400"/>
              <a:buFont typeface="Arial"/>
              <a:buChar char="•"/>
            </a:pPr>
            <a:r>
              <a:rPr lang="en-US">
                <a:solidFill>
                  <a:srgbClr val="292929"/>
                </a:solidFill>
              </a:rPr>
              <a:t>Women “take care”. Men “take responsibilities”.</a:t>
            </a:r>
            <a:endParaRPr>
              <a:solidFill>
                <a:srgbClr val="292929"/>
              </a:solidFill>
            </a:endParaRPr>
          </a:p>
          <a:p>
            <a:pPr indent="-342900" lvl="0" marL="342900" rtl="0" algn="just">
              <a:lnSpc>
                <a:spcPct val="100000"/>
              </a:lnSpc>
              <a:spcBef>
                <a:spcPts val="600"/>
              </a:spcBef>
              <a:spcAft>
                <a:spcPts val="0"/>
              </a:spcAft>
              <a:buClr>
                <a:srgbClr val="7F7F7F"/>
              </a:buClr>
              <a:buSzPts val="2400"/>
              <a:buFont typeface="Arial"/>
              <a:buChar char="•"/>
            </a:pPr>
            <a:r>
              <a:rPr lang="en-US">
                <a:solidFill>
                  <a:srgbClr val="292929"/>
                </a:solidFill>
              </a:rPr>
              <a:t>Women aren’t capable of solving problems.</a:t>
            </a:r>
            <a:endParaRPr>
              <a:solidFill>
                <a:srgbClr val="292929"/>
              </a:solidFill>
            </a:endParaRPr>
          </a:p>
          <a:p>
            <a:pPr indent="-342900" lvl="0" marL="342900" rtl="0" algn="just">
              <a:lnSpc>
                <a:spcPct val="100000"/>
              </a:lnSpc>
              <a:spcBef>
                <a:spcPts val="600"/>
              </a:spcBef>
              <a:spcAft>
                <a:spcPts val="0"/>
              </a:spcAft>
              <a:buClr>
                <a:srgbClr val="7F7F7F"/>
              </a:buClr>
              <a:buSzPts val="2400"/>
              <a:buFont typeface="Arial"/>
              <a:buChar char="•"/>
            </a:pPr>
            <a:r>
              <a:rPr lang="en-US">
                <a:solidFill>
                  <a:srgbClr val="292929"/>
                </a:solidFill>
              </a:rPr>
              <a:t>Women are good only in social type jobs: teacher, nurse, secretary, hairdresser etc.</a:t>
            </a:r>
            <a:endParaRPr>
              <a:solidFill>
                <a:srgbClr val="292929"/>
              </a:solidFill>
            </a:endParaRPr>
          </a:p>
        </p:txBody>
      </p:sp>
      <p:sp>
        <p:nvSpPr>
          <p:cNvPr id="288" name="Google Shape;288;p7"/>
          <p:cNvSpPr txBox="1"/>
          <p:nvPr>
            <p:ph idx="3" type="body"/>
          </p:nvPr>
        </p:nvSpPr>
        <p:spPr>
          <a:xfrm>
            <a:off x="734714" y="933256"/>
            <a:ext cx="5085159"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sz="3200">
                <a:solidFill>
                  <a:srgbClr val="20EEF1"/>
                </a:solidFill>
              </a:rPr>
              <a:t>STEREOTYPES</a:t>
            </a:r>
            <a:endParaRPr sz="3200">
              <a:solidFill>
                <a:srgbClr val="20EEF1"/>
              </a:solidFill>
            </a:endParaRPr>
          </a:p>
        </p:txBody>
      </p:sp>
      <p:sp>
        <p:nvSpPr>
          <p:cNvPr id="289" name="Google Shape;289;p7"/>
          <p:cNvSpPr/>
          <p:nvPr/>
        </p:nvSpPr>
        <p:spPr>
          <a:xfrm>
            <a:off x="8679543" y="1382618"/>
            <a:ext cx="19594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FF0066"/>
                </a:solidFill>
                <a:latin typeface="Calibri"/>
                <a:ea typeface="Calibri"/>
                <a:cs typeface="Calibri"/>
                <a:sym typeface="Calibri"/>
                <a:hlinkClick r:id="rId3">
                  <a:extLst>
                    <a:ext uri="{A12FA001-AC4F-418D-AE19-62706E023703}">
                      <ahyp:hlinkClr val="tx"/>
                    </a:ext>
                  </a:extLst>
                </a:hlinkClick>
              </a:rPr>
              <a:t>Gender stereotypes</a:t>
            </a:r>
            <a:endParaRPr b="0" i="0" sz="1800" u="none" cap="none" strike="noStrike">
              <a:solidFill>
                <a:srgbClr val="FF0066"/>
              </a:solidFill>
              <a:latin typeface="Calibri"/>
              <a:ea typeface="Calibri"/>
              <a:cs typeface="Calibri"/>
              <a:sym typeface="Calibri"/>
            </a:endParaRPr>
          </a:p>
        </p:txBody>
      </p:sp>
      <p:sp>
        <p:nvSpPr>
          <p:cNvPr id="290" name="Google Shape;290;p7"/>
          <p:cNvSpPr/>
          <p:nvPr/>
        </p:nvSpPr>
        <p:spPr>
          <a:xfrm>
            <a:off x="8679544" y="2165910"/>
            <a:ext cx="133531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lt1"/>
                </a:solidFill>
                <a:latin typeface="Calibri"/>
                <a:ea typeface="Calibri"/>
                <a:cs typeface="Calibri"/>
                <a:sym typeface="Calibri"/>
                <a:hlinkClick r:id="rId4">
                  <a:extLst>
                    <a:ext uri="{A12FA001-AC4F-418D-AE19-62706E023703}">
                      <ahyp:hlinkClr val="tx"/>
                    </a:ext>
                  </a:extLst>
                </a:hlinkClick>
              </a:rPr>
              <a:t>Gender stereotypes</a:t>
            </a:r>
            <a:endParaRPr b="0" i="0" sz="1800" u="none" cap="none" strike="noStrike">
              <a:solidFill>
                <a:schemeClr val="lt1"/>
              </a:solidFill>
              <a:latin typeface="Calibri"/>
              <a:ea typeface="Calibri"/>
              <a:cs typeface="Calibri"/>
              <a:sym typeface="Calibri"/>
            </a:endParaRPr>
          </a:p>
        </p:txBody>
      </p:sp>
      <p:sp>
        <p:nvSpPr>
          <p:cNvPr id="291" name="Google Shape;291;p7"/>
          <p:cNvSpPr/>
          <p:nvPr/>
        </p:nvSpPr>
        <p:spPr>
          <a:xfrm>
            <a:off x="8679543" y="2966451"/>
            <a:ext cx="19594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FF0066"/>
                </a:solidFill>
                <a:latin typeface="Calibri"/>
                <a:ea typeface="Calibri"/>
                <a:cs typeface="Calibri"/>
                <a:sym typeface="Calibri"/>
                <a:hlinkClick r:id="rId5">
                  <a:extLst>
                    <a:ext uri="{A12FA001-AC4F-418D-AE19-62706E023703}">
                      <ahyp:hlinkClr val="tx"/>
                    </a:ext>
                  </a:extLst>
                </a:hlinkClick>
              </a:rPr>
              <a:t>Shattering stereotypes</a:t>
            </a:r>
            <a:endParaRPr b="0" i="0" sz="1800" u="none" cap="none" strike="noStrike">
              <a:solidFill>
                <a:srgbClr val="FF0066"/>
              </a:solidFill>
              <a:latin typeface="Calibri"/>
              <a:ea typeface="Calibri"/>
              <a:cs typeface="Calibri"/>
              <a:sym typeface="Calibri"/>
            </a:endParaRPr>
          </a:p>
        </p:txBody>
      </p:sp>
      <p:sp>
        <p:nvSpPr>
          <p:cNvPr id="292" name="Google Shape;292;p7"/>
          <p:cNvSpPr/>
          <p:nvPr/>
        </p:nvSpPr>
        <p:spPr>
          <a:xfrm>
            <a:off x="8679543" y="3721951"/>
            <a:ext cx="195942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lt1"/>
                </a:solidFill>
                <a:latin typeface="Calibri"/>
                <a:ea typeface="Calibri"/>
                <a:cs typeface="Calibri"/>
                <a:sym typeface="Calibri"/>
                <a:hlinkClick r:id="rId6">
                  <a:extLst>
                    <a:ext uri="{A12FA001-AC4F-418D-AE19-62706E023703}">
                      <ahyp:hlinkClr val="tx"/>
                    </a:ext>
                  </a:extLst>
                </a:hlinkClick>
              </a:rPr>
              <a:t>The curse of male-only business</a:t>
            </a:r>
            <a:endParaRPr b="0" i="0" sz="1600" u="none" cap="none" strike="noStrike">
              <a:solidFill>
                <a:schemeClr val="lt1"/>
              </a:solidFill>
              <a:latin typeface="Calibri"/>
              <a:ea typeface="Calibri"/>
              <a:cs typeface="Calibri"/>
              <a:sym typeface="Calibri"/>
            </a:endParaRPr>
          </a:p>
        </p:txBody>
      </p:sp>
      <p:sp>
        <p:nvSpPr>
          <p:cNvPr id="293" name="Google Shape;293;p7"/>
          <p:cNvSpPr/>
          <p:nvPr/>
        </p:nvSpPr>
        <p:spPr>
          <a:xfrm>
            <a:off x="8679543" y="4460233"/>
            <a:ext cx="19594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FF0066"/>
                </a:solidFill>
                <a:latin typeface="Calibri"/>
                <a:ea typeface="Calibri"/>
                <a:cs typeface="Calibri"/>
                <a:sym typeface="Calibri"/>
                <a:hlinkClick r:id="rId7">
                  <a:extLst>
                    <a:ext uri="{A12FA001-AC4F-418D-AE19-62706E023703}">
                      <ahyp:hlinkClr val="tx"/>
                    </a:ext>
                  </a:extLst>
                </a:hlinkClick>
              </a:rPr>
              <a:t>Gender stereotypes</a:t>
            </a:r>
            <a:endParaRPr b="0" i="0" sz="1800" u="none" cap="none" strike="noStrike">
              <a:solidFill>
                <a:srgbClr val="FF0066"/>
              </a:solidFill>
              <a:latin typeface="Calibri"/>
              <a:ea typeface="Calibri"/>
              <a:cs typeface="Calibri"/>
              <a:sym typeface="Calibri"/>
            </a:endParaRPr>
          </a:p>
        </p:txBody>
      </p:sp>
      <p:sp>
        <p:nvSpPr>
          <p:cNvPr id="294" name="Google Shape;294;p7"/>
          <p:cNvSpPr txBox="1"/>
          <p:nvPr/>
        </p:nvSpPr>
        <p:spPr>
          <a:xfrm>
            <a:off x="3817259" y="5313128"/>
            <a:ext cx="4065082" cy="582221"/>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r">
              <a:lnSpc>
                <a:spcPct val="90000"/>
              </a:lnSpc>
              <a:spcBef>
                <a:spcPts val="0"/>
              </a:spcBef>
              <a:spcAft>
                <a:spcPts val="0"/>
              </a:spcAft>
              <a:buClr>
                <a:schemeClr val="lt1"/>
              </a:buClr>
              <a:buSzPct val="160714"/>
              <a:buFont typeface="Arial"/>
              <a:buNone/>
            </a:pPr>
            <a:r>
              <a:rPr b="0" i="1" lang="en-US" sz="3200" u="none" cap="none" strike="noStrike">
                <a:solidFill>
                  <a:srgbClr val="20EEF1"/>
                </a:solidFill>
                <a:latin typeface="Calibri"/>
                <a:ea typeface="Calibri"/>
                <a:cs typeface="Calibri"/>
                <a:sym typeface="Calibri"/>
              </a:rPr>
              <a:t>Want to learn more about gender stereotypes in entrepreneurship? </a:t>
            </a:r>
            <a:endParaRPr b="0" i="1" sz="3200" u="none" cap="none" strike="noStrike">
              <a:solidFill>
                <a:srgbClr val="20EEF1"/>
              </a:solidFill>
              <a:latin typeface="Calibri"/>
              <a:ea typeface="Calibri"/>
              <a:cs typeface="Calibri"/>
              <a:sym typeface="Calibri"/>
            </a:endParaRPr>
          </a:p>
        </p:txBody>
      </p:sp>
      <p:sp>
        <p:nvSpPr>
          <p:cNvPr id="295" name="Google Shape;295;p7"/>
          <p:cNvSpPr/>
          <p:nvPr/>
        </p:nvSpPr>
        <p:spPr>
          <a:xfrm>
            <a:off x="8658136" y="5327642"/>
            <a:ext cx="213872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70C0"/>
                </a:solidFill>
                <a:latin typeface="Calibri"/>
                <a:ea typeface="Calibri"/>
                <a:cs typeface="Calibri"/>
                <a:sym typeface="Calibri"/>
              </a:rPr>
              <a:t>Click the links above!</a:t>
            </a:r>
            <a:endParaRPr b="0" i="0" sz="1400" u="none" cap="none" strike="noStrike">
              <a:solidFill>
                <a:srgbClr val="000000"/>
              </a:solidFill>
              <a:latin typeface="Arial"/>
              <a:ea typeface="Arial"/>
              <a:cs typeface="Arial"/>
              <a:sym typeface="Arial"/>
            </a:endParaRPr>
          </a:p>
        </p:txBody>
      </p:sp>
      <p:sp>
        <p:nvSpPr>
          <p:cNvPr id="296" name="Google Shape;296;p7"/>
          <p:cNvSpPr/>
          <p:nvPr/>
        </p:nvSpPr>
        <p:spPr>
          <a:xfrm>
            <a:off x="7975965" y="5420686"/>
            <a:ext cx="682171" cy="232228"/>
          </a:xfrm>
          <a:prstGeom prst="rightArrow">
            <a:avLst>
              <a:gd fmla="val 50000" name="adj1"/>
              <a:gd fmla="val 50000" name="adj2"/>
            </a:avLst>
          </a:prstGeom>
          <a:solidFill>
            <a:srgbClr val="20EEF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66"/>
          <p:cNvPicPr preferRelativeResize="0"/>
          <p:nvPr>
            <p:ph idx="2" type="pic"/>
          </p:nvPr>
        </p:nvPicPr>
        <p:blipFill rotWithShape="1">
          <a:blip r:embed="rId3">
            <a:alphaModFix/>
          </a:blip>
          <a:srcRect b="0" l="12469" r="12469" t="0"/>
          <a:stretch/>
        </p:blipFill>
        <p:spPr>
          <a:xfrm>
            <a:off x="1179513" y="1633673"/>
            <a:ext cx="1724025" cy="1724025"/>
          </a:xfrm>
          <a:prstGeom prst="ellipse">
            <a:avLst/>
          </a:prstGeom>
          <a:solidFill>
            <a:schemeClr val="lt1"/>
          </a:solidFill>
          <a:ln>
            <a:noFill/>
          </a:ln>
        </p:spPr>
      </p:pic>
      <p:pic>
        <p:nvPicPr>
          <p:cNvPr id="302" name="Google Shape;302;p66"/>
          <p:cNvPicPr preferRelativeResize="0"/>
          <p:nvPr>
            <p:ph idx="3" type="pic"/>
          </p:nvPr>
        </p:nvPicPr>
        <p:blipFill rotWithShape="1">
          <a:blip r:embed="rId4">
            <a:alphaModFix/>
          </a:blip>
          <a:srcRect b="0" l="12947" r="12950" t="0"/>
          <a:stretch/>
        </p:blipFill>
        <p:spPr>
          <a:xfrm>
            <a:off x="3867150" y="1643198"/>
            <a:ext cx="1724025" cy="1724025"/>
          </a:xfrm>
          <a:prstGeom prst="ellipse">
            <a:avLst/>
          </a:prstGeom>
          <a:solidFill>
            <a:schemeClr val="lt1"/>
          </a:solidFill>
          <a:ln>
            <a:noFill/>
          </a:ln>
        </p:spPr>
      </p:pic>
      <p:pic>
        <p:nvPicPr>
          <p:cNvPr id="303" name="Google Shape;303;p66"/>
          <p:cNvPicPr preferRelativeResize="0"/>
          <p:nvPr>
            <p:ph idx="4" type="pic"/>
          </p:nvPr>
        </p:nvPicPr>
        <p:blipFill rotWithShape="1">
          <a:blip r:embed="rId5">
            <a:alphaModFix/>
          </a:blip>
          <a:srcRect b="0" l="16667" r="16666" t="0"/>
          <a:stretch/>
        </p:blipFill>
        <p:spPr>
          <a:xfrm>
            <a:off x="6543675" y="1638435"/>
            <a:ext cx="1724025" cy="1724025"/>
          </a:xfrm>
          <a:prstGeom prst="ellipse">
            <a:avLst/>
          </a:prstGeom>
          <a:solidFill>
            <a:schemeClr val="lt1"/>
          </a:solidFill>
          <a:ln>
            <a:noFill/>
          </a:ln>
        </p:spPr>
      </p:pic>
      <p:pic>
        <p:nvPicPr>
          <p:cNvPr id="304" name="Google Shape;304;p66"/>
          <p:cNvPicPr preferRelativeResize="0"/>
          <p:nvPr>
            <p:ph idx="5" type="pic"/>
          </p:nvPr>
        </p:nvPicPr>
        <p:blipFill rotWithShape="1">
          <a:blip r:embed="rId6">
            <a:alphaModFix/>
          </a:blip>
          <a:srcRect b="0" l="16699" r="16698" t="0"/>
          <a:stretch/>
        </p:blipFill>
        <p:spPr>
          <a:xfrm>
            <a:off x="9231313" y="1647960"/>
            <a:ext cx="1724025" cy="1724025"/>
          </a:xfrm>
          <a:prstGeom prst="ellipse">
            <a:avLst/>
          </a:prstGeom>
          <a:solidFill>
            <a:schemeClr val="lt1"/>
          </a:solidFill>
          <a:ln>
            <a:noFill/>
          </a:ln>
        </p:spPr>
      </p:pic>
      <p:sp>
        <p:nvSpPr>
          <p:cNvPr id="305" name="Google Shape;305;p66"/>
          <p:cNvSpPr txBox="1"/>
          <p:nvPr>
            <p:ph idx="6" type="body"/>
          </p:nvPr>
        </p:nvSpPr>
        <p:spPr>
          <a:xfrm>
            <a:off x="609600" y="3398917"/>
            <a:ext cx="2544642" cy="125128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rPr lang="en-US">
                <a:solidFill>
                  <a:srgbClr val="0070C0"/>
                </a:solidFill>
              </a:rPr>
              <a:t>What is the percentage of female owned enterprises in EU-27 countries?</a:t>
            </a:r>
            <a:endParaRPr>
              <a:solidFill>
                <a:srgbClr val="0070C0"/>
              </a:solidFill>
            </a:endParaRPr>
          </a:p>
          <a:p>
            <a:pPr indent="0" lvl="0" marL="0" rtl="0" algn="ctr">
              <a:lnSpc>
                <a:spcPct val="100000"/>
              </a:lnSpc>
              <a:spcBef>
                <a:spcPts val="0"/>
              </a:spcBef>
              <a:spcAft>
                <a:spcPts val="0"/>
              </a:spcAft>
              <a:buClr>
                <a:srgbClr val="279BD3"/>
              </a:buClr>
              <a:buSzPts val="2000"/>
              <a:buNone/>
            </a:pPr>
            <a:r>
              <a:t/>
            </a:r>
            <a:endParaRPr/>
          </a:p>
        </p:txBody>
      </p:sp>
      <p:sp>
        <p:nvSpPr>
          <p:cNvPr id="306" name="Google Shape;306;p66"/>
          <p:cNvSpPr txBox="1"/>
          <p:nvPr>
            <p:ph idx="7" type="body"/>
          </p:nvPr>
        </p:nvSpPr>
        <p:spPr>
          <a:xfrm>
            <a:off x="3603613" y="4589581"/>
            <a:ext cx="2289837" cy="40956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1800"/>
              <a:buNone/>
            </a:pPr>
            <a:r>
              <a:rPr lang="en-US"/>
              <a:t>a. 65%</a:t>
            </a:r>
            <a:endParaRPr/>
          </a:p>
        </p:txBody>
      </p:sp>
      <p:sp>
        <p:nvSpPr>
          <p:cNvPr id="307" name="Google Shape;307;p66"/>
          <p:cNvSpPr txBox="1"/>
          <p:nvPr>
            <p:ph idx="8" type="body"/>
          </p:nvPr>
        </p:nvSpPr>
        <p:spPr>
          <a:xfrm>
            <a:off x="3473308" y="3523542"/>
            <a:ext cx="2550446" cy="9097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How much agricultural land do women own globally ?</a:t>
            </a:r>
            <a:endParaRPr>
              <a:solidFill>
                <a:srgbClr val="0070C0"/>
              </a:solidFill>
            </a:endParaRPr>
          </a:p>
        </p:txBody>
      </p:sp>
      <p:sp>
        <p:nvSpPr>
          <p:cNvPr id="308" name="Google Shape;308;p66"/>
          <p:cNvSpPr txBox="1"/>
          <p:nvPr>
            <p:ph idx="9" type="body"/>
          </p:nvPr>
        </p:nvSpPr>
        <p:spPr>
          <a:xfrm>
            <a:off x="6298550" y="4669318"/>
            <a:ext cx="2289837" cy="312120"/>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90000"/>
              </a:lnSpc>
              <a:spcBef>
                <a:spcPts val="0"/>
              </a:spcBef>
              <a:spcAft>
                <a:spcPts val="0"/>
              </a:spcAft>
              <a:buClr>
                <a:srgbClr val="595959"/>
              </a:buClr>
              <a:buSzPts val="1800"/>
              <a:buNone/>
            </a:pPr>
            <a:r>
              <a:rPr lang="en-US"/>
              <a:t>a. Self - employment</a:t>
            </a:r>
            <a:endParaRPr/>
          </a:p>
        </p:txBody>
      </p:sp>
      <p:sp>
        <p:nvSpPr>
          <p:cNvPr id="309" name="Google Shape;309;p66"/>
          <p:cNvSpPr txBox="1"/>
          <p:nvPr>
            <p:ph idx="13" type="body"/>
          </p:nvPr>
        </p:nvSpPr>
        <p:spPr>
          <a:xfrm>
            <a:off x="6298549" y="3604297"/>
            <a:ext cx="2289838" cy="985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The payment gender gap is higher in:</a:t>
            </a:r>
            <a:endParaRPr>
              <a:solidFill>
                <a:srgbClr val="0070C0"/>
              </a:solidFill>
            </a:endParaRPr>
          </a:p>
        </p:txBody>
      </p:sp>
      <p:sp>
        <p:nvSpPr>
          <p:cNvPr id="310" name="Google Shape;310;p66"/>
          <p:cNvSpPr txBox="1"/>
          <p:nvPr>
            <p:ph idx="14" type="body"/>
          </p:nvPr>
        </p:nvSpPr>
        <p:spPr>
          <a:xfrm>
            <a:off x="9037758" y="4386757"/>
            <a:ext cx="2289837" cy="540084"/>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ctr">
              <a:lnSpc>
                <a:spcPct val="90000"/>
              </a:lnSpc>
              <a:spcBef>
                <a:spcPts val="0"/>
              </a:spcBef>
              <a:spcAft>
                <a:spcPts val="0"/>
              </a:spcAft>
              <a:buClr>
                <a:srgbClr val="595959"/>
              </a:buClr>
              <a:buSzPts val="1800"/>
              <a:buFont typeface="Arial"/>
              <a:buAutoNum type="alphaLcPeriod"/>
            </a:pPr>
            <a:r>
              <a:rPr lang="en-US"/>
              <a:t>We still need 50 years at least</a:t>
            </a:r>
            <a:endParaRPr/>
          </a:p>
          <a:p>
            <a:pPr indent="0" lvl="0" marL="0" marR="0" rtl="0" algn="ctr">
              <a:lnSpc>
                <a:spcPct val="90000"/>
              </a:lnSpc>
              <a:spcBef>
                <a:spcPts val="0"/>
              </a:spcBef>
              <a:spcAft>
                <a:spcPts val="0"/>
              </a:spcAft>
              <a:buClr>
                <a:srgbClr val="595959"/>
              </a:buClr>
              <a:buSzPts val="1800"/>
              <a:buNone/>
            </a:pPr>
            <a:r>
              <a:t/>
            </a:r>
            <a:endParaRPr/>
          </a:p>
        </p:txBody>
      </p:sp>
      <p:sp>
        <p:nvSpPr>
          <p:cNvPr id="311" name="Google Shape;311;p66"/>
          <p:cNvSpPr txBox="1"/>
          <p:nvPr>
            <p:ph idx="15" type="body"/>
          </p:nvPr>
        </p:nvSpPr>
        <p:spPr>
          <a:xfrm>
            <a:off x="8993486" y="3395488"/>
            <a:ext cx="2289838" cy="7217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79BD3"/>
              </a:buClr>
              <a:buSzPts val="2000"/>
              <a:buNone/>
            </a:pPr>
            <a:r>
              <a:rPr lang="en-US">
                <a:solidFill>
                  <a:srgbClr val="0070C0"/>
                </a:solidFill>
              </a:rPr>
              <a:t>How close we are to eliminate gender gap?</a:t>
            </a:r>
            <a:endParaRPr>
              <a:solidFill>
                <a:srgbClr val="0070C0"/>
              </a:solidFill>
            </a:endParaRPr>
          </a:p>
        </p:txBody>
      </p:sp>
      <p:sp>
        <p:nvSpPr>
          <p:cNvPr id="312" name="Google Shape;312;p66"/>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3600"/>
              <a:buNone/>
            </a:pPr>
            <a:r>
              <a:rPr lang="en-US">
                <a:solidFill>
                  <a:srgbClr val="20EEF1"/>
                </a:solidFill>
              </a:rPr>
              <a:t>Quiz    </a:t>
            </a:r>
            <a:r>
              <a:rPr lang="en-US"/>
              <a:t>gender gap: </a:t>
            </a:r>
            <a:r>
              <a:rPr i="1" lang="en-US">
                <a:solidFill>
                  <a:srgbClr val="20EEF1"/>
                </a:solidFill>
              </a:rPr>
              <a:t>what do you know about it?</a:t>
            </a:r>
            <a:endParaRPr i="1">
              <a:solidFill>
                <a:srgbClr val="20EEF1"/>
              </a:solidFill>
            </a:endParaRPr>
          </a:p>
        </p:txBody>
      </p:sp>
      <p:sp>
        <p:nvSpPr>
          <p:cNvPr id="313" name="Google Shape;313;p66"/>
          <p:cNvSpPr txBox="1"/>
          <p:nvPr/>
        </p:nvSpPr>
        <p:spPr>
          <a:xfrm>
            <a:off x="6300822" y="5108325"/>
            <a:ext cx="2406450" cy="323487"/>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b. Wage - employment</a:t>
            </a:r>
            <a:endParaRPr b="0" i="0" sz="1800" u="none" cap="none" strike="noStrike">
              <a:solidFill>
                <a:srgbClr val="595959"/>
              </a:solidFill>
              <a:latin typeface="Calibri"/>
              <a:ea typeface="Calibri"/>
              <a:cs typeface="Calibri"/>
              <a:sym typeface="Calibri"/>
            </a:endParaRPr>
          </a:p>
        </p:txBody>
      </p:sp>
      <p:sp>
        <p:nvSpPr>
          <p:cNvPr id="314" name="Google Shape;314;p66"/>
          <p:cNvSpPr txBox="1"/>
          <p:nvPr/>
        </p:nvSpPr>
        <p:spPr>
          <a:xfrm>
            <a:off x="9092350" y="5013210"/>
            <a:ext cx="2289837" cy="540084"/>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b. Very close. In 10 years max</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595959"/>
              </a:buClr>
              <a:buSzPts val="1800"/>
              <a:buFont typeface="Arial"/>
              <a:buNone/>
            </a:pPr>
            <a:r>
              <a:t/>
            </a:r>
            <a:endParaRPr b="0" i="0" sz="1800" u="none" cap="none" strike="noStrike">
              <a:solidFill>
                <a:srgbClr val="595959"/>
              </a:solidFill>
              <a:latin typeface="Calibri"/>
              <a:ea typeface="Calibri"/>
              <a:cs typeface="Calibri"/>
              <a:sym typeface="Calibri"/>
            </a:endParaRPr>
          </a:p>
        </p:txBody>
      </p:sp>
      <p:sp>
        <p:nvSpPr>
          <p:cNvPr id="315" name="Google Shape;315;p66"/>
          <p:cNvSpPr txBox="1"/>
          <p:nvPr/>
        </p:nvSpPr>
        <p:spPr>
          <a:xfrm>
            <a:off x="9092350" y="5612367"/>
            <a:ext cx="2289837" cy="540084"/>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c. Not even in 200 years from now</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595959"/>
              </a:buClr>
              <a:buSzPts val="1800"/>
              <a:buFont typeface="Arial"/>
              <a:buNone/>
            </a:pPr>
            <a:r>
              <a:t/>
            </a:r>
            <a:endParaRPr b="0" i="0" sz="1800" u="none" cap="none" strike="noStrike">
              <a:solidFill>
                <a:srgbClr val="595959"/>
              </a:solidFill>
              <a:latin typeface="Calibri"/>
              <a:ea typeface="Calibri"/>
              <a:cs typeface="Calibri"/>
              <a:sym typeface="Calibri"/>
            </a:endParaRPr>
          </a:p>
        </p:txBody>
      </p:sp>
      <p:sp>
        <p:nvSpPr>
          <p:cNvPr id="316" name="Google Shape;316;p66"/>
          <p:cNvSpPr txBox="1"/>
          <p:nvPr/>
        </p:nvSpPr>
        <p:spPr>
          <a:xfrm>
            <a:off x="3625907" y="5015001"/>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b. 28%</a:t>
            </a:r>
            <a:endParaRPr b="0" i="0" sz="1800" u="none" cap="none" strike="noStrike">
              <a:solidFill>
                <a:srgbClr val="595959"/>
              </a:solidFill>
              <a:latin typeface="Calibri"/>
              <a:ea typeface="Calibri"/>
              <a:cs typeface="Calibri"/>
              <a:sym typeface="Calibri"/>
            </a:endParaRPr>
          </a:p>
        </p:txBody>
      </p:sp>
      <p:sp>
        <p:nvSpPr>
          <p:cNvPr id="317" name="Google Shape;317;p66"/>
          <p:cNvSpPr txBox="1"/>
          <p:nvPr/>
        </p:nvSpPr>
        <p:spPr>
          <a:xfrm>
            <a:off x="3625906" y="5475401"/>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c. 13%</a:t>
            </a:r>
            <a:endParaRPr b="0" i="0" sz="1800" u="none" cap="none" strike="noStrike">
              <a:solidFill>
                <a:srgbClr val="595959"/>
              </a:solidFill>
              <a:latin typeface="Calibri"/>
              <a:ea typeface="Calibri"/>
              <a:cs typeface="Calibri"/>
              <a:sym typeface="Calibri"/>
            </a:endParaRPr>
          </a:p>
        </p:txBody>
      </p:sp>
      <p:sp>
        <p:nvSpPr>
          <p:cNvPr id="318" name="Google Shape;318;p66"/>
          <p:cNvSpPr txBox="1"/>
          <p:nvPr>
            <p:ph idx="7" type="body"/>
          </p:nvPr>
        </p:nvSpPr>
        <p:spPr>
          <a:xfrm>
            <a:off x="726210" y="4701037"/>
            <a:ext cx="2289837" cy="40956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1800"/>
              <a:buNone/>
            </a:pPr>
            <a:r>
              <a:rPr lang="en-US"/>
              <a:t>a. 15%</a:t>
            </a:r>
            <a:endParaRPr/>
          </a:p>
        </p:txBody>
      </p:sp>
      <p:sp>
        <p:nvSpPr>
          <p:cNvPr id="319" name="Google Shape;319;p66"/>
          <p:cNvSpPr txBox="1"/>
          <p:nvPr/>
        </p:nvSpPr>
        <p:spPr>
          <a:xfrm>
            <a:off x="748504" y="5217164"/>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b. 35%</a:t>
            </a:r>
            <a:endParaRPr b="0" i="0" sz="1800" u="none" cap="none" strike="noStrike">
              <a:solidFill>
                <a:srgbClr val="595959"/>
              </a:solidFill>
              <a:latin typeface="Calibri"/>
              <a:ea typeface="Calibri"/>
              <a:cs typeface="Calibri"/>
              <a:sym typeface="Calibri"/>
            </a:endParaRPr>
          </a:p>
        </p:txBody>
      </p:sp>
      <p:sp>
        <p:nvSpPr>
          <p:cNvPr id="320" name="Google Shape;320;p66"/>
          <p:cNvSpPr txBox="1"/>
          <p:nvPr/>
        </p:nvSpPr>
        <p:spPr>
          <a:xfrm>
            <a:off x="748503" y="5677564"/>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c. 25%</a:t>
            </a:r>
            <a:endParaRPr b="0" i="0" sz="1800" u="none" cap="none" strike="noStrike">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5"/>
          <p:cNvPicPr preferRelativeResize="0"/>
          <p:nvPr>
            <p:ph idx="2" type="pic"/>
          </p:nvPr>
        </p:nvPicPr>
        <p:blipFill rotWithShape="1">
          <a:blip r:embed="rId3">
            <a:alphaModFix/>
          </a:blip>
          <a:srcRect b="0" l="12469" r="12469" t="0"/>
          <a:stretch/>
        </p:blipFill>
        <p:spPr>
          <a:xfrm>
            <a:off x="1179513" y="1488533"/>
            <a:ext cx="1724025" cy="1724025"/>
          </a:xfrm>
          <a:prstGeom prst="ellipse">
            <a:avLst/>
          </a:prstGeom>
          <a:solidFill>
            <a:schemeClr val="lt1"/>
          </a:solidFill>
          <a:ln>
            <a:noFill/>
          </a:ln>
        </p:spPr>
      </p:pic>
      <p:pic>
        <p:nvPicPr>
          <p:cNvPr id="326" name="Google Shape;326;p5"/>
          <p:cNvPicPr preferRelativeResize="0"/>
          <p:nvPr>
            <p:ph idx="3" type="pic"/>
          </p:nvPr>
        </p:nvPicPr>
        <p:blipFill rotWithShape="1">
          <a:blip r:embed="rId4">
            <a:alphaModFix/>
          </a:blip>
          <a:srcRect b="0" l="12947" r="12950" t="0"/>
          <a:stretch/>
        </p:blipFill>
        <p:spPr>
          <a:xfrm>
            <a:off x="3867150" y="1498058"/>
            <a:ext cx="1724025" cy="1724025"/>
          </a:xfrm>
          <a:prstGeom prst="ellipse">
            <a:avLst/>
          </a:prstGeom>
          <a:solidFill>
            <a:schemeClr val="lt1"/>
          </a:solidFill>
          <a:ln>
            <a:noFill/>
          </a:ln>
        </p:spPr>
      </p:pic>
      <p:pic>
        <p:nvPicPr>
          <p:cNvPr id="327" name="Google Shape;327;p5"/>
          <p:cNvPicPr preferRelativeResize="0"/>
          <p:nvPr>
            <p:ph idx="4" type="pic"/>
          </p:nvPr>
        </p:nvPicPr>
        <p:blipFill rotWithShape="1">
          <a:blip r:embed="rId5">
            <a:alphaModFix/>
          </a:blip>
          <a:srcRect b="0" l="16667" r="16666" t="0"/>
          <a:stretch/>
        </p:blipFill>
        <p:spPr>
          <a:xfrm>
            <a:off x="6543675" y="1493295"/>
            <a:ext cx="1724025" cy="1724025"/>
          </a:xfrm>
          <a:prstGeom prst="ellipse">
            <a:avLst/>
          </a:prstGeom>
          <a:solidFill>
            <a:schemeClr val="lt1"/>
          </a:solidFill>
          <a:ln>
            <a:noFill/>
          </a:ln>
        </p:spPr>
      </p:pic>
      <p:pic>
        <p:nvPicPr>
          <p:cNvPr id="328" name="Google Shape;328;p5"/>
          <p:cNvPicPr preferRelativeResize="0"/>
          <p:nvPr>
            <p:ph idx="5" type="pic"/>
          </p:nvPr>
        </p:nvPicPr>
        <p:blipFill rotWithShape="1">
          <a:blip r:embed="rId6">
            <a:alphaModFix/>
          </a:blip>
          <a:srcRect b="0" l="16699" r="16698" t="0"/>
          <a:stretch/>
        </p:blipFill>
        <p:spPr>
          <a:xfrm>
            <a:off x="9231313" y="1502820"/>
            <a:ext cx="1724025" cy="1724025"/>
          </a:xfrm>
          <a:prstGeom prst="ellipse">
            <a:avLst/>
          </a:prstGeom>
          <a:solidFill>
            <a:schemeClr val="lt1"/>
          </a:solidFill>
          <a:ln>
            <a:noFill/>
          </a:ln>
        </p:spPr>
      </p:pic>
      <p:sp>
        <p:nvSpPr>
          <p:cNvPr id="329" name="Google Shape;329;p5"/>
          <p:cNvSpPr txBox="1"/>
          <p:nvPr>
            <p:ph idx="6" type="body"/>
          </p:nvPr>
        </p:nvSpPr>
        <p:spPr>
          <a:xfrm>
            <a:off x="551544" y="3398917"/>
            <a:ext cx="2863708" cy="272611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rPr lang="en-US">
                <a:solidFill>
                  <a:srgbClr val="0070C0"/>
                </a:solidFill>
              </a:rPr>
              <a:t>In EU-27 countries, only 25% of business owners with employees are women. In 2009 Eurobarometer study, 51% of men and 39% of women preferred to be self-employed than being employees.</a:t>
            </a:r>
            <a:endParaRPr>
              <a:solidFill>
                <a:srgbClr val="0070C0"/>
              </a:solidFill>
            </a:endParaRPr>
          </a:p>
        </p:txBody>
      </p:sp>
      <p:sp>
        <p:nvSpPr>
          <p:cNvPr id="330" name="Google Shape;330;p5"/>
          <p:cNvSpPr txBox="1"/>
          <p:nvPr>
            <p:ph idx="8" type="body"/>
          </p:nvPr>
        </p:nvSpPr>
        <p:spPr>
          <a:xfrm>
            <a:off x="3473308" y="3436458"/>
            <a:ext cx="2550446" cy="15847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Globally, women are just 13% of agricultural land holders. The rest, belongs to men.</a:t>
            </a:r>
            <a:endParaRPr>
              <a:solidFill>
                <a:srgbClr val="0070C0"/>
              </a:solidFill>
            </a:endParaRPr>
          </a:p>
        </p:txBody>
      </p:sp>
      <p:sp>
        <p:nvSpPr>
          <p:cNvPr id="331" name="Google Shape;331;p5"/>
          <p:cNvSpPr txBox="1"/>
          <p:nvPr>
            <p:ph idx="13" type="body"/>
          </p:nvPr>
        </p:nvSpPr>
        <p:spPr>
          <a:xfrm>
            <a:off x="6298549" y="3459157"/>
            <a:ext cx="2289838" cy="284004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It is higher in self-employment. A major factor for this is that women devote less time in the business, than men. In addition, women rely less in external finance than men</a:t>
            </a:r>
            <a:endParaRPr>
              <a:solidFill>
                <a:srgbClr val="0070C0"/>
              </a:solidFill>
            </a:endParaRPr>
          </a:p>
        </p:txBody>
      </p:sp>
      <p:sp>
        <p:nvSpPr>
          <p:cNvPr id="332" name="Google Shape;332;p5"/>
          <p:cNvSpPr txBox="1"/>
          <p:nvPr>
            <p:ph idx="15" type="body"/>
          </p:nvPr>
        </p:nvSpPr>
        <p:spPr>
          <a:xfrm>
            <a:off x="8993486" y="3395488"/>
            <a:ext cx="2289838" cy="7217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The World Economic Forum estimates that at the current rate of progress, it will take 267.6 years to close the economic gender gap. </a:t>
            </a:r>
            <a:endParaRPr>
              <a:solidFill>
                <a:srgbClr val="0070C0"/>
              </a:solidFill>
            </a:endParaRPr>
          </a:p>
        </p:txBody>
      </p:sp>
      <p:sp>
        <p:nvSpPr>
          <p:cNvPr id="333" name="Google Shape;333;p5"/>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3600"/>
              <a:buNone/>
            </a:pPr>
            <a:r>
              <a:rPr lang="en-US">
                <a:solidFill>
                  <a:srgbClr val="20EEF1"/>
                </a:solidFill>
              </a:rPr>
              <a:t>Quiz    </a:t>
            </a:r>
            <a:r>
              <a:rPr lang="en-US"/>
              <a:t>gender gap: </a:t>
            </a:r>
            <a:r>
              <a:rPr i="1" lang="en-US">
                <a:solidFill>
                  <a:srgbClr val="20EEF1"/>
                </a:solidFill>
              </a:rPr>
              <a:t>answers</a:t>
            </a:r>
            <a:endParaRPr i="1">
              <a:solidFill>
                <a:srgbClr val="20EEF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7"/>
          <p:cNvSpPr/>
          <p:nvPr/>
        </p:nvSpPr>
        <p:spPr>
          <a:xfrm>
            <a:off x="8332147"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39" name="Google Shape;339;p67"/>
          <p:cNvSpPr txBox="1"/>
          <p:nvPr>
            <p:ph idx="1" type="body"/>
          </p:nvPr>
        </p:nvSpPr>
        <p:spPr>
          <a:xfrm>
            <a:off x="559051" y="565291"/>
            <a:ext cx="6686240"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459"/>
              <a:buNone/>
            </a:pPr>
            <a:r>
              <a:rPr lang="en-US" sz="3200">
                <a:solidFill>
                  <a:srgbClr val="0070C0"/>
                </a:solidFill>
              </a:rPr>
              <a:t>Challenges and obstacles women face</a:t>
            </a:r>
            <a:endParaRPr sz="3200">
              <a:solidFill>
                <a:srgbClr val="0070C0"/>
              </a:solidFill>
            </a:endParaRPr>
          </a:p>
        </p:txBody>
      </p:sp>
      <p:sp>
        <p:nvSpPr>
          <p:cNvPr id="340" name="Google Shape;340;p67"/>
          <p:cNvSpPr txBox="1"/>
          <p:nvPr>
            <p:ph idx="6" type="body"/>
          </p:nvPr>
        </p:nvSpPr>
        <p:spPr>
          <a:xfrm>
            <a:off x="2160682" y="2976210"/>
            <a:ext cx="2093228" cy="120208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3200"/>
              <a:t>WORK – LIFE BALANCE</a:t>
            </a:r>
            <a:endParaRPr sz="3200"/>
          </a:p>
        </p:txBody>
      </p:sp>
      <p:sp>
        <p:nvSpPr>
          <p:cNvPr id="341" name="Google Shape;341;p67"/>
          <p:cNvSpPr txBox="1"/>
          <p:nvPr>
            <p:ph idx="7" type="body"/>
          </p:nvPr>
        </p:nvSpPr>
        <p:spPr>
          <a:xfrm>
            <a:off x="4521514" y="3117069"/>
            <a:ext cx="2093228" cy="120208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400"/>
              <a:buNone/>
            </a:pPr>
            <a:r>
              <a:rPr lang="en-US" sz="3200"/>
              <a:t>GLASS CEILING</a:t>
            </a:r>
            <a:endParaRPr sz="3200"/>
          </a:p>
        </p:txBody>
      </p:sp>
      <p:sp>
        <p:nvSpPr>
          <p:cNvPr id="342" name="Google Shape;342;p67"/>
          <p:cNvSpPr txBox="1"/>
          <p:nvPr>
            <p:ph idx="8" type="body"/>
          </p:nvPr>
        </p:nvSpPr>
        <p:spPr>
          <a:xfrm>
            <a:off x="6805800" y="3121537"/>
            <a:ext cx="2093228" cy="120208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400"/>
              <a:buNone/>
            </a:pPr>
            <a:r>
              <a:rPr lang="en-US" sz="3200"/>
              <a:t>INVISIBLE BARRIERS</a:t>
            </a:r>
            <a:endParaRPr sz="3200"/>
          </a:p>
        </p:txBody>
      </p:sp>
      <p:sp>
        <p:nvSpPr>
          <p:cNvPr id="343" name="Google Shape;343;p67"/>
          <p:cNvSpPr txBox="1"/>
          <p:nvPr>
            <p:ph idx="9" type="body"/>
          </p:nvPr>
        </p:nvSpPr>
        <p:spPr>
          <a:xfrm>
            <a:off x="8764456" y="2926030"/>
            <a:ext cx="2851774" cy="120208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3000"/>
              <a:t>LABOUR MARKET SEGREGATION</a:t>
            </a:r>
            <a:endParaRPr sz="3000"/>
          </a:p>
        </p:txBody>
      </p:sp>
      <p:sp>
        <p:nvSpPr>
          <p:cNvPr id="344" name="Google Shape;344;p67"/>
          <p:cNvSpPr/>
          <p:nvPr/>
        </p:nvSpPr>
        <p:spPr>
          <a:xfrm>
            <a:off x="10734261"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45" name="Google Shape;345;p67"/>
          <p:cNvSpPr/>
          <p:nvPr/>
        </p:nvSpPr>
        <p:spPr>
          <a:xfrm>
            <a:off x="6066360" y="455655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46" name="Google Shape;346;p67"/>
          <p:cNvSpPr/>
          <p:nvPr/>
        </p:nvSpPr>
        <p:spPr>
          <a:xfrm>
            <a:off x="3693274" y="461127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pic>
        <p:nvPicPr>
          <p:cNvPr id="347" name="Google Shape;347;p67"/>
          <p:cNvPicPr preferRelativeResize="0"/>
          <p:nvPr/>
        </p:nvPicPr>
        <p:blipFill rotWithShape="1">
          <a:blip r:embed="rId3">
            <a:alphaModFix/>
          </a:blip>
          <a:srcRect b="0" l="0" r="0" t="0"/>
          <a:stretch/>
        </p:blipFill>
        <p:spPr>
          <a:xfrm>
            <a:off x="2522452" y="1805388"/>
            <a:ext cx="1074272" cy="1074272"/>
          </a:xfrm>
          <a:prstGeom prst="rect">
            <a:avLst/>
          </a:prstGeom>
          <a:noFill/>
          <a:ln>
            <a:noFill/>
          </a:ln>
        </p:spPr>
      </p:pic>
      <p:pic>
        <p:nvPicPr>
          <p:cNvPr id="348" name="Google Shape;348;p67"/>
          <p:cNvPicPr preferRelativeResize="0"/>
          <p:nvPr/>
        </p:nvPicPr>
        <p:blipFill rotWithShape="1">
          <a:blip r:embed="rId4">
            <a:alphaModFix/>
          </a:blip>
          <a:srcRect b="14134" l="0" r="0" t="14134"/>
          <a:stretch/>
        </p:blipFill>
        <p:spPr>
          <a:xfrm>
            <a:off x="4833232" y="1779986"/>
            <a:ext cx="1099673" cy="1099673"/>
          </a:xfrm>
          <a:prstGeom prst="ellipse">
            <a:avLst/>
          </a:prstGeom>
          <a:solidFill>
            <a:schemeClr val="lt1"/>
          </a:solidFill>
          <a:ln>
            <a:noFill/>
          </a:ln>
        </p:spPr>
      </p:pic>
      <p:pic>
        <p:nvPicPr>
          <p:cNvPr id="349" name="Google Shape;349;p67"/>
          <p:cNvPicPr preferRelativeResize="0"/>
          <p:nvPr/>
        </p:nvPicPr>
        <p:blipFill rotWithShape="1">
          <a:blip r:embed="rId5">
            <a:alphaModFix/>
          </a:blip>
          <a:srcRect b="0" l="23749" r="23749" t="0"/>
          <a:stretch/>
        </p:blipFill>
        <p:spPr>
          <a:xfrm>
            <a:off x="7122746" y="1779986"/>
            <a:ext cx="1099673" cy="1099673"/>
          </a:xfrm>
          <a:prstGeom prst="ellipse">
            <a:avLst/>
          </a:prstGeom>
          <a:solidFill>
            <a:schemeClr val="lt1"/>
          </a:solidFill>
          <a:ln>
            <a:noFill/>
          </a:ln>
        </p:spPr>
      </p:pic>
      <p:pic>
        <p:nvPicPr>
          <p:cNvPr id="350" name="Google Shape;350;p67"/>
          <p:cNvPicPr preferRelativeResize="0"/>
          <p:nvPr/>
        </p:nvPicPr>
        <p:blipFill rotWithShape="1">
          <a:blip r:embed="rId6">
            <a:alphaModFix/>
          </a:blip>
          <a:srcRect b="0" l="0" r="0" t="0"/>
          <a:stretch/>
        </p:blipFill>
        <p:spPr>
          <a:xfrm>
            <a:off x="9494064" y="1805388"/>
            <a:ext cx="996246" cy="992725"/>
          </a:xfrm>
          <a:prstGeom prst="rect">
            <a:avLst/>
          </a:prstGeom>
          <a:noFill/>
          <a:ln>
            <a:noFill/>
          </a:ln>
        </p:spPr>
      </p:pic>
      <p:sp>
        <p:nvSpPr>
          <p:cNvPr id="351" name="Google Shape;351;p67"/>
          <p:cNvSpPr txBox="1"/>
          <p:nvPr>
            <p:ph idx="6" type="body"/>
          </p:nvPr>
        </p:nvSpPr>
        <p:spPr>
          <a:xfrm>
            <a:off x="2250533" y="4861018"/>
            <a:ext cx="1442741" cy="120208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7">
                  <a:extLst>
                    <a:ext uri="{A12FA001-AC4F-418D-AE19-62706E023703}">
                      <ahyp:hlinkClr val="tx"/>
                    </a:ext>
                  </a:extLst>
                </a:hlinkClick>
              </a:rPr>
              <a:t>What is</a:t>
            </a:r>
            <a:endParaRPr/>
          </a:p>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8">
                  <a:extLst>
                    <a:ext uri="{A12FA001-AC4F-418D-AE19-62706E023703}">
                      <ahyp:hlinkClr val="tx"/>
                    </a:ext>
                  </a:extLst>
                </a:hlinkClick>
              </a:rPr>
              <a:t>Work – life balance</a:t>
            </a:r>
            <a:endParaRPr sz="2000">
              <a:solidFill>
                <a:srgbClr val="006666"/>
              </a:solidFill>
            </a:endParaRPr>
          </a:p>
        </p:txBody>
      </p:sp>
      <p:sp>
        <p:nvSpPr>
          <p:cNvPr id="352" name="Google Shape;352;p67"/>
          <p:cNvSpPr txBox="1"/>
          <p:nvPr>
            <p:ph idx="6" type="body"/>
          </p:nvPr>
        </p:nvSpPr>
        <p:spPr>
          <a:xfrm>
            <a:off x="4623619" y="4861018"/>
            <a:ext cx="1442741" cy="120208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9">
                  <a:extLst>
                    <a:ext uri="{A12FA001-AC4F-418D-AE19-62706E023703}">
                      <ahyp:hlinkClr val="tx"/>
                    </a:ext>
                  </a:extLst>
                </a:hlinkClick>
              </a:rPr>
              <a:t>What is</a:t>
            </a:r>
            <a:endParaRPr/>
          </a:p>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10">
                  <a:extLst>
                    <a:ext uri="{A12FA001-AC4F-418D-AE19-62706E023703}">
                      <ahyp:hlinkClr val="tx"/>
                    </a:ext>
                  </a:extLst>
                </a:hlinkClick>
              </a:rPr>
              <a:t>Glass ceiling</a:t>
            </a:r>
            <a:endParaRPr sz="2000">
              <a:solidFill>
                <a:srgbClr val="006666"/>
              </a:solidFill>
            </a:endParaRPr>
          </a:p>
        </p:txBody>
      </p:sp>
      <p:sp>
        <p:nvSpPr>
          <p:cNvPr id="353" name="Google Shape;353;p67"/>
          <p:cNvSpPr txBox="1"/>
          <p:nvPr>
            <p:ph idx="6" type="body"/>
          </p:nvPr>
        </p:nvSpPr>
        <p:spPr>
          <a:xfrm>
            <a:off x="6936697" y="4939622"/>
            <a:ext cx="1442741" cy="115520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11">
                  <a:extLst>
                    <a:ext uri="{A12FA001-AC4F-418D-AE19-62706E023703}">
                      <ahyp:hlinkClr val="tx"/>
                    </a:ext>
                  </a:extLst>
                </a:hlinkClick>
              </a:rPr>
              <a:t>What are Invisible barriers</a:t>
            </a:r>
            <a:endParaRPr sz="2000">
              <a:solidFill>
                <a:srgbClr val="006666"/>
              </a:solidFill>
            </a:endParaRPr>
          </a:p>
        </p:txBody>
      </p:sp>
      <p:sp>
        <p:nvSpPr>
          <p:cNvPr id="354" name="Google Shape;354;p67"/>
          <p:cNvSpPr txBox="1"/>
          <p:nvPr>
            <p:ph idx="6" type="body"/>
          </p:nvPr>
        </p:nvSpPr>
        <p:spPr>
          <a:xfrm>
            <a:off x="9189922" y="4892744"/>
            <a:ext cx="1860536" cy="159514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12">
                  <a:extLst>
                    <a:ext uri="{A12FA001-AC4F-418D-AE19-62706E023703}">
                      <ahyp:hlinkClr val="tx"/>
                    </a:ext>
                  </a:extLst>
                </a:hlinkClick>
              </a:rPr>
              <a:t>What is</a:t>
            </a:r>
            <a:endParaRPr/>
          </a:p>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13">
                  <a:extLst>
                    <a:ext uri="{A12FA001-AC4F-418D-AE19-62706E023703}">
                      <ahyp:hlinkClr val="tx"/>
                    </a:ext>
                  </a:extLst>
                </a:hlinkClick>
              </a:rPr>
              <a:t>labour market segregation</a:t>
            </a:r>
            <a:endParaRPr/>
          </a:p>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14">
                  <a:extLst>
                    <a:ext uri="{A12FA001-AC4F-418D-AE19-62706E023703}">
                      <ahyp:hlinkClr val="tx"/>
                    </a:ext>
                  </a:extLst>
                </a:hlinkClick>
              </a:rPr>
              <a:t>or segmentation</a:t>
            </a:r>
            <a:endParaRPr sz="2000">
              <a:solidFill>
                <a:srgbClr val="00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
          <p:cNvSpPr/>
          <p:nvPr/>
        </p:nvSpPr>
        <p:spPr>
          <a:xfrm>
            <a:off x="8332147"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60" name="Google Shape;360;p6"/>
          <p:cNvSpPr txBox="1"/>
          <p:nvPr>
            <p:ph idx="1" type="body"/>
          </p:nvPr>
        </p:nvSpPr>
        <p:spPr>
          <a:xfrm>
            <a:off x="559050" y="565291"/>
            <a:ext cx="8773635"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459"/>
              <a:buNone/>
            </a:pPr>
            <a:r>
              <a:rPr lang="en-US" sz="3200">
                <a:solidFill>
                  <a:srgbClr val="0070C0"/>
                </a:solidFill>
              </a:rPr>
              <a:t>Challenges and obstacles women face: </a:t>
            </a:r>
            <a:r>
              <a:rPr lang="en-US" sz="3200">
                <a:solidFill>
                  <a:srgbClr val="006666"/>
                </a:solidFill>
              </a:rPr>
              <a:t>Learn more</a:t>
            </a:r>
            <a:endParaRPr sz="3200">
              <a:solidFill>
                <a:srgbClr val="006666"/>
              </a:solidFill>
            </a:endParaRPr>
          </a:p>
        </p:txBody>
      </p:sp>
      <p:sp>
        <p:nvSpPr>
          <p:cNvPr id="361" name="Google Shape;361;p6"/>
          <p:cNvSpPr txBox="1"/>
          <p:nvPr>
            <p:ph idx="6" type="body"/>
          </p:nvPr>
        </p:nvSpPr>
        <p:spPr>
          <a:xfrm>
            <a:off x="2213412" y="2901693"/>
            <a:ext cx="1532592" cy="6010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sz="1800" u="sng">
                <a:solidFill>
                  <a:schemeClr val="hlink"/>
                </a:solidFill>
                <a:hlinkClick r:id="rId3"/>
              </a:rPr>
              <a:t>WORK – LIFE BALANCE</a:t>
            </a:r>
            <a:endParaRPr sz="1800"/>
          </a:p>
        </p:txBody>
      </p:sp>
      <p:sp>
        <p:nvSpPr>
          <p:cNvPr id="362" name="Google Shape;362;p6"/>
          <p:cNvSpPr txBox="1"/>
          <p:nvPr>
            <p:ph idx="7" type="body"/>
          </p:nvPr>
        </p:nvSpPr>
        <p:spPr>
          <a:xfrm>
            <a:off x="4759334" y="2957547"/>
            <a:ext cx="1895341" cy="395064"/>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400"/>
              <a:buNone/>
            </a:pPr>
            <a:r>
              <a:rPr lang="en-US" sz="2000" u="sng">
                <a:solidFill>
                  <a:schemeClr val="hlink"/>
                </a:solidFill>
                <a:hlinkClick r:id="rId4"/>
              </a:rPr>
              <a:t>GLASS CEILING</a:t>
            </a:r>
            <a:endParaRPr sz="2000"/>
          </a:p>
        </p:txBody>
      </p:sp>
      <p:sp>
        <p:nvSpPr>
          <p:cNvPr id="363" name="Google Shape;363;p6"/>
          <p:cNvSpPr txBox="1"/>
          <p:nvPr>
            <p:ph idx="8" type="body"/>
          </p:nvPr>
        </p:nvSpPr>
        <p:spPr>
          <a:xfrm>
            <a:off x="7484822" y="2883382"/>
            <a:ext cx="1416619" cy="637663"/>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2400"/>
              <a:buNone/>
            </a:pPr>
            <a:r>
              <a:rPr lang="en-US" sz="2000" u="sng">
                <a:solidFill>
                  <a:schemeClr val="hlink"/>
                </a:solidFill>
                <a:hlinkClick r:id="rId5"/>
              </a:rPr>
              <a:t>INVISIBLE BARRIERS</a:t>
            </a:r>
            <a:endParaRPr sz="2000"/>
          </a:p>
        </p:txBody>
      </p:sp>
      <p:sp>
        <p:nvSpPr>
          <p:cNvPr id="364" name="Google Shape;364;p6"/>
          <p:cNvSpPr txBox="1"/>
          <p:nvPr>
            <p:ph idx="9" type="body"/>
          </p:nvPr>
        </p:nvSpPr>
        <p:spPr>
          <a:xfrm>
            <a:off x="9164218" y="2963330"/>
            <a:ext cx="1969805" cy="7025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sz="1800" u="sng">
                <a:solidFill>
                  <a:schemeClr val="hlink"/>
                </a:solidFill>
                <a:hlinkClick r:id="rId6"/>
              </a:rPr>
              <a:t>LABOUR MARKET SEGREGATION</a:t>
            </a:r>
            <a:endParaRPr sz="1800"/>
          </a:p>
        </p:txBody>
      </p:sp>
      <p:sp>
        <p:nvSpPr>
          <p:cNvPr id="365" name="Google Shape;365;p6"/>
          <p:cNvSpPr/>
          <p:nvPr/>
        </p:nvSpPr>
        <p:spPr>
          <a:xfrm>
            <a:off x="10734261"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66" name="Google Shape;366;p6"/>
          <p:cNvSpPr/>
          <p:nvPr/>
        </p:nvSpPr>
        <p:spPr>
          <a:xfrm>
            <a:off x="6066360" y="455655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67" name="Google Shape;367;p6"/>
          <p:cNvSpPr/>
          <p:nvPr/>
        </p:nvSpPr>
        <p:spPr>
          <a:xfrm>
            <a:off x="3693274" y="461127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pic>
        <p:nvPicPr>
          <p:cNvPr id="368" name="Google Shape;368;p6"/>
          <p:cNvPicPr preferRelativeResize="0"/>
          <p:nvPr/>
        </p:nvPicPr>
        <p:blipFill rotWithShape="1">
          <a:blip r:embed="rId7">
            <a:alphaModFix/>
          </a:blip>
          <a:srcRect b="0" l="0" r="0" t="0"/>
          <a:stretch/>
        </p:blipFill>
        <p:spPr>
          <a:xfrm>
            <a:off x="2522452" y="1805388"/>
            <a:ext cx="1074272" cy="1074272"/>
          </a:xfrm>
          <a:prstGeom prst="rect">
            <a:avLst/>
          </a:prstGeom>
          <a:noFill/>
          <a:ln>
            <a:noFill/>
          </a:ln>
        </p:spPr>
      </p:pic>
      <p:pic>
        <p:nvPicPr>
          <p:cNvPr id="369" name="Google Shape;369;p6"/>
          <p:cNvPicPr preferRelativeResize="0"/>
          <p:nvPr/>
        </p:nvPicPr>
        <p:blipFill rotWithShape="1">
          <a:blip r:embed="rId8">
            <a:alphaModFix/>
          </a:blip>
          <a:srcRect b="14134" l="0" r="0" t="14134"/>
          <a:stretch/>
        </p:blipFill>
        <p:spPr>
          <a:xfrm>
            <a:off x="4833232" y="1779986"/>
            <a:ext cx="1099673" cy="1099673"/>
          </a:xfrm>
          <a:prstGeom prst="ellipse">
            <a:avLst/>
          </a:prstGeom>
          <a:solidFill>
            <a:schemeClr val="lt1"/>
          </a:solidFill>
          <a:ln>
            <a:noFill/>
          </a:ln>
        </p:spPr>
      </p:pic>
      <p:pic>
        <p:nvPicPr>
          <p:cNvPr id="370" name="Google Shape;370;p6"/>
          <p:cNvPicPr preferRelativeResize="0"/>
          <p:nvPr/>
        </p:nvPicPr>
        <p:blipFill rotWithShape="1">
          <a:blip r:embed="rId9">
            <a:alphaModFix/>
          </a:blip>
          <a:srcRect b="0" l="23749" r="23749" t="0"/>
          <a:stretch/>
        </p:blipFill>
        <p:spPr>
          <a:xfrm>
            <a:off x="7122746" y="1779986"/>
            <a:ext cx="1099673" cy="1099673"/>
          </a:xfrm>
          <a:prstGeom prst="ellipse">
            <a:avLst/>
          </a:prstGeom>
          <a:solidFill>
            <a:schemeClr val="lt1"/>
          </a:solidFill>
          <a:ln>
            <a:noFill/>
          </a:ln>
        </p:spPr>
      </p:pic>
      <p:pic>
        <p:nvPicPr>
          <p:cNvPr id="371" name="Google Shape;371;p6"/>
          <p:cNvPicPr preferRelativeResize="0"/>
          <p:nvPr/>
        </p:nvPicPr>
        <p:blipFill rotWithShape="1">
          <a:blip r:embed="rId10">
            <a:alphaModFix/>
          </a:blip>
          <a:srcRect b="0" l="0" r="0" t="0"/>
          <a:stretch/>
        </p:blipFill>
        <p:spPr>
          <a:xfrm>
            <a:off x="9494064" y="1805388"/>
            <a:ext cx="996246" cy="992725"/>
          </a:xfrm>
          <a:prstGeom prst="rect">
            <a:avLst/>
          </a:prstGeom>
          <a:noFill/>
          <a:ln>
            <a:noFill/>
          </a:ln>
        </p:spPr>
      </p:pic>
      <p:sp>
        <p:nvSpPr>
          <p:cNvPr id="372" name="Google Shape;372;p6"/>
          <p:cNvSpPr txBox="1"/>
          <p:nvPr>
            <p:ph idx="7" type="body"/>
          </p:nvPr>
        </p:nvSpPr>
        <p:spPr>
          <a:xfrm>
            <a:off x="6856953" y="3508882"/>
            <a:ext cx="1475194" cy="5855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sz="1800" u="sng">
                <a:solidFill>
                  <a:schemeClr val="hlink"/>
                </a:solidFill>
                <a:hlinkClick r:id="rId11"/>
              </a:rPr>
              <a:t>INVISIBLE BARRIERS</a:t>
            </a:r>
            <a:endParaRPr sz="1800"/>
          </a:p>
        </p:txBody>
      </p:sp>
      <p:sp>
        <p:nvSpPr>
          <p:cNvPr id="373" name="Google Shape;373;p6"/>
          <p:cNvSpPr txBox="1"/>
          <p:nvPr>
            <p:ph idx="7" type="body"/>
          </p:nvPr>
        </p:nvSpPr>
        <p:spPr>
          <a:xfrm>
            <a:off x="7484822" y="3873770"/>
            <a:ext cx="1475194" cy="585574"/>
          </a:xfrm>
          <a:prstGeom prst="rect">
            <a:avLst/>
          </a:prstGeom>
          <a:noFill/>
          <a:ln>
            <a:noFill/>
          </a:ln>
        </p:spPr>
        <p:txBody>
          <a:bodyPr anchorCtr="0" anchor="t" bIns="45700" lIns="91425" spcFirstLastPara="1" rIns="91425" wrap="square" tIns="45700">
            <a:noAutofit/>
          </a:bodyPr>
          <a:lstStyle/>
          <a:p>
            <a:pPr indent="-228600" lvl="0" marL="228600" rtl="0" algn="r">
              <a:lnSpc>
                <a:spcPct val="90000"/>
              </a:lnSpc>
              <a:spcBef>
                <a:spcPts val="0"/>
              </a:spcBef>
              <a:spcAft>
                <a:spcPts val="0"/>
              </a:spcAft>
              <a:buClr>
                <a:schemeClr val="lt1"/>
              </a:buClr>
              <a:buSzPts val="2400"/>
              <a:buNone/>
            </a:pPr>
            <a:r>
              <a:rPr lang="en-US" sz="1800" u="sng">
                <a:solidFill>
                  <a:schemeClr val="hlink"/>
                </a:solidFill>
                <a:hlinkClick r:id="rId12"/>
              </a:rPr>
              <a:t>INVISIBLE BARRIERS</a:t>
            </a:r>
            <a:endParaRPr sz="1800"/>
          </a:p>
        </p:txBody>
      </p:sp>
      <p:sp>
        <p:nvSpPr>
          <p:cNvPr id="374" name="Google Shape;374;p6"/>
          <p:cNvSpPr txBox="1"/>
          <p:nvPr>
            <p:ph idx="9" type="body"/>
          </p:nvPr>
        </p:nvSpPr>
        <p:spPr>
          <a:xfrm>
            <a:off x="9505407" y="3577250"/>
            <a:ext cx="1969805" cy="7025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sz="1800" u="sng">
                <a:solidFill>
                  <a:schemeClr val="hlink"/>
                </a:solidFill>
                <a:hlinkClick r:id="rId13"/>
              </a:rPr>
              <a:t>LABOUR MARKET SEGREGATION</a:t>
            </a:r>
            <a:endParaRPr sz="1800"/>
          </a:p>
        </p:txBody>
      </p:sp>
      <p:sp>
        <p:nvSpPr>
          <p:cNvPr id="375" name="Google Shape;375;p6"/>
          <p:cNvSpPr txBox="1"/>
          <p:nvPr>
            <p:ph idx="7" type="body"/>
          </p:nvPr>
        </p:nvSpPr>
        <p:spPr>
          <a:xfrm>
            <a:off x="4397258" y="3356887"/>
            <a:ext cx="1895341" cy="395064"/>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400"/>
              <a:buNone/>
            </a:pPr>
            <a:r>
              <a:rPr lang="en-US" sz="2000" u="sng">
                <a:solidFill>
                  <a:schemeClr val="hlink"/>
                </a:solidFill>
                <a:hlinkClick r:id="rId14"/>
              </a:rPr>
              <a:t>GLASS CEILING</a:t>
            </a:r>
            <a:endParaRPr sz="2000"/>
          </a:p>
        </p:txBody>
      </p:sp>
      <p:sp>
        <p:nvSpPr>
          <p:cNvPr id="376" name="Google Shape;376;p6"/>
          <p:cNvSpPr txBox="1"/>
          <p:nvPr>
            <p:ph idx="7" type="body"/>
          </p:nvPr>
        </p:nvSpPr>
        <p:spPr>
          <a:xfrm>
            <a:off x="4885451" y="3783226"/>
            <a:ext cx="1895341" cy="395064"/>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400"/>
              <a:buNone/>
            </a:pPr>
            <a:r>
              <a:rPr lang="en-US" sz="2000" u="sng">
                <a:solidFill>
                  <a:schemeClr val="hlink"/>
                </a:solidFill>
                <a:hlinkClick r:id="rId15"/>
              </a:rPr>
              <a:t>GLASS CEILING</a:t>
            </a:r>
            <a:endParaRPr sz="2000"/>
          </a:p>
        </p:txBody>
      </p:sp>
      <p:sp>
        <p:nvSpPr>
          <p:cNvPr id="377" name="Google Shape;377;p6"/>
          <p:cNvSpPr txBox="1"/>
          <p:nvPr>
            <p:ph idx="7" type="body"/>
          </p:nvPr>
        </p:nvSpPr>
        <p:spPr>
          <a:xfrm>
            <a:off x="4783614" y="4169783"/>
            <a:ext cx="1895341" cy="395064"/>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400"/>
              <a:buNone/>
            </a:pPr>
            <a:r>
              <a:rPr lang="en-US" sz="2000" u="sng">
                <a:solidFill>
                  <a:schemeClr val="hlink"/>
                </a:solidFill>
                <a:hlinkClick r:id="rId16"/>
              </a:rPr>
              <a:t>GLASS CEILING</a:t>
            </a:r>
            <a:endParaRPr sz="2000"/>
          </a:p>
        </p:txBody>
      </p:sp>
      <p:sp>
        <p:nvSpPr>
          <p:cNvPr id="378" name="Google Shape;378;p6"/>
          <p:cNvSpPr txBox="1"/>
          <p:nvPr>
            <p:ph idx="6" type="body"/>
          </p:nvPr>
        </p:nvSpPr>
        <p:spPr>
          <a:xfrm>
            <a:off x="2842121" y="3451431"/>
            <a:ext cx="1532592" cy="6010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sz="1800" u="sng">
                <a:solidFill>
                  <a:schemeClr val="hlink"/>
                </a:solidFill>
                <a:hlinkClick r:id="rId17"/>
              </a:rPr>
              <a:t>WORK – LIFE BALANCE</a:t>
            </a:r>
            <a:endParaRPr sz="1800"/>
          </a:p>
        </p:txBody>
      </p:sp>
      <p:sp>
        <p:nvSpPr>
          <p:cNvPr id="379" name="Google Shape;379;p6"/>
          <p:cNvSpPr txBox="1"/>
          <p:nvPr>
            <p:ph idx="6" type="body"/>
          </p:nvPr>
        </p:nvSpPr>
        <p:spPr>
          <a:xfrm>
            <a:off x="2609649" y="4032801"/>
            <a:ext cx="1532592" cy="6010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sz="1800" u="sng">
                <a:solidFill>
                  <a:schemeClr val="hlink"/>
                </a:solidFill>
                <a:hlinkClick r:id="rId18"/>
              </a:rPr>
              <a:t>WORK – LIFE BALANCE</a:t>
            </a:r>
            <a:endParaRPr sz="1800"/>
          </a:p>
        </p:txBody>
      </p:sp>
      <p:sp>
        <p:nvSpPr>
          <p:cNvPr id="380" name="Google Shape;380;p6"/>
          <p:cNvSpPr/>
          <p:nvPr/>
        </p:nvSpPr>
        <p:spPr>
          <a:xfrm>
            <a:off x="8876596" y="6022797"/>
            <a:ext cx="235513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rgbClr val="0070C0"/>
                </a:solidFill>
                <a:latin typeface="Calibri"/>
                <a:ea typeface="Calibri"/>
                <a:cs typeface="Calibri"/>
                <a:sym typeface="Calibri"/>
              </a:rPr>
              <a:t>Click the links above!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0x0101000C1B7B18D511E2499AA0C0E9245F7BDE</vt:lpwstr>
  </property>
</Properties>
</file>