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Montserrat" panose="00000500000000000000" pitchFamily="2" charset="0"/>
      <p:regular r:id="rId35"/>
      <p:bold r:id="rId36"/>
      <p:italic r:id="rId37"/>
      <p:boldItalic r:id="rId38"/>
    </p:embeddedFont>
    <p:embeddedFont>
      <p:font typeface="Montserrat Light" panose="00000400000000000000" pitchFamily="2" charset="0"/>
      <p:regular r:id="rId39"/>
      <p:bold r:id="rId40"/>
      <p:italic r:id="rId41"/>
      <p:boldItalic r:id="rId42"/>
    </p:embeddedFont>
    <p:embeddedFont>
      <p:font typeface="Noto Sans Symbols" panose="020B0604020202020204" charset="0"/>
      <p:regular r:id="rId43"/>
      <p:bold r:id="rId44"/>
    </p:embeddedFont>
    <p:embeddedFont>
      <p:font typeface="Open Sans" panose="020B060603050402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jGjbS3yuqYvIqI1eQp2kvtaMRcx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2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2" name="Google Shape;1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0" name="Google Shape;220;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7" name="Google Shape;227;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4" name="Google Shape;234;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1" name="Google Shape;241;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8" name="Google Shape;248;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5" name="Google Shape;255;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2" name="Google Shape;262;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9" name="Google Shape;269;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7" name="Google Shape;277;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4" name="Google Shape;284;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 name="Google Shape;142;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1" name="Google Shape;301;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0" name="Google Shape;310;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0" name="Google Shape;320;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0" name="Google Shape;330;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1" name="Google Shape;341;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7" name="Google Shape;347;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2" name="Google Shape;362;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1" name="Google Shape;371;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6" name="Google Shape;38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 name="Google Shape;149;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8" name="Google Shape;15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9" name="Google Shape;16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0" name="Google Shape;190;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7" name="Google Shape;19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5" name="Google Shape;205;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3" name="Google Shape;213;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p:cSld name="Cover Slide ">
    <p:spTree>
      <p:nvGrpSpPr>
        <p:cNvPr id="1" name="Shape 11"/>
        <p:cNvGrpSpPr/>
        <p:nvPr/>
      </p:nvGrpSpPr>
      <p:grpSpPr>
        <a:xfrm>
          <a:off x="0" y="0"/>
          <a:ext cx="0" cy="0"/>
          <a:chOff x="0" y="0"/>
          <a:chExt cx="0" cy="0"/>
        </a:xfrm>
      </p:grpSpPr>
      <p:sp>
        <p:nvSpPr>
          <p:cNvPr id="12" name="Google Shape;12;p36"/>
          <p:cNvSpPr/>
          <p:nvPr/>
        </p:nvSpPr>
        <p:spPr>
          <a:xfrm>
            <a:off x="1948762" y="1722815"/>
            <a:ext cx="10243238" cy="5171791"/>
          </a:xfrm>
          <a:custGeom>
            <a:avLst/>
            <a:gdLst/>
            <a:ahLst/>
            <a:cxnLst/>
            <a:rect l="l" t="t" r="r" b="b"/>
            <a:pathLst>
              <a:path w="1144207" h="577708" extrusionOk="0">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3" name="Google Shape;13;p36" descr="A picture containing text, clock, sign, gauge&#10;&#10;Description automatically generated"/>
          <p:cNvPicPr preferRelativeResize="0"/>
          <p:nvPr/>
        </p:nvPicPr>
        <p:blipFill rotWithShape="1">
          <a:blip r:embed="rId2">
            <a:alphaModFix/>
          </a:blip>
          <a:srcRect/>
          <a:stretch/>
        </p:blipFill>
        <p:spPr>
          <a:xfrm>
            <a:off x="5317933" y="707727"/>
            <a:ext cx="4104904" cy="941876"/>
          </a:xfrm>
          <a:prstGeom prst="rect">
            <a:avLst/>
          </a:prstGeom>
          <a:noFill/>
          <a:ln>
            <a:noFill/>
          </a:ln>
        </p:spPr>
      </p:pic>
      <p:sp>
        <p:nvSpPr>
          <p:cNvPr id="14" name="Google Shape;14;p36"/>
          <p:cNvSpPr>
            <a:spLocks noGrp="1"/>
          </p:cNvSpPr>
          <p:nvPr>
            <p:ph type="pic" idx="2"/>
          </p:nvPr>
        </p:nvSpPr>
        <p:spPr>
          <a:xfrm>
            <a:off x="-14513" y="923489"/>
            <a:ext cx="4390612" cy="5971126"/>
          </a:xfrm>
          <a:prstGeom prst="rect">
            <a:avLst/>
          </a:prstGeom>
          <a:noFill/>
          <a:ln>
            <a:noFill/>
          </a:ln>
        </p:spPr>
      </p:sp>
      <p:sp>
        <p:nvSpPr>
          <p:cNvPr id="15" name="Google Shape;15;p36"/>
          <p:cNvSpPr/>
          <p:nvPr/>
        </p:nvSpPr>
        <p:spPr>
          <a:xfrm>
            <a:off x="1948762" y="1686209"/>
            <a:ext cx="10243238" cy="5171791"/>
          </a:xfrm>
          <a:custGeom>
            <a:avLst/>
            <a:gdLst/>
            <a:ahLst/>
            <a:cxnLst/>
            <a:rect l="l" t="t" r="r" b="b"/>
            <a:pathLst>
              <a:path w="1144207" h="577708" extrusionOk="0">
                <a:moveTo>
                  <a:pt x="0" y="577709"/>
                </a:moveTo>
                <a:lnTo>
                  <a:pt x="267674" y="129289"/>
                </a:lnTo>
                <a:lnTo>
                  <a:pt x="1144207" y="0"/>
                </a:lnTo>
                <a:lnTo>
                  <a:pt x="1142961" y="577085"/>
                </a:lnTo>
                <a:close/>
              </a:path>
            </a:pathLst>
          </a:custGeom>
          <a:blipFill rotWithShape="1">
            <a:blip r:embed="rId3">
              <a:alphaModFix/>
            </a:blip>
            <a:stretch>
              <a:fillRect l="-32104" t="-79316" r="32103" b="-6542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 name="Google Shape;16;p36"/>
          <p:cNvSpPr txBox="1">
            <a:spLocks noGrp="1"/>
          </p:cNvSpPr>
          <p:nvPr>
            <p:ph type="body" idx="1"/>
          </p:nvPr>
        </p:nvSpPr>
        <p:spPr>
          <a:xfrm>
            <a:off x="5317932" y="4349593"/>
            <a:ext cx="5435885" cy="11582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000"/>
              <a:buNone/>
              <a:defRPr sz="50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36"/>
          <p:cNvSpPr txBox="1">
            <a:spLocks noGrp="1"/>
          </p:cNvSpPr>
          <p:nvPr>
            <p:ph type="body" idx="3"/>
          </p:nvPr>
        </p:nvSpPr>
        <p:spPr>
          <a:xfrm>
            <a:off x="5317932" y="3750962"/>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 name="Google Shape;18;p36"/>
          <p:cNvGrpSpPr/>
          <p:nvPr/>
        </p:nvGrpSpPr>
        <p:grpSpPr>
          <a:xfrm>
            <a:off x="9427616" y="5733416"/>
            <a:ext cx="2735993" cy="679345"/>
            <a:chOff x="0" y="0"/>
            <a:chExt cx="2301694" cy="571500"/>
          </a:xfrm>
        </p:grpSpPr>
        <p:sp>
          <p:nvSpPr>
            <p:cNvPr id="19" name="Google Shape;19;p36"/>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 name="Google Shape;20;p36"/>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21" name="Google Shape;21;p36"/>
          <p:cNvSpPr/>
          <p:nvPr/>
        </p:nvSpPr>
        <p:spPr>
          <a:xfrm flipH="1">
            <a:off x="5077932" y="4323426"/>
            <a:ext cx="6336000" cy="36000"/>
          </a:xfrm>
          <a:prstGeom prst="rect">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116"/>
        <p:cNvGrpSpPr/>
        <p:nvPr/>
      </p:nvGrpSpPr>
      <p:grpSpPr>
        <a:xfrm>
          <a:off x="0" y="0"/>
          <a:ext cx="0" cy="0"/>
          <a:chOff x="0" y="0"/>
          <a:chExt cx="0" cy="0"/>
        </a:xfrm>
      </p:grpSpPr>
      <p:sp>
        <p:nvSpPr>
          <p:cNvPr id="117" name="Google Shape;117;p40"/>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p40"/>
          <p:cNvSpPr/>
          <p:nvPr/>
        </p:nvSpPr>
        <p:spPr>
          <a:xfrm>
            <a:off x="831350" y="1502804"/>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grpSp>
        <p:nvGrpSpPr>
          <p:cNvPr id="119" name="Google Shape;119;p40"/>
          <p:cNvGrpSpPr/>
          <p:nvPr/>
        </p:nvGrpSpPr>
        <p:grpSpPr>
          <a:xfrm>
            <a:off x="2530564" y="336687"/>
            <a:ext cx="9078210" cy="5854425"/>
            <a:chOff x="3152299" y="635855"/>
            <a:chExt cx="19296834" cy="12444290"/>
          </a:xfrm>
        </p:grpSpPr>
        <p:pic>
          <p:nvPicPr>
            <p:cNvPr id="120" name="Google Shape;120;p40" descr="iPhone6_mockup_front_white.png"/>
            <p:cNvPicPr preferRelativeResize="0"/>
            <p:nvPr/>
          </p:nvPicPr>
          <p:blipFill rotWithShape="1">
            <a:blip r:embed="rId2">
              <a:alphaModFix/>
            </a:blip>
            <a:srcRect/>
            <a:stretch/>
          </p:blipFill>
          <p:spPr>
            <a:xfrm>
              <a:off x="14493359" y="635855"/>
              <a:ext cx="7955774" cy="12444290"/>
            </a:xfrm>
            <a:prstGeom prst="rect">
              <a:avLst/>
            </a:prstGeom>
            <a:noFill/>
            <a:ln>
              <a:noFill/>
            </a:ln>
          </p:spPr>
        </p:pic>
        <p:sp>
          <p:nvSpPr>
            <p:cNvPr id="121" name="Google Shape;121;p40"/>
            <p:cNvSpPr txBox="1"/>
            <p:nvPr/>
          </p:nvSpPr>
          <p:spPr>
            <a:xfrm>
              <a:off x="3152299" y="9384825"/>
              <a:ext cx="226215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Montserrat"/>
                  <a:ea typeface="Montserrat"/>
                  <a:cs typeface="Montserrat"/>
                  <a:sym typeface="Montserrat"/>
                </a:rPr>
                <a:t>Title One</a:t>
              </a:r>
              <a:endParaRPr sz="1400" b="0" i="0" u="none" strike="noStrike" cap="none">
                <a:solidFill>
                  <a:srgbClr val="000000"/>
                </a:solidFill>
                <a:latin typeface="Arial"/>
                <a:ea typeface="Arial"/>
                <a:cs typeface="Arial"/>
                <a:sym typeface="Arial"/>
              </a:endParaRPr>
            </a:p>
          </p:txBody>
        </p:sp>
        <p:sp>
          <p:nvSpPr>
            <p:cNvPr id="122" name="Google Shape;122;p40"/>
            <p:cNvSpPr txBox="1"/>
            <p:nvPr/>
          </p:nvSpPr>
          <p:spPr>
            <a:xfrm>
              <a:off x="9842014" y="9384825"/>
              <a:ext cx="224292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Montserrat"/>
                  <a:ea typeface="Montserrat"/>
                  <a:cs typeface="Montserrat"/>
                  <a:sym typeface="Montserrat"/>
                </a:rPr>
                <a:t>Title Two</a:t>
              </a:r>
              <a:endParaRPr sz="1400" b="0" i="0" u="none" strike="noStrike" cap="none">
                <a:solidFill>
                  <a:srgbClr val="000000"/>
                </a:solidFill>
                <a:latin typeface="Arial"/>
                <a:ea typeface="Arial"/>
                <a:cs typeface="Arial"/>
                <a:sym typeface="Arial"/>
              </a:endParaRPr>
            </a:p>
          </p:txBody>
        </p:sp>
      </p:grpSp>
      <p:sp>
        <p:nvSpPr>
          <p:cNvPr id="123" name="Google Shape;123;p40"/>
          <p:cNvSpPr>
            <a:spLocks noGrp="1"/>
          </p:cNvSpPr>
          <p:nvPr>
            <p:ph type="pic" idx="2"/>
          </p:nvPr>
        </p:nvSpPr>
        <p:spPr>
          <a:xfrm>
            <a:off x="8602116" y="1265033"/>
            <a:ext cx="2266512" cy="3978298"/>
          </a:xfrm>
          <a:prstGeom prst="rect">
            <a:avLst/>
          </a:prstGeom>
          <a:solidFill>
            <a:schemeClr val="lt1"/>
          </a:solidFill>
          <a:ln>
            <a:noFill/>
          </a:ln>
        </p:spPr>
      </p:sp>
      <p:sp>
        <p:nvSpPr>
          <p:cNvPr id="124" name="Google Shape;124;p40"/>
          <p:cNvSpPr txBox="1">
            <a:spLocks noGrp="1"/>
          </p:cNvSpPr>
          <p:nvPr>
            <p:ph type="body" idx="1"/>
          </p:nvPr>
        </p:nvSpPr>
        <p:spPr>
          <a:xfrm>
            <a:off x="734715" y="3594101"/>
            <a:ext cx="4983180" cy="20306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40"/>
          <p:cNvSpPr txBox="1">
            <a:spLocks noGrp="1"/>
          </p:cNvSpPr>
          <p:nvPr>
            <p:ph type="body" idx="3"/>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6" name="Google Shape;126;p40"/>
          <p:cNvGrpSpPr/>
          <p:nvPr/>
        </p:nvGrpSpPr>
        <p:grpSpPr>
          <a:xfrm>
            <a:off x="408953" y="6110271"/>
            <a:ext cx="11323912" cy="541807"/>
            <a:chOff x="430699" y="6069857"/>
            <a:chExt cx="11323912" cy="541807"/>
          </a:xfrm>
        </p:grpSpPr>
        <p:sp>
          <p:nvSpPr>
            <p:cNvPr id="127" name="Google Shape;127;p40"/>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40"/>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129" name="Google Shape;129;p40" descr="A picture containing text, clock, sign, gauge&#10;&#10;Description automatically generated"/>
            <p:cNvPicPr preferRelativeResize="0"/>
            <p:nvPr/>
          </p:nvPicPr>
          <p:blipFill rotWithShape="1">
            <a:blip r:embed="rId3">
              <a:alphaModFix/>
            </a:blip>
            <a:srcRect l="28689" t="329" r="49708" b="-7350"/>
            <a:stretch/>
          </p:blipFill>
          <p:spPr>
            <a:xfrm>
              <a:off x="430699" y="6069857"/>
              <a:ext cx="394801" cy="448830"/>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with Photo 1">
  <p:cSld name="Text Slide with Photo 1">
    <p:spTree>
      <p:nvGrpSpPr>
        <p:cNvPr id="1" name="Shape 22"/>
        <p:cNvGrpSpPr/>
        <p:nvPr/>
      </p:nvGrpSpPr>
      <p:grpSpPr>
        <a:xfrm>
          <a:off x="0" y="0"/>
          <a:ext cx="0" cy="0"/>
          <a:chOff x="0" y="0"/>
          <a:chExt cx="0" cy="0"/>
        </a:xfrm>
      </p:grpSpPr>
      <p:sp>
        <p:nvSpPr>
          <p:cNvPr id="23" name="Google Shape;23;p38"/>
          <p:cNvSpPr/>
          <p:nvPr/>
        </p:nvSpPr>
        <p:spPr>
          <a:xfrm flipH="1">
            <a:off x="1868123" y="4568506"/>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38"/>
          <p:cNvSpPr>
            <a:spLocks noGrp="1"/>
          </p:cNvSpPr>
          <p:nvPr>
            <p:ph type="pic" idx="2"/>
          </p:nvPr>
        </p:nvSpPr>
        <p:spPr>
          <a:xfrm flipH="1">
            <a:off x="-1" y="2780"/>
            <a:ext cx="4862437" cy="6855220"/>
          </a:xfrm>
          <a:prstGeom prst="rect">
            <a:avLst/>
          </a:prstGeom>
          <a:noFill/>
          <a:ln>
            <a:noFill/>
          </a:ln>
        </p:spPr>
      </p:sp>
      <p:sp>
        <p:nvSpPr>
          <p:cNvPr id="25" name="Google Shape;25;p38"/>
          <p:cNvSpPr/>
          <p:nvPr/>
        </p:nvSpPr>
        <p:spPr>
          <a:xfrm>
            <a:off x="4753425" y="13911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26" name="Google Shape;26;p38"/>
          <p:cNvSpPr txBox="1">
            <a:spLocks noGrp="1"/>
          </p:cNvSpPr>
          <p:nvPr>
            <p:ph type="body" idx="1"/>
          </p:nvPr>
        </p:nvSpPr>
        <p:spPr>
          <a:xfrm>
            <a:off x="4874231" y="1807811"/>
            <a:ext cx="6971708"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8"/>
          <p:cNvSpPr txBox="1">
            <a:spLocks noGrp="1"/>
          </p:cNvSpPr>
          <p:nvPr>
            <p:ph type="body" idx="3"/>
          </p:nvPr>
        </p:nvSpPr>
        <p:spPr>
          <a:xfrm>
            <a:off x="4874230" y="693772"/>
            <a:ext cx="697170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8" name="Google Shape;28;p38"/>
          <p:cNvGrpSpPr/>
          <p:nvPr/>
        </p:nvGrpSpPr>
        <p:grpSpPr>
          <a:xfrm>
            <a:off x="4950389" y="6203959"/>
            <a:ext cx="6804222" cy="407705"/>
            <a:chOff x="4950389" y="6203959"/>
            <a:chExt cx="6804222" cy="407705"/>
          </a:xfrm>
        </p:grpSpPr>
        <p:sp>
          <p:nvSpPr>
            <p:cNvPr id="29" name="Google Shape;29;p38"/>
            <p:cNvSpPr/>
            <p:nvPr/>
          </p:nvSpPr>
          <p:spPr>
            <a:xfrm>
              <a:off x="4950389" y="6203959"/>
              <a:ext cx="6653029"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38"/>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grpSp>
      <p:sp>
        <p:nvSpPr>
          <p:cNvPr id="31" name="Google Shape;31;p38"/>
          <p:cNvSpPr/>
          <p:nvPr/>
        </p:nvSpPr>
        <p:spPr>
          <a:xfrm flipH="1">
            <a:off x="1838805" y="4567427"/>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blipFill rotWithShape="1">
            <a:blip r:embed="rId2">
              <a:alphaModFix/>
            </a:blip>
            <a:stretch>
              <a:fillRect l="-18856" t="-14073" r="18855" b="-5125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32"/>
        <p:cNvGrpSpPr/>
        <p:nvPr/>
      </p:nvGrpSpPr>
      <p:grpSpPr>
        <a:xfrm>
          <a:off x="0" y="0"/>
          <a:ext cx="0" cy="0"/>
          <a:chOff x="0" y="0"/>
          <a:chExt cx="0" cy="0"/>
        </a:xfrm>
      </p:grpSpPr>
      <p:sp>
        <p:nvSpPr>
          <p:cNvPr id="33" name="Google Shape;33;p37"/>
          <p:cNvSpPr/>
          <p:nvPr/>
        </p:nvSpPr>
        <p:spPr>
          <a:xfrm>
            <a:off x="0" y="6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 name="Google Shape;34;p37"/>
          <p:cNvSpPr/>
          <p:nvPr/>
        </p:nvSpPr>
        <p:spPr>
          <a:xfrm>
            <a:off x="34468" y="6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blipFill rotWithShape="1">
            <a:blip r:embed="rId2">
              <a:alphaModFix amt="60027"/>
            </a:blip>
            <a:stretch>
              <a:fillRect l="-41097" t="25" r="10748" b="-52756"/>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 name="Google Shape;35;p37"/>
          <p:cNvSpPr/>
          <p:nvPr/>
        </p:nvSpPr>
        <p:spPr>
          <a:xfrm>
            <a:off x="613829" y="1557895"/>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36" name="Google Shape;36;p37"/>
          <p:cNvSpPr txBox="1">
            <a:spLocks noGrp="1"/>
          </p:cNvSpPr>
          <p:nvPr>
            <p:ph type="body" idx="1"/>
          </p:nvPr>
        </p:nvSpPr>
        <p:spPr>
          <a:xfrm>
            <a:off x="651678" y="1929781"/>
            <a:ext cx="4306395" cy="32806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7"/>
          <p:cNvSpPr txBox="1">
            <a:spLocks noGrp="1"/>
          </p:cNvSpPr>
          <p:nvPr>
            <p:ph type="body" idx="2"/>
          </p:nvPr>
        </p:nvSpPr>
        <p:spPr>
          <a:xfrm>
            <a:off x="613829" y="658730"/>
            <a:ext cx="4378451"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7"/>
          <p:cNvSpPr txBox="1">
            <a:spLocks noGrp="1"/>
          </p:cNvSpPr>
          <p:nvPr>
            <p:ph type="body" idx="3"/>
          </p:nvPr>
        </p:nvSpPr>
        <p:spPr>
          <a:xfrm>
            <a:off x="7431607" y="685470"/>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7"/>
          <p:cNvSpPr txBox="1">
            <a:spLocks noGrp="1"/>
          </p:cNvSpPr>
          <p:nvPr>
            <p:ph type="body" idx="4"/>
          </p:nvPr>
        </p:nvSpPr>
        <p:spPr>
          <a:xfrm>
            <a:off x="7431607" y="1760096"/>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7"/>
          <p:cNvSpPr txBox="1">
            <a:spLocks noGrp="1"/>
          </p:cNvSpPr>
          <p:nvPr>
            <p:ph type="body" idx="5"/>
          </p:nvPr>
        </p:nvSpPr>
        <p:spPr>
          <a:xfrm>
            <a:off x="7431607" y="2819860"/>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7"/>
          <p:cNvSpPr txBox="1">
            <a:spLocks noGrp="1"/>
          </p:cNvSpPr>
          <p:nvPr>
            <p:ph type="body" idx="6"/>
          </p:nvPr>
        </p:nvSpPr>
        <p:spPr>
          <a:xfrm>
            <a:off x="7417752" y="3878046"/>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7"/>
          <p:cNvSpPr txBox="1">
            <a:spLocks noGrp="1"/>
          </p:cNvSpPr>
          <p:nvPr>
            <p:ph type="body" idx="7"/>
          </p:nvPr>
        </p:nvSpPr>
        <p:spPr>
          <a:xfrm>
            <a:off x="7431607" y="4955348"/>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7"/>
          <p:cNvSpPr txBox="1">
            <a:spLocks noGrp="1"/>
          </p:cNvSpPr>
          <p:nvPr>
            <p:ph type="body" idx="8"/>
          </p:nvPr>
        </p:nvSpPr>
        <p:spPr>
          <a:xfrm>
            <a:off x="6701697" y="74266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7"/>
          <p:cNvSpPr txBox="1">
            <a:spLocks noGrp="1"/>
          </p:cNvSpPr>
          <p:nvPr>
            <p:ph type="body" idx="9"/>
          </p:nvPr>
        </p:nvSpPr>
        <p:spPr>
          <a:xfrm>
            <a:off x="6701697" y="1817291"/>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7"/>
          <p:cNvSpPr txBox="1">
            <a:spLocks noGrp="1"/>
          </p:cNvSpPr>
          <p:nvPr>
            <p:ph type="body" idx="13"/>
          </p:nvPr>
        </p:nvSpPr>
        <p:spPr>
          <a:xfrm>
            <a:off x="6701697" y="287705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7"/>
          <p:cNvSpPr txBox="1">
            <a:spLocks noGrp="1"/>
          </p:cNvSpPr>
          <p:nvPr>
            <p:ph type="body" idx="14"/>
          </p:nvPr>
        </p:nvSpPr>
        <p:spPr>
          <a:xfrm>
            <a:off x="6687842" y="3935241"/>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7"/>
          <p:cNvSpPr txBox="1">
            <a:spLocks noGrp="1"/>
          </p:cNvSpPr>
          <p:nvPr>
            <p:ph type="body" idx="15"/>
          </p:nvPr>
        </p:nvSpPr>
        <p:spPr>
          <a:xfrm>
            <a:off x="6701697" y="5012543"/>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7"/>
          <p:cNvSpPr/>
          <p:nvPr/>
        </p:nvSpPr>
        <p:spPr>
          <a:xfrm>
            <a:off x="7285064" y="6089907"/>
            <a:ext cx="4498409" cy="46166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sz="1400" b="0" i="0" u="none" strike="noStrike" cap="none">
              <a:solidFill>
                <a:srgbClr val="000000"/>
              </a:solidFill>
              <a:latin typeface="Arial"/>
              <a:ea typeface="Arial"/>
              <a:cs typeface="Arial"/>
              <a:sym typeface="Arial"/>
            </a:endParaRPr>
          </a:p>
        </p:txBody>
      </p:sp>
      <p:sp>
        <p:nvSpPr>
          <p:cNvPr id="49" name="Google Shape;49;p37"/>
          <p:cNvSpPr/>
          <p:nvPr/>
        </p:nvSpPr>
        <p:spPr>
          <a:xfrm>
            <a:off x="15865" y="5296347"/>
            <a:ext cx="6178609" cy="1587122"/>
          </a:xfrm>
          <a:custGeom>
            <a:avLst/>
            <a:gdLst/>
            <a:ahLst/>
            <a:cxnLst/>
            <a:rect l="l" t="t" r="r" b="b"/>
            <a:pathLst>
              <a:path w="693084" h="178035" extrusionOk="0">
                <a:moveTo>
                  <a:pt x="693085" y="178035"/>
                </a:moveTo>
                <a:lnTo>
                  <a:pt x="559150" y="0"/>
                </a:lnTo>
                <a:lnTo>
                  <a:pt x="0" y="176555"/>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37"/>
          <p:cNvSpPr/>
          <p:nvPr/>
        </p:nvSpPr>
        <p:spPr>
          <a:xfrm>
            <a:off x="152400" y="1530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Slide with Photo 2">
  <p:cSld name="Text Slide with Photo 2">
    <p:spTree>
      <p:nvGrpSpPr>
        <p:cNvPr id="1" name="Shape 51"/>
        <p:cNvGrpSpPr/>
        <p:nvPr/>
      </p:nvGrpSpPr>
      <p:grpSpPr>
        <a:xfrm>
          <a:off x="0" y="0"/>
          <a:ext cx="0" cy="0"/>
          <a:chOff x="0" y="0"/>
          <a:chExt cx="0" cy="0"/>
        </a:xfrm>
      </p:grpSpPr>
      <p:sp>
        <p:nvSpPr>
          <p:cNvPr id="52" name="Google Shape;52;p45"/>
          <p:cNvSpPr/>
          <p:nvPr/>
        </p:nvSpPr>
        <p:spPr>
          <a:xfrm>
            <a:off x="7329608" y="4573043"/>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45"/>
          <p:cNvSpPr>
            <a:spLocks noGrp="1"/>
          </p:cNvSpPr>
          <p:nvPr>
            <p:ph type="pic" idx="2"/>
          </p:nvPr>
        </p:nvSpPr>
        <p:spPr>
          <a:xfrm>
            <a:off x="7329563" y="-1"/>
            <a:ext cx="4862437" cy="6855220"/>
          </a:xfrm>
          <a:prstGeom prst="rect">
            <a:avLst/>
          </a:prstGeom>
          <a:noFill/>
          <a:ln>
            <a:noFill/>
          </a:ln>
        </p:spPr>
      </p:sp>
      <p:sp>
        <p:nvSpPr>
          <p:cNvPr id="54" name="Google Shape;54;p45"/>
          <p:cNvSpPr/>
          <p:nvPr/>
        </p:nvSpPr>
        <p:spPr>
          <a:xfrm>
            <a:off x="831689" y="6203959"/>
            <a:ext cx="6297244" cy="176873"/>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5" name="Google Shape;55;p45" descr="A picture containing text, clock, sign, gauge&#10;&#10;Description automatically generated"/>
          <p:cNvPicPr preferRelativeResize="0"/>
          <p:nvPr/>
        </p:nvPicPr>
        <p:blipFill rotWithShape="1">
          <a:blip r:embed="rId2">
            <a:alphaModFix/>
          </a:blip>
          <a:srcRect l="28689" t="329" r="49708" b="-7350"/>
          <a:stretch/>
        </p:blipFill>
        <p:spPr>
          <a:xfrm>
            <a:off x="430699" y="6062820"/>
            <a:ext cx="400991" cy="455867"/>
          </a:xfrm>
          <a:prstGeom prst="rect">
            <a:avLst/>
          </a:prstGeom>
          <a:noFill/>
          <a:ln>
            <a:noFill/>
          </a:ln>
        </p:spPr>
      </p:pic>
      <p:sp>
        <p:nvSpPr>
          <p:cNvPr id="56" name="Google Shape;56;p45"/>
          <p:cNvSpPr/>
          <p:nvPr/>
        </p:nvSpPr>
        <p:spPr>
          <a:xfrm>
            <a:off x="7329563" y="4572901"/>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blipFill rotWithShape="1">
            <a:blip r:embed="rId3">
              <a:alphaModFix/>
            </a:blip>
            <a:stretch>
              <a:fillRect l="-18856" t="-14073" r="18855" b="-5125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 name="Google Shape;57;p45"/>
          <p:cNvSpPr/>
          <p:nvPr/>
        </p:nvSpPr>
        <p:spPr>
          <a:xfrm>
            <a:off x="408953" y="13403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58" name="Google Shape;58;p45"/>
          <p:cNvSpPr txBox="1">
            <a:spLocks noGrp="1"/>
          </p:cNvSpPr>
          <p:nvPr>
            <p:ph type="body" idx="1"/>
          </p:nvPr>
        </p:nvSpPr>
        <p:spPr>
          <a:xfrm>
            <a:off x="529759" y="1757011"/>
            <a:ext cx="6971708"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45"/>
          <p:cNvSpPr txBox="1">
            <a:spLocks noGrp="1"/>
          </p:cNvSpPr>
          <p:nvPr>
            <p:ph type="body" idx="3"/>
          </p:nvPr>
        </p:nvSpPr>
        <p:spPr>
          <a:xfrm>
            <a:off x="529758" y="642972"/>
            <a:ext cx="697170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 Slide - Orange">
  <p:cSld name="Bullet Slide - Orange">
    <p:spTree>
      <p:nvGrpSpPr>
        <p:cNvPr id="1" name="Shape 60"/>
        <p:cNvGrpSpPr/>
        <p:nvPr/>
      </p:nvGrpSpPr>
      <p:grpSpPr>
        <a:xfrm>
          <a:off x="0" y="0"/>
          <a:ext cx="0" cy="0"/>
          <a:chOff x="0" y="0"/>
          <a:chExt cx="0" cy="0"/>
        </a:xfrm>
      </p:grpSpPr>
      <p:grpSp>
        <p:nvGrpSpPr>
          <p:cNvPr id="61" name="Google Shape;61;p50"/>
          <p:cNvGrpSpPr/>
          <p:nvPr/>
        </p:nvGrpSpPr>
        <p:grpSpPr>
          <a:xfrm rot="-2700000" flipH="1">
            <a:off x="3894556" y="400601"/>
            <a:ext cx="1969370" cy="1472145"/>
            <a:chOff x="4411342" y="-101937"/>
            <a:chExt cx="3052994" cy="2282176"/>
          </a:xfrm>
        </p:grpSpPr>
        <p:sp>
          <p:nvSpPr>
            <p:cNvPr id="62" name="Google Shape;62;p50"/>
            <p:cNvSpPr/>
            <p:nvPr/>
          </p:nvSpPr>
          <p:spPr>
            <a:xfrm>
              <a:off x="4411387" y="-101795"/>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50"/>
            <p:cNvSpPr/>
            <p:nvPr/>
          </p:nvSpPr>
          <p:spPr>
            <a:xfrm>
              <a:off x="4411342" y="-101937"/>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blipFill rotWithShape="1">
              <a:blip r:embed="rId2">
                <a:alphaModFix/>
              </a:blip>
              <a:stretch>
                <a:fillRect l="-18856" t="-14073" r="18855" b="-5125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4" name="Google Shape;64;p50"/>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50"/>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79BD3"/>
              </a:buClr>
              <a:buSzPts val="3600"/>
              <a:buNone/>
              <a:defRPr sz="360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6" name="Google Shape;66;p50"/>
          <p:cNvCxnSpPr/>
          <p:nvPr/>
        </p:nvCxnSpPr>
        <p:spPr>
          <a:xfrm>
            <a:off x="4734866" y="-25723"/>
            <a:ext cx="0" cy="6853558"/>
          </a:xfrm>
          <a:prstGeom prst="straightConnector1">
            <a:avLst/>
          </a:prstGeom>
          <a:noFill/>
          <a:ln w="12700" cap="flat" cmpd="sng">
            <a:solidFill>
              <a:srgbClr val="3D3D7D"/>
            </a:solidFill>
            <a:prstDash val="solid"/>
            <a:miter lim="800000"/>
            <a:headEnd type="none" w="sm" len="sm"/>
            <a:tailEnd type="none" w="sm" len="sm"/>
          </a:ln>
        </p:spPr>
      </p:cxnSp>
      <p:sp>
        <p:nvSpPr>
          <p:cNvPr id="67" name="Google Shape;67;p50"/>
          <p:cNvSpPr txBox="1">
            <a:spLocks noGrp="1"/>
          </p:cNvSpPr>
          <p:nvPr>
            <p:ph type="body" idx="3"/>
          </p:nvPr>
        </p:nvSpPr>
        <p:spPr>
          <a:xfrm>
            <a:off x="1103474" y="708094"/>
            <a:ext cx="2624105" cy="36846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50"/>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9" name="Google Shape;69;p50"/>
          <p:cNvGrpSpPr/>
          <p:nvPr/>
        </p:nvGrpSpPr>
        <p:grpSpPr>
          <a:xfrm rot="-5400000">
            <a:off x="-1013603" y="4727067"/>
            <a:ext cx="3059425" cy="407404"/>
            <a:chOff x="4345239" y="6324600"/>
            <a:chExt cx="3059425" cy="407404"/>
          </a:xfrm>
        </p:grpSpPr>
        <p:sp>
          <p:nvSpPr>
            <p:cNvPr id="70" name="Google Shape;70;p50"/>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71" name="Google Shape;71;p50" descr="A picture containing text, clock, sign, gauge&#10;&#10;Description automatically generated"/>
            <p:cNvPicPr preferRelativeResize="0"/>
            <p:nvPr/>
          </p:nvPicPr>
          <p:blipFill rotWithShape="1">
            <a:blip r:embed="rId3">
              <a:alphaModFix/>
            </a:blip>
            <a:srcRect l="28689" t="329" r="49708" b="-7350"/>
            <a:stretch/>
          </p:blipFill>
          <p:spPr>
            <a:xfrm>
              <a:off x="4345239" y="6324600"/>
              <a:ext cx="358362" cy="407404"/>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Slide with Photo 3">
  <p:cSld name="Text Slide with Photo 3">
    <p:spTree>
      <p:nvGrpSpPr>
        <p:cNvPr id="1" name="Shape 72"/>
        <p:cNvGrpSpPr/>
        <p:nvPr/>
      </p:nvGrpSpPr>
      <p:grpSpPr>
        <a:xfrm>
          <a:off x="0" y="0"/>
          <a:ext cx="0" cy="0"/>
          <a:chOff x="0" y="0"/>
          <a:chExt cx="0" cy="0"/>
        </a:xfrm>
      </p:grpSpPr>
      <p:sp>
        <p:nvSpPr>
          <p:cNvPr id="73" name="Google Shape;73;p47"/>
          <p:cNvSpPr>
            <a:spLocks noGrp="1"/>
          </p:cNvSpPr>
          <p:nvPr>
            <p:ph type="pic" idx="2"/>
          </p:nvPr>
        </p:nvSpPr>
        <p:spPr>
          <a:xfrm>
            <a:off x="16300" y="-732"/>
            <a:ext cx="12175708" cy="3635823"/>
          </a:xfrm>
          <a:prstGeom prst="rect">
            <a:avLst/>
          </a:prstGeom>
          <a:noFill/>
          <a:ln>
            <a:noFill/>
          </a:ln>
        </p:spPr>
      </p:sp>
      <p:sp>
        <p:nvSpPr>
          <p:cNvPr id="74" name="Google Shape;74;p47"/>
          <p:cNvSpPr/>
          <p:nvPr/>
        </p:nvSpPr>
        <p:spPr>
          <a:xfrm>
            <a:off x="16300" y="-732"/>
            <a:ext cx="2746956" cy="3664678"/>
          </a:xfrm>
          <a:custGeom>
            <a:avLst/>
            <a:gdLst/>
            <a:ahLst/>
            <a:cxnLst/>
            <a:rect l="l" t="t" r="r" b="b"/>
            <a:pathLst>
              <a:path w="308734" h="408635" extrusionOk="0">
                <a:moveTo>
                  <a:pt x="0" y="408635"/>
                </a:moveTo>
                <a:lnTo>
                  <a:pt x="308735" y="368072"/>
                </a:lnTo>
                <a:lnTo>
                  <a:pt x="3428"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47"/>
          <p:cNvSpPr/>
          <p:nvPr/>
        </p:nvSpPr>
        <p:spPr>
          <a:xfrm>
            <a:off x="0" y="-29587"/>
            <a:ext cx="2746956" cy="3664678"/>
          </a:xfrm>
          <a:custGeom>
            <a:avLst/>
            <a:gdLst/>
            <a:ahLst/>
            <a:cxnLst/>
            <a:rect l="l" t="t" r="r" b="b"/>
            <a:pathLst>
              <a:path w="308734" h="408635" extrusionOk="0">
                <a:moveTo>
                  <a:pt x="0" y="408635"/>
                </a:moveTo>
                <a:lnTo>
                  <a:pt x="308735" y="368072"/>
                </a:lnTo>
                <a:lnTo>
                  <a:pt x="3428" y="0"/>
                </a:lnTo>
                <a:close/>
              </a:path>
            </a:pathLst>
          </a:custGeom>
          <a:blipFill rotWithShape="1">
            <a:blip r:embed="rId2">
              <a:alphaModFix/>
            </a:blip>
            <a:stretch>
              <a:fillRect l="-13484" t="17752" r="5544" b="-17751"/>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 name="Google Shape;76;p47"/>
          <p:cNvSpPr/>
          <p:nvPr/>
        </p:nvSpPr>
        <p:spPr>
          <a:xfrm rot="-5400000">
            <a:off x="4603789" y="4842414"/>
            <a:ext cx="2160000" cy="45719"/>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77" name="Google Shape;77;p47"/>
          <p:cNvSpPr txBox="1">
            <a:spLocks noGrp="1"/>
          </p:cNvSpPr>
          <p:nvPr>
            <p:ph type="body" idx="1"/>
          </p:nvPr>
        </p:nvSpPr>
        <p:spPr>
          <a:xfrm>
            <a:off x="5942234" y="3947558"/>
            <a:ext cx="5812377" cy="17593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7"/>
          <p:cNvSpPr txBox="1">
            <a:spLocks noGrp="1"/>
          </p:cNvSpPr>
          <p:nvPr>
            <p:ph type="body" idx="3"/>
          </p:nvPr>
        </p:nvSpPr>
        <p:spPr>
          <a:xfrm>
            <a:off x="787112" y="3956644"/>
            <a:ext cx="4668890" cy="17593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9" name="Google Shape;79;p47"/>
          <p:cNvGrpSpPr/>
          <p:nvPr/>
        </p:nvGrpSpPr>
        <p:grpSpPr>
          <a:xfrm>
            <a:off x="408953" y="6110271"/>
            <a:ext cx="11323912" cy="541807"/>
            <a:chOff x="430699" y="6069857"/>
            <a:chExt cx="11323912" cy="541807"/>
          </a:xfrm>
        </p:grpSpPr>
        <p:sp>
          <p:nvSpPr>
            <p:cNvPr id="80" name="Google Shape;80;p47"/>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 name="Google Shape;81;p47"/>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82" name="Google Shape;82;p47" descr="A picture containing text, clock, sign, gauge&#10;&#10;Description automatically generated"/>
            <p:cNvPicPr preferRelativeResize="0"/>
            <p:nvPr/>
          </p:nvPicPr>
          <p:blipFill rotWithShape="1">
            <a:blip r:embed="rId3">
              <a:alphaModFix/>
            </a:blip>
            <a:srcRect l="28689" t="329" r="49708" b="-7350"/>
            <a:stretch/>
          </p:blipFill>
          <p:spPr>
            <a:xfrm>
              <a:off x="430699" y="6069857"/>
              <a:ext cx="394801" cy="448830"/>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 Slide 1">
  <p:cSld name="Photo Slide 1">
    <p:spTree>
      <p:nvGrpSpPr>
        <p:cNvPr id="1" name="Shape 83"/>
        <p:cNvGrpSpPr/>
        <p:nvPr/>
      </p:nvGrpSpPr>
      <p:grpSpPr>
        <a:xfrm>
          <a:off x="0" y="0"/>
          <a:ext cx="0" cy="0"/>
          <a:chOff x="0" y="0"/>
          <a:chExt cx="0" cy="0"/>
        </a:xfrm>
      </p:grpSpPr>
      <p:sp>
        <p:nvSpPr>
          <p:cNvPr id="84" name="Google Shape;84;p48"/>
          <p:cNvSpPr/>
          <p:nvPr/>
        </p:nvSpPr>
        <p:spPr>
          <a:xfrm>
            <a:off x="0" y="2286000"/>
            <a:ext cx="12220463" cy="4572010"/>
          </a:xfrm>
          <a:custGeom>
            <a:avLst/>
            <a:gdLst/>
            <a:ahLst/>
            <a:cxnLst/>
            <a:rect l="l" t="t" r="r" b="b"/>
            <a:pathLst>
              <a:path w="1370236" h="451615" extrusionOk="0">
                <a:moveTo>
                  <a:pt x="1370236" y="451615"/>
                </a:moveTo>
                <a:lnTo>
                  <a:pt x="1370236" y="0"/>
                </a:lnTo>
                <a:lnTo>
                  <a:pt x="0" y="171782"/>
                </a:lnTo>
                <a:lnTo>
                  <a:pt x="0" y="451615"/>
                </a:lnTo>
                <a:lnTo>
                  <a:pt x="1370236" y="451615"/>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48"/>
          <p:cNvSpPr/>
          <p:nvPr/>
        </p:nvSpPr>
        <p:spPr>
          <a:xfrm>
            <a:off x="-14232" y="2285989"/>
            <a:ext cx="12220463" cy="4572010"/>
          </a:xfrm>
          <a:custGeom>
            <a:avLst/>
            <a:gdLst/>
            <a:ahLst/>
            <a:cxnLst/>
            <a:rect l="l" t="t" r="r" b="b"/>
            <a:pathLst>
              <a:path w="1370236" h="451615" extrusionOk="0">
                <a:moveTo>
                  <a:pt x="1370236" y="451615"/>
                </a:moveTo>
                <a:lnTo>
                  <a:pt x="1370236" y="0"/>
                </a:lnTo>
                <a:lnTo>
                  <a:pt x="0" y="171782"/>
                </a:lnTo>
                <a:lnTo>
                  <a:pt x="0" y="451615"/>
                </a:lnTo>
                <a:lnTo>
                  <a:pt x="1370236" y="451615"/>
                </a:lnTo>
                <a:close/>
              </a:path>
            </a:pathLst>
          </a:custGeom>
          <a:blipFill rotWithShape="1">
            <a:blip r:embed="rId2">
              <a:alphaModFix/>
            </a:blip>
            <a:stretch>
              <a:fillRect l="65709" t="-18083" r="-36568" b="-5535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48"/>
          <p:cNvSpPr>
            <a:spLocks noGrp="1"/>
          </p:cNvSpPr>
          <p:nvPr>
            <p:ph type="pic" idx="2"/>
          </p:nvPr>
        </p:nvSpPr>
        <p:spPr>
          <a:xfrm>
            <a:off x="-14226" y="1"/>
            <a:ext cx="12220460" cy="4117768"/>
          </a:xfrm>
          <a:prstGeom prst="rect">
            <a:avLst/>
          </a:prstGeom>
          <a:noFill/>
          <a:ln>
            <a:noFill/>
          </a:ln>
        </p:spPr>
      </p:sp>
      <p:sp>
        <p:nvSpPr>
          <p:cNvPr id="87" name="Google Shape;87;p48"/>
          <p:cNvSpPr/>
          <p:nvPr/>
        </p:nvSpPr>
        <p:spPr>
          <a:xfrm rot="-5400000">
            <a:off x="4603789" y="5062545"/>
            <a:ext cx="2160000" cy="45719"/>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88" name="Google Shape;88;p48"/>
          <p:cNvSpPr txBox="1">
            <a:spLocks noGrp="1"/>
          </p:cNvSpPr>
          <p:nvPr>
            <p:ph type="body" idx="1"/>
          </p:nvPr>
        </p:nvSpPr>
        <p:spPr>
          <a:xfrm>
            <a:off x="5942234" y="4167689"/>
            <a:ext cx="5538057" cy="17593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48"/>
          <p:cNvSpPr txBox="1">
            <a:spLocks noGrp="1"/>
          </p:cNvSpPr>
          <p:nvPr>
            <p:ph type="body" idx="3"/>
          </p:nvPr>
        </p:nvSpPr>
        <p:spPr>
          <a:xfrm>
            <a:off x="787112" y="4176775"/>
            <a:ext cx="4668890" cy="17593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0" name="Google Shape;90;p48"/>
          <p:cNvGrpSpPr/>
          <p:nvPr/>
        </p:nvGrpSpPr>
        <p:grpSpPr>
          <a:xfrm>
            <a:off x="622300" y="6215325"/>
            <a:ext cx="11110565" cy="436753"/>
            <a:chOff x="644046" y="6174911"/>
            <a:chExt cx="11110565" cy="436753"/>
          </a:xfrm>
        </p:grpSpPr>
        <p:sp>
          <p:nvSpPr>
            <p:cNvPr id="91" name="Google Shape;91;p48"/>
            <p:cNvSpPr/>
            <p:nvPr/>
          </p:nvSpPr>
          <p:spPr>
            <a:xfrm>
              <a:off x="644046" y="6174911"/>
              <a:ext cx="11103304" cy="74767"/>
            </a:xfrm>
            <a:custGeom>
              <a:avLst/>
              <a:gdLst/>
              <a:ahLst/>
              <a:cxnLst/>
              <a:rect l="l" t="t" r="r" b="b"/>
              <a:pathLst>
                <a:path w="2568842" h="8144" extrusionOk="0">
                  <a:moveTo>
                    <a:pt x="0" y="0"/>
                  </a:moveTo>
                  <a:lnTo>
                    <a:pt x="2568843" y="0"/>
                  </a:lnTo>
                </a:path>
              </a:pathLst>
            </a:custGeom>
            <a:no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48"/>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chemeClr val="lt1"/>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only MASTER slide">
  <p:cSld name="Text only MASTER slide">
    <p:spTree>
      <p:nvGrpSpPr>
        <p:cNvPr id="1" name="Shape 93"/>
        <p:cNvGrpSpPr/>
        <p:nvPr/>
      </p:nvGrpSpPr>
      <p:grpSpPr>
        <a:xfrm>
          <a:off x="0" y="0"/>
          <a:ext cx="0" cy="0"/>
          <a:chOff x="0" y="0"/>
          <a:chExt cx="0" cy="0"/>
        </a:xfrm>
      </p:grpSpPr>
      <p:sp>
        <p:nvSpPr>
          <p:cNvPr id="94" name="Google Shape;94;p64"/>
          <p:cNvSpPr/>
          <p:nvPr/>
        </p:nvSpPr>
        <p:spPr>
          <a:xfrm>
            <a:off x="408953" y="13403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95" name="Google Shape;95;p64"/>
          <p:cNvSpPr txBox="1">
            <a:spLocks noGrp="1"/>
          </p:cNvSpPr>
          <p:nvPr>
            <p:ph type="body" idx="1"/>
          </p:nvPr>
        </p:nvSpPr>
        <p:spPr>
          <a:xfrm>
            <a:off x="529759" y="1757011"/>
            <a:ext cx="11073662"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64"/>
          <p:cNvSpPr txBox="1">
            <a:spLocks noGrp="1"/>
          </p:cNvSpPr>
          <p:nvPr>
            <p:ph type="body" idx="2"/>
          </p:nvPr>
        </p:nvSpPr>
        <p:spPr>
          <a:xfrm>
            <a:off x="529758" y="642972"/>
            <a:ext cx="1107366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7" name="Google Shape;97;p64"/>
          <p:cNvGrpSpPr/>
          <p:nvPr/>
        </p:nvGrpSpPr>
        <p:grpSpPr>
          <a:xfrm>
            <a:off x="408953" y="6110271"/>
            <a:ext cx="11323912" cy="541807"/>
            <a:chOff x="430699" y="6069857"/>
            <a:chExt cx="11323912" cy="541807"/>
          </a:xfrm>
        </p:grpSpPr>
        <p:sp>
          <p:nvSpPr>
            <p:cNvPr id="98" name="Google Shape;98;p64"/>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 name="Google Shape;99;p64"/>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100" name="Google Shape;100;p64" descr="A picture containing text, clock, sign, gauge&#10;&#10;Description automatically generated"/>
            <p:cNvPicPr preferRelativeResize="0"/>
            <p:nvPr/>
          </p:nvPicPr>
          <p:blipFill rotWithShape="1">
            <a:blip r:embed="rId2">
              <a:alphaModFix/>
            </a:blip>
            <a:srcRect l="28689" t="329" r="49708" b="-7350"/>
            <a:stretch/>
          </p:blipFill>
          <p:spPr>
            <a:xfrm>
              <a:off x="430699" y="6069857"/>
              <a:ext cx="394801" cy="448830"/>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101"/>
        <p:cNvGrpSpPr/>
        <p:nvPr/>
      </p:nvGrpSpPr>
      <p:grpSpPr>
        <a:xfrm>
          <a:off x="0" y="0"/>
          <a:ext cx="0" cy="0"/>
          <a:chOff x="0" y="0"/>
          <a:chExt cx="0" cy="0"/>
        </a:xfrm>
      </p:grpSpPr>
      <p:sp>
        <p:nvSpPr>
          <p:cNvPr id="102" name="Google Shape;102;p63"/>
          <p:cNvSpPr/>
          <p:nvPr/>
        </p:nvSpPr>
        <p:spPr>
          <a:xfrm rot="-5400000" flipH="1">
            <a:off x="5604725" y="270725"/>
            <a:ext cx="6553432" cy="6621118"/>
          </a:xfrm>
          <a:custGeom>
            <a:avLst/>
            <a:gdLst/>
            <a:ahLst/>
            <a:cxnLst/>
            <a:rect l="l" t="t" r="r" b="b"/>
            <a:pathLst>
              <a:path w="1144207" h="577708" extrusionOk="0">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 name="Google Shape;103;p63"/>
          <p:cNvSpPr/>
          <p:nvPr/>
        </p:nvSpPr>
        <p:spPr>
          <a:xfrm rot="-5400000" flipH="1">
            <a:off x="5557861" y="270725"/>
            <a:ext cx="6553432" cy="6621118"/>
          </a:xfrm>
          <a:custGeom>
            <a:avLst/>
            <a:gdLst/>
            <a:ahLst/>
            <a:cxnLst/>
            <a:rect l="l" t="t" r="r" b="b"/>
            <a:pathLst>
              <a:path w="1144207" h="577708" extrusionOk="0">
                <a:moveTo>
                  <a:pt x="0" y="577709"/>
                </a:moveTo>
                <a:lnTo>
                  <a:pt x="267674" y="129289"/>
                </a:lnTo>
                <a:lnTo>
                  <a:pt x="1144207" y="0"/>
                </a:lnTo>
                <a:lnTo>
                  <a:pt x="1142961" y="577085"/>
                </a:lnTo>
                <a:close/>
              </a:path>
            </a:pathLst>
          </a:custGeom>
          <a:blipFill rotWithShape="1">
            <a:blip r:embed="rId2">
              <a:alphaModFix/>
            </a:blip>
            <a:stretch>
              <a:fillRect l="-24307" t="8635" r="24307" b="-3096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 name="Google Shape;104;p63"/>
          <p:cNvSpPr txBox="1">
            <a:spLocks noGrp="1"/>
          </p:cNvSpPr>
          <p:nvPr>
            <p:ph type="body" idx="1"/>
          </p:nvPr>
        </p:nvSpPr>
        <p:spPr>
          <a:xfrm>
            <a:off x="1009870" y="3322266"/>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63"/>
          <p:cNvSpPr txBox="1">
            <a:spLocks noGrp="1"/>
          </p:cNvSpPr>
          <p:nvPr>
            <p:ph type="body" idx="2"/>
          </p:nvPr>
        </p:nvSpPr>
        <p:spPr>
          <a:xfrm>
            <a:off x="1009870" y="3945225"/>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63"/>
          <p:cNvSpPr txBox="1">
            <a:spLocks noGrp="1"/>
          </p:cNvSpPr>
          <p:nvPr>
            <p:ph type="body" idx="3"/>
          </p:nvPr>
        </p:nvSpPr>
        <p:spPr>
          <a:xfrm>
            <a:off x="1018034" y="4588788"/>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63"/>
          <p:cNvSpPr/>
          <p:nvPr/>
        </p:nvSpPr>
        <p:spPr>
          <a:xfrm rot="10800000" flipH="1">
            <a:off x="46864" y="5695906"/>
            <a:ext cx="5128570" cy="777330"/>
          </a:xfrm>
          <a:prstGeom prst="rect">
            <a:avLst/>
          </a:pr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108" name="Google Shape;108;p63"/>
          <p:cNvSpPr txBox="1">
            <a:spLocks noGrp="1"/>
          </p:cNvSpPr>
          <p:nvPr>
            <p:ph type="body" idx="4"/>
          </p:nvPr>
        </p:nvSpPr>
        <p:spPr>
          <a:xfrm>
            <a:off x="918627" y="5726524"/>
            <a:ext cx="3898089"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63"/>
          <p:cNvSpPr txBox="1">
            <a:spLocks noGrp="1"/>
          </p:cNvSpPr>
          <p:nvPr>
            <p:ph type="body" idx="5"/>
          </p:nvPr>
        </p:nvSpPr>
        <p:spPr>
          <a:xfrm>
            <a:off x="7986644" y="3109248"/>
            <a:ext cx="3195486"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63"/>
          <p:cNvSpPr txBox="1">
            <a:spLocks noGrp="1"/>
          </p:cNvSpPr>
          <p:nvPr>
            <p:ph type="body" idx="6"/>
          </p:nvPr>
        </p:nvSpPr>
        <p:spPr>
          <a:xfrm>
            <a:off x="7986644" y="2223113"/>
            <a:ext cx="3195485" cy="83725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5000"/>
              <a:buNone/>
              <a:defRPr sz="50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1" name="Google Shape;111;p63"/>
          <p:cNvGrpSpPr/>
          <p:nvPr/>
        </p:nvGrpSpPr>
        <p:grpSpPr>
          <a:xfrm>
            <a:off x="9432575" y="5721840"/>
            <a:ext cx="2735993" cy="679345"/>
            <a:chOff x="0" y="0"/>
            <a:chExt cx="2301694" cy="571500"/>
          </a:xfrm>
        </p:grpSpPr>
        <p:sp>
          <p:nvSpPr>
            <p:cNvPr id="112" name="Google Shape;112;p6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3" name="Google Shape;113;p63"/>
            <p:cNvPicPr preferRelativeResize="0"/>
            <p:nvPr/>
          </p:nvPicPr>
          <p:blipFill rotWithShape="1">
            <a:blip r:embed="rId3">
              <a:alphaModFix/>
            </a:blip>
            <a:srcRect r="44449"/>
            <a:stretch/>
          </p:blipFill>
          <p:spPr>
            <a:xfrm>
              <a:off x="312965" y="96237"/>
              <a:ext cx="1675765" cy="384810"/>
            </a:xfrm>
            <a:prstGeom prst="rect">
              <a:avLst/>
            </a:prstGeom>
            <a:noFill/>
            <a:ln>
              <a:noFill/>
            </a:ln>
          </p:spPr>
        </p:pic>
      </p:grpSp>
      <p:pic>
        <p:nvPicPr>
          <p:cNvPr id="114" name="Google Shape;114;p63" descr="A picture containing text, clock, sign, gauge&#10;&#10;Description automatically generated"/>
          <p:cNvPicPr preferRelativeResize="0"/>
          <p:nvPr/>
        </p:nvPicPr>
        <p:blipFill rotWithShape="1">
          <a:blip r:embed="rId4">
            <a:alphaModFix/>
          </a:blip>
          <a:srcRect/>
          <a:stretch/>
        </p:blipFill>
        <p:spPr>
          <a:xfrm>
            <a:off x="711812" y="990700"/>
            <a:ext cx="4104904" cy="941876"/>
          </a:xfrm>
          <a:prstGeom prst="rect">
            <a:avLst/>
          </a:prstGeom>
          <a:noFill/>
          <a:ln>
            <a:noFill/>
          </a:ln>
        </p:spPr>
      </p:pic>
      <p:sp>
        <p:nvSpPr>
          <p:cNvPr id="115" name="Google Shape;115;p63"/>
          <p:cNvSpPr/>
          <p:nvPr/>
        </p:nvSpPr>
        <p:spPr>
          <a:xfrm rot="10800000">
            <a:off x="7639382" y="3074841"/>
            <a:ext cx="3890008" cy="45719"/>
          </a:xfrm>
          <a:prstGeom prst="rect">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A1A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A1A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hyperlink" Target="https://us.accion.org/resource/choosing-right-social-media-platform-your-busines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hyperlink" Target="https://www.youtube.com/watch?v=ivO8CznI4Uk"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youtube.com/@peakentrepreneurs2892/videos" TargetMode="External"/><Relationship Id="rId7"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hyperlink" Target="https://www.facebook.com/PeakEntrepreneurs" TargetMode="External"/><Relationship Id="rId5" Type="http://schemas.openxmlformats.org/officeDocument/2006/relationships/hyperlink" Target="https://www.instagram.com/peak.entrepreneurs/" TargetMode="External"/><Relationship Id="rId4" Type="http://schemas.openxmlformats.org/officeDocument/2006/relationships/hyperlink" Target="https://www.tiktok.com/@peakentrepreneurs" TargetMode="External"/><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shorthandcontent.com/marketing/marketing-mountain-helping-your-customers-to-bu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www.youtube.com/watch?v=T9-5bnw24_Q"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
          <p:cNvSpPr txBox="1">
            <a:spLocks noGrp="1"/>
          </p:cNvSpPr>
          <p:nvPr>
            <p:ph type="body" idx="1"/>
          </p:nvPr>
        </p:nvSpPr>
        <p:spPr>
          <a:xfrm>
            <a:off x="5317932" y="4349593"/>
            <a:ext cx="4958182" cy="11582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5000"/>
              <a:buNone/>
            </a:pPr>
            <a:r>
              <a:rPr lang="el-GR" sz="3200" b="0" dirty="0"/>
              <a:t>Ορεινό Μάρκετινγκ</a:t>
            </a:r>
          </a:p>
          <a:p>
            <a:pPr marL="0" lvl="0" indent="0" algn="l" rtl="0">
              <a:lnSpc>
                <a:spcPct val="90000"/>
              </a:lnSpc>
              <a:spcBef>
                <a:spcPts val="0"/>
              </a:spcBef>
              <a:spcAft>
                <a:spcPts val="0"/>
              </a:spcAft>
              <a:buSzPts val="5000"/>
              <a:buNone/>
            </a:pPr>
            <a:r>
              <a:rPr lang="el-GR" sz="3200" b="0" dirty="0"/>
              <a:t>Βασικά πράγματα που πρέπει να γνωρίζετε για να προσελκύσετε πελάτες</a:t>
            </a:r>
            <a:endParaRPr sz="4800" dirty="0"/>
          </a:p>
        </p:txBody>
      </p:sp>
      <p:sp>
        <p:nvSpPr>
          <p:cNvPr id="135" name="Google Shape;135;p3"/>
          <p:cNvSpPr txBox="1">
            <a:spLocks noGrp="1"/>
          </p:cNvSpPr>
          <p:nvPr>
            <p:ph type="body" idx="3"/>
          </p:nvPr>
        </p:nvSpPr>
        <p:spPr>
          <a:xfrm>
            <a:off x="5317932" y="3707420"/>
            <a:ext cx="3042297" cy="697353"/>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ct val="69498"/>
              <a:buNone/>
            </a:pPr>
            <a:r>
              <a:rPr lang="el-GR" sz="5600" dirty="0">
                <a:solidFill>
                  <a:srgbClr val="20EEF1"/>
                </a:solidFill>
              </a:rPr>
              <a:t>Ενότητα</a:t>
            </a:r>
            <a:r>
              <a:rPr lang="en-US" sz="5600" dirty="0">
                <a:solidFill>
                  <a:srgbClr val="20EEF1"/>
                </a:solidFill>
              </a:rPr>
              <a:t> 5</a:t>
            </a:r>
            <a:endParaRPr dirty="0"/>
          </a:p>
        </p:txBody>
      </p:sp>
      <p:grpSp>
        <p:nvGrpSpPr>
          <p:cNvPr id="136" name="Google Shape;136;p3"/>
          <p:cNvGrpSpPr/>
          <p:nvPr/>
        </p:nvGrpSpPr>
        <p:grpSpPr>
          <a:xfrm>
            <a:off x="2088627" y="3786905"/>
            <a:ext cx="2082443" cy="2861107"/>
            <a:chOff x="5875548" y="3125276"/>
            <a:chExt cx="438214" cy="602070"/>
          </a:xfrm>
        </p:grpSpPr>
        <p:sp>
          <p:nvSpPr>
            <p:cNvPr id="137" name="Google Shape;137;p3"/>
            <p:cNvSpPr/>
            <p:nvPr/>
          </p:nvSpPr>
          <p:spPr>
            <a:xfrm>
              <a:off x="5875548" y="3125276"/>
              <a:ext cx="369945" cy="602070"/>
            </a:xfrm>
            <a:custGeom>
              <a:avLst/>
              <a:gdLst/>
              <a:ahLst/>
              <a:cxnLst/>
              <a:rect l="l" t="t" r="r" b="b"/>
              <a:pathLst>
                <a:path w="369945" h="602070" extrusionOk="0">
                  <a:moveTo>
                    <a:pt x="369945" y="5539"/>
                  </a:moveTo>
                  <a:lnTo>
                    <a:pt x="343224" y="0"/>
                  </a:lnTo>
                  <a:lnTo>
                    <a:pt x="0" y="582197"/>
                  </a:lnTo>
                  <a:lnTo>
                    <a:pt x="94910" y="602071"/>
                  </a:lnTo>
                  <a:lnTo>
                    <a:pt x="95236" y="601582"/>
                  </a:lnTo>
                  <a:lnTo>
                    <a:pt x="26966" y="587328"/>
                  </a:lnTo>
                  <a:close/>
                </a:path>
              </a:pathLst>
            </a:custGeom>
            <a:solidFill>
              <a:srgbClr val="279BD3">
                <a:alpha val="54117"/>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 name="Google Shape;138;p3"/>
            <p:cNvSpPr/>
            <p:nvPr/>
          </p:nvSpPr>
          <p:spPr>
            <a:xfrm>
              <a:off x="5902513" y="3130815"/>
              <a:ext cx="411249" cy="596043"/>
            </a:xfrm>
            <a:custGeom>
              <a:avLst/>
              <a:gdLst/>
              <a:ahLst/>
              <a:cxnLst/>
              <a:rect l="l" t="t" r="r" b="b"/>
              <a:pathLst>
                <a:path w="411249" h="596043" extrusionOk="0">
                  <a:moveTo>
                    <a:pt x="342979" y="0"/>
                  </a:moveTo>
                  <a:lnTo>
                    <a:pt x="0" y="581790"/>
                  </a:lnTo>
                  <a:lnTo>
                    <a:pt x="68270" y="596043"/>
                  </a:lnTo>
                  <a:lnTo>
                    <a:pt x="411250" y="14254"/>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39" name="Google Shape;139;p3"/>
          <p:cNvPicPr preferRelativeResize="0">
            <a:picLocks noGrp="1"/>
          </p:cNvPicPr>
          <p:nvPr>
            <p:ph type="pic" idx="2"/>
          </p:nvPr>
        </p:nvPicPr>
        <p:blipFill rotWithShape="1">
          <a:blip r:embed="rId3">
            <a:alphaModFix/>
          </a:blip>
          <a:srcRect l="969" r="968"/>
          <a:stretch/>
        </p:blipFill>
        <p:spPr>
          <a:xfrm>
            <a:off x="203201" y="801342"/>
            <a:ext cx="4390612" cy="59711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70" descr="Colorful mountains and lake"/>
          <p:cNvPicPr preferRelativeResize="0">
            <a:picLocks noGrp="1"/>
          </p:cNvPicPr>
          <p:nvPr>
            <p:ph type="pic" idx="2"/>
          </p:nvPr>
        </p:nvPicPr>
        <p:blipFill rotWithShape="1">
          <a:blip r:embed="rId3">
            <a:alphaModFix/>
          </a:blip>
          <a:srcRect l="134" t="19630" r="-133" b="40731"/>
          <a:stretch/>
        </p:blipFill>
        <p:spPr>
          <a:xfrm>
            <a:off x="16300" y="-732"/>
            <a:ext cx="12175708" cy="3635823"/>
          </a:xfrm>
          <a:prstGeom prst="rect">
            <a:avLst/>
          </a:prstGeom>
          <a:noFill/>
          <a:ln>
            <a:noFill/>
          </a:ln>
        </p:spPr>
      </p:pic>
      <p:sp>
        <p:nvSpPr>
          <p:cNvPr id="223" name="Google Shape;223;p70"/>
          <p:cNvSpPr txBox="1">
            <a:spLocks noGrp="1"/>
          </p:cNvSpPr>
          <p:nvPr>
            <p:ph type="body" idx="1"/>
          </p:nvPr>
        </p:nvSpPr>
        <p:spPr>
          <a:xfrm>
            <a:off x="5706668" y="3786677"/>
            <a:ext cx="6191705" cy="2551980"/>
          </a:xfrm>
          <a:prstGeom prst="rect">
            <a:avLst/>
          </a:prstGeom>
          <a:noFill/>
          <a:ln>
            <a:noFill/>
          </a:ln>
        </p:spPr>
        <p:txBody>
          <a:bodyPr spcFirstLastPara="1" wrap="square" lIns="91425" tIns="45700" rIns="91425" bIns="45700" anchor="t" anchorCtr="0">
            <a:normAutofit lnSpcReduction="10000"/>
          </a:bodyPr>
          <a:lstStyle/>
          <a:p>
            <a:pPr marL="290513" lvl="0" indent="-290513" algn="just" rtl="0">
              <a:lnSpc>
                <a:spcPct val="90000"/>
              </a:lnSpc>
              <a:spcBef>
                <a:spcPts val="1000"/>
              </a:spcBef>
              <a:spcAft>
                <a:spcPts val="0"/>
              </a:spcAft>
              <a:buSzPct val="148606"/>
              <a:buFont typeface="Arial"/>
              <a:buChar char="•"/>
            </a:pPr>
            <a:r>
              <a:rPr lang="el-GR" sz="1400" dirty="0">
                <a:solidFill>
                  <a:srgbClr val="080808"/>
                </a:solidFill>
              </a:rPr>
              <a:t>Η διεξαγωγή ερευνών ή το ψάξιμο στο </a:t>
            </a:r>
            <a:r>
              <a:rPr lang="en-US" sz="1400" dirty="0">
                <a:solidFill>
                  <a:srgbClr val="080808"/>
                </a:solidFill>
              </a:rPr>
              <a:t>internet </a:t>
            </a:r>
            <a:r>
              <a:rPr lang="el-GR" sz="1400" dirty="0">
                <a:solidFill>
                  <a:srgbClr val="080808"/>
                </a:solidFill>
              </a:rPr>
              <a:t>μπορεί να φαίνεται λογικό, αλλά θα πρέπει να προχωρήσετε περισσότερο για να κατανοήσετε την πλήρη εικόνα.</a:t>
            </a:r>
          </a:p>
          <a:p>
            <a:pPr marL="290513" lvl="0" indent="-290513" algn="just" rtl="0">
              <a:lnSpc>
                <a:spcPct val="90000"/>
              </a:lnSpc>
              <a:spcBef>
                <a:spcPts val="1000"/>
              </a:spcBef>
              <a:spcAft>
                <a:spcPts val="0"/>
              </a:spcAft>
              <a:buSzPct val="148606"/>
              <a:buFont typeface="Arial"/>
              <a:buChar char="•"/>
            </a:pPr>
            <a:r>
              <a:rPr lang="el-GR" sz="1400" dirty="0">
                <a:solidFill>
                  <a:srgbClr val="080808"/>
                </a:solidFill>
              </a:rPr>
              <a:t>Η έρευνα των πελατών σας ή η ανάλυση δεδομένων μόνο από τον δικό σας ιστότοπο θα μπορούσε να οδηγήσει σε μια ομάδα πληροφοριών κατώτερης ποιότητας. Οι έρευνες μπορούν να απαντηθούν από τους πιο ανταποκρινόμενους ή θετικούς πελάτες σας. Τα αναλυτικά στοιχεία ιστοτόπου δείχνουν τη δραστηριότητα των πελατών, αλλά χάνουν πιθανούς πελάτες και τις ανάγκες τους.</a:t>
            </a:r>
          </a:p>
          <a:p>
            <a:pPr marL="290513" lvl="0" indent="-290513" algn="just" rtl="0">
              <a:lnSpc>
                <a:spcPct val="90000"/>
              </a:lnSpc>
              <a:spcBef>
                <a:spcPts val="1000"/>
              </a:spcBef>
              <a:spcAft>
                <a:spcPts val="0"/>
              </a:spcAft>
              <a:buSzPct val="148606"/>
              <a:buFont typeface="Arial"/>
              <a:buChar char="•"/>
            </a:pPr>
            <a:r>
              <a:rPr lang="el-GR" sz="1400" dirty="0">
                <a:solidFill>
                  <a:srgbClr val="080808"/>
                </a:solidFill>
              </a:rPr>
              <a:t>Η κοινοπρακτική έρευνα τρίτων μπορεί να προσεγγίσει τις τάσεις όλων των καταναλωτών, όχι μόνο εκείνων που υπάρχουν στη βάση των πελατών σας.</a:t>
            </a:r>
            <a:endParaRPr sz="1400" dirty="0">
              <a:solidFill>
                <a:srgbClr val="080808"/>
              </a:solidFill>
            </a:endParaRPr>
          </a:p>
        </p:txBody>
      </p:sp>
      <p:sp>
        <p:nvSpPr>
          <p:cNvPr id="224" name="Google Shape;224;p70"/>
          <p:cNvSpPr txBox="1">
            <a:spLocks noGrp="1"/>
          </p:cNvSpPr>
          <p:nvPr>
            <p:ph type="body" idx="3"/>
          </p:nvPr>
        </p:nvSpPr>
        <p:spPr>
          <a:xfrm>
            <a:off x="293627" y="4493673"/>
            <a:ext cx="4075174" cy="1759373"/>
          </a:xfrm>
          <a:prstGeom prst="rect">
            <a:avLst/>
          </a:prstGeom>
          <a:noFill/>
          <a:ln>
            <a:noFill/>
          </a:ln>
        </p:spPr>
        <p:txBody>
          <a:bodyPr spcFirstLastPara="1" wrap="square" lIns="91425" tIns="45700" rIns="91425" bIns="45700" anchor="t" anchorCtr="0">
            <a:normAutofit fontScale="85000" lnSpcReduction="10000"/>
          </a:bodyPr>
          <a:lstStyle/>
          <a:p>
            <a:pPr marL="457200" lvl="0" indent="-228600" algn="just" rtl="0">
              <a:lnSpc>
                <a:spcPct val="90000"/>
              </a:lnSpc>
              <a:spcBef>
                <a:spcPts val="1000"/>
              </a:spcBef>
              <a:spcAft>
                <a:spcPts val="0"/>
              </a:spcAft>
              <a:buSzPts val="3600"/>
              <a:buNone/>
            </a:pPr>
            <a:r>
              <a:rPr lang="en-US" sz="3200" b="1" dirty="0">
                <a:solidFill>
                  <a:srgbClr val="0070C0"/>
                </a:solidFill>
              </a:rPr>
              <a:t>	1. </a:t>
            </a:r>
            <a:r>
              <a:rPr lang="el-GR" sz="3200" b="1" dirty="0">
                <a:solidFill>
                  <a:srgbClr val="0070C0"/>
                </a:solidFill>
              </a:rPr>
              <a:t>Χρησιμοποιήστε κοινοπρακτική έρευνα για να αποκτήσετε ολιστική εικόνα</a:t>
            </a:r>
            <a:endParaRPr sz="3200" b="1" dirty="0">
              <a:solidFill>
                <a:srgbClr val="0070C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71" descr="Hikers in a snowy mountain"/>
          <p:cNvPicPr preferRelativeResize="0">
            <a:picLocks noGrp="1"/>
          </p:cNvPicPr>
          <p:nvPr>
            <p:ph type="pic" idx="2"/>
          </p:nvPr>
        </p:nvPicPr>
        <p:blipFill rotWithShape="1">
          <a:blip r:embed="rId3">
            <a:alphaModFix/>
          </a:blip>
          <a:srcRect l="-58" t="25410" r="56" b="20763"/>
          <a:stretch/>
        </p:blipFill>
        <p:spPr>
          <a:xfrm>
            <a:off x="-14226" y="-35511"/>
            <a:ext cx="12206226" cy="4112972"/>
          </a:xfrm>
          <a:prstGeom prst="rect">
            <a:avLst/>
          </a:prstGeom>
          <a:noFill/>
          <a:ln>
            <a:noFill/>
          </a:ln>
        </p:spPr>
      </p:pic>
      <p:sp>
        <p:nvSpPr>
          <p:cNvPr id="230" name="Google Shape;230;p71"/>
          <p:cNvSpPr txBox="1">
            <a:spLocks noGrp="1"/>
          </p:cNvSpPr>
          <p:nvPr>
            <p:ph type="body" idx="1"/>
          </p:nvPr>
        </p:nvSpPr>
        <p:spPr>
          <a:xfrm>
            <a:off x="5951111" y="4081731"/>
            <a:ext cx="5538057" cy="2073313"/>
          </a:xfrm>
          <a:prstGeom prst="rect">
            <a:avLst/>
          </a:prstGeom>
          <a:noFill/>
          <a:ln>
            <a:noFill/>
          </a:ln>
        </p:spPr>
        <p:txBody>
          <a:bodyPr spcFirstLastPara="1" wrap="square" lIns="91425" tIns="45700" rIns="91425" bIns="45700" anchor="t" anchorCtr="0">
            <a:normAutofit fontScale="62500" lnSpcReduction="20000"/>
          </a:bodyPr>
          <a:lstStyle/>
          <a:p>
            <a:pPr marL="457200" lvl="0" indent="-228639" algn="l" rtl="0">
              <a:lnSpc>
                <a:spcPct val="90000"/>
              </a:lnSpc>
              <a:spcBef>
                <a:spcPts val="1000"/>
              </a:spcBef>
              <a:spcAft>
                <a:spcPts val="0"/>
              </a:spcAft>
              <a:buSzPct val="123870"/>
              <a:buFont typeface="Arial"/>
              <a:buChar char="•"/>
            </a:pPr>
            <a:r>
              <a:rPr lang="el-GR" sz="2500" b="0" i="0" dirty="0">
                <a:solidFill>
                  <a:schemeClr val="lt1"/>
                </a:solidFill>
                <a:latin typeface="Open Sans"/>
                <a:ea typeface="Open Sans"/>
                <a:cs typeface="Open Sans"/>
                <a:sym typeface="Open Sans"/>
              </a:rPr>
              <a:t>Ποιος είναι ο πελάτης;</a:t>
            </a:r>
          </a:p>
          <a:p>
            <a:pPr marL="457200" lvl="0" indent="-228639" algn="l" rtl="0">
              <a:lnSpc>
                <a:spcPct val="90000"/>
              </a:lnSpc>
              <a:spcBef>
                <a:spcPts val="1000"/>
              </a:spcBef>
              <a:spcAft>
                <a:spcPts val="0"/>
              </a:spcAft>
              <a:buSzPct val="123870"/>
              <a:buFont typeface="Arial"/>
              <a:buChar char="•"/>
            </a:pPr>
            <a:r>
              <a:rPr lang="el-GR" sz="2500" b="0" i="0" dirty="0">
                <a:solidFill>
                  <a:schemeClr val="lt1"/>
                </a:solidFill>
                <a:latin typeface="Open Sans"/>
                <a:ea typeface="Open Sans"/>
                <a:cs typeface="Open Sans"/>
                <a:sym typeface="Open Sans"/>
              </a:rPr>
              <a:t>Τι θέλει να αγοράσει ο πελάτης;</a:t>
            </a:r>
          </a:p>
          <a:p>
            <a:pPr marL="457200" lvl="0" indent="-228639" algn="l" rtl="0">
              <a:lnSpc>
                <a:spcPct val="90000"/>
              </a:lnSpc>
              <a:spcBef>
                <a:spcPts val="1000"/>
              </a:spcBef>
              <a:spcAft>
                <a:spcPts val="0"/>
              </a:spcAft>
              <a:buSzPct val="123870"/>
              <a:buFont typeface="Arial"/>
              <a:buChar char="•"/>
            </a:pPr>
            <a:r>
              <a:rPr lang="el-GR" sz="2500" b="0" i="0" dirty="0">
                <a:solidFill>
                  <a:schemeClr val="lt1"/>
                </a:solidFill>
                <a:latin typeface="Open Sans"/>
                <a:ea typeface="Open Sans"/>
                <a:cs typeface="Open Sans"/>
                <a:sym typeface="Open Sans"/>
              </a:rPr>
              <a:t>Πότε θέλει να αγοράσει ο πελάτης;</a:t>
            </a:r>
          </a:p>
          <a:p>
            <a:pPr marL="457200" lvl="0" indent="-228639" algn="l" rtl="0">
              <a:lnSpc>
                <a:spcPct val="90000"/>
              </a:lnSpc>
              <a:spcBef>
                <a:spcPts val="1000"/>
              </a:spcBef>
              <a:spcAft>
                <a:spcPts val="0"/>
              </a:spcAft>
              <a:buSzPct val="123870"/>
              <a:buFont typeface="Arial"/>
              <a:buChar char="•"/>
            </a:pPr>
            <a:r>
              <a:rPr lang="el-GR" sz="2500" b="0" i="0" dirty="0">
                <a:solidFill>
                  <a:schemeClr val="lt1"/>
                </a:solidFill>
                <a:latin typeface="Open Sans"/>
                <a:ea typeface="Open Sans"/>
                <a:cs typeface="Open Sans"/>
                <a:sym typeface="Open Sans"/>
              </a:rPr>
              <a:t>Πού αγοράζει ο πελάτης;</a:t>
            </a:r>
          </a:p>
          <a:p>
            <a:pPr marL="457200" lvl="0" indent="-228639" algn="l" rtl="0">
              <a:lnSpc>
                <a:spcPct val="90000"/>
              </a:lnSpc>
              <a:spcBef>
                <a:spcPts val="1000"/>
              </a:spcBef>
              <a:spcAft>
                <a:spcPts val="0"/>
              </a:spcAft>
              <a:buSzPct val="123870"/>
              <a:buFont typeface="Arial"/>
              <a:buChar char="•"/>
            </a:pPr>
            <a:r>
              <a:rPr lang="el-GR" sz="2500" b="0" i="0" dirty="0">
                <a:solidFill>
                  <a:schemeClr val="lt1"/>
                </a:solidFill>
                <a:latin typeface="Open Sans"/>
                <a:ea typeface="Open Sans"/>
                <a:cs typeface="Open Sans"/>
                <a:sym typeface="Open Sans"/>
              </a:rPr>
              <a:t>Πώς πληρώνει ο πελάτης;</a:t>
            </a:r>
          </a:p>
          <a:p>
            <a:pPr marL="457200" lvl="0" indent="-228639" algn="l" rtl="0">
              <a:lnSpc>
                <a:spcPct val="90000"/>
              </a:lnSpc>
              <a:spcBef>
                <a:spcPts val="1000"/>
              </a:spcBef>
              <a:spcAft>
                <a:spcPts val="0"/>
              </a:spcAft>
              <a:buSzPct val="123870"/>
              <a:buFont typeface="Arial"/>
              <a:buChar char="•"/>
            </a:pPr>
            <a:r>
              <a:rPr lang="el-GR" sz="2500" b="0" i="0" dirty="0">
                <a:solidFill>
                  <a:schemeClr val="lt1"/>
                </a:solidFill>
                <a:latin typeface="Open Sans"/>
                <a:ea typeface="Open Sans"/>
                <a:cs typeface="Open Sans"/>
                <a:sym typeface="Open Sans"/>
              </a:rPr>
              <a:t>Ποια τιμή είναι διατεθειμένος να πληρώσει ο πελάτης;</a:t>
            </a:r>
            <a:endParaRPr dirty="0"/>
          </a:p>
        </p:txBody>
      </p:sp>
      <p:sp>
        <p:nvSpPr>
          <p:cNvPr id="231" name="Google Shape;231;p71"/>
          <p:cNvSpPr txBox="1">
            <a:spLocks noGrp="1"/>
          </p:cNvSpPr>
          <p:nvPr>
            <p:ph type="body" idx="3"/>
          </p:nvPr>
        </p:nvSpPr>
        <p:spPr>
          <a:xfrm>
            <a:off x="162998" y="4525118"/>
            <a:ext cx="4278374" cy="1759373"/>
          </a:xfrm>
          <a:prstGeom prst="rect">
            <a:avLst/>
          </a:prstGeom>
          <a:noFill/>
          <a:ln>
            <a:noFill/>
          </a:ln>
        </p:spPr>
        <p:txBody>
          <a:bodyPr spcFirstLastPara="1" wrap="square" lIns="91425" tIns="45700" rIns="91425" bIns="45700" anchor="t" anchorCtr="0">
            <a:normAutofit/>
          </a:bodyPr>
          <a:lstStyle/>
          <a:p>
            <a:pPr marL="457200" lvl="0" indent="-228600" algn="just" rtl="0">
              <a:lnSpc>
                <a:spcPct val="90000"/>
              </a:lnSpc>
              <a:spcBef>
                <a:spcPts val="1000"/>
              </a:spcBef>
              <a:spcAft>
                <a:spcPts val="0"/>
              </a:spcAft>
              <a:buSzPts val="3600"/>
              <a:buNone/>
            </a:pPr>
            <a:r>
              <a:rPr lang="en-US" sz="3200" b="1" dirty="0"/>
              <a:t>	2. </a:t>
            </a:r>
            <a:r>
              <a:rPr lang="el-GR" sz="3200" b="1" dirty="0"/>
              <a:t>Κάντε αυτές τις έξι βασικές ερωτήσεις για τους πελάτες σας</a:t>
            </a:r>
            <a:endParaRPr sz="3200"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72"/>
          <p:cNvPicPr preferRelativeResize="0">
            <a:picLocks noGrp="1"/>
          </p:cNvPicPr>
          <p:nvPr>
            <p:ph type="pic" idx="2"/>
          </p:nvPr>
        </p:nvPicPr>
        <p:blipFill rotWithShape="1">
          <a:blip r:embed="rId3">
            <a:alphaModFix/>
          </a:blip>
          <a:srcRect l="20" r="19"/>
          <a:stretch/>
        </p:blipFill>
        <p:spPr>
          <a:xfrm>
            <a:off x="16300" y="-732"/>
            <a:ext cx="12175708" cy="3635823"/>
          </a:xfrm>
          <a:prstGeom prst="rect">
            <a:avLst/>
          </a:prstGeom>
          <a:noFill/>
          <a:ln>
            <a:noFill/>
          </a:ln>
        </p:spPr>
      </p:pic>
      <p:sp>
        <p:nvSpPr>
          <p:cNvPr id="237" name="Google Shape;237;p72"/>
          <p:cNvSpPr txBox="1">
            <a:spLocks noGrp="1"/>
          </p:cNvSpPr>
          <p:nvPr>
            <p:ph type="body" idx="1"/>
          </p:nvPr>
        </p:nvSpPr>
        <p:spPr>
          <a:xfrm>
            <a:off x="5942234" y="3781887"/>
            <a:ext cx="5812377" cy="2388094"/>
          </a:xfrm>
          <a:prstGeom prst="rect">
            <a:avLst/>
          </a:prstGeom>
          <a:noFill/>
          <a:ln>
            <a:noFill/>
          </a:ln>
        </p:spPr>
        <p:txBody>
          <a:bodyPr spcFirstLastPara="1" wrap="square" lIns="91425" tIns="45700" rIns="91425" bIns="45700" anchor="t" anchorCtr="0">
            <a:normAutofit fontScale="92500" lnSpcReduction="10000"/>
          </a:bodyPr>
          <a:lstStyle/>
          <a:p>
            <a:pPr marL="457200" lvl="0" indent="-228600" algn="just" rtl="0">
              <a:lnSpc>
                <a:spcPct val="90000"/>
              </a:lnSpc>
              <a:spcBef>
                <a:spcPts val="1000"/>
              </a:spcBef>
              <a:spcAft>
                <a:spcPts val="0"/>
              </a:spcAft>
              <a:buSzPts val="2400"/>
              <a:buNone/>
            </a:pPr>
            <a:r>
              <a:rPr lang="en-US" dirty="0">
                <a:solidFill>
                  <a:srgbClr val="1C1C1C"/>
                </a:solidFill>
              </a:rPr>
              <a:t>	</a:t>
            </a:r>
            <a:r>
              <a:rPr lang="el-GR" dirty="0">
                <a:solidFill>
                  <a:srgbClr val="1C1C1C"/>
                </a:solidFill>
              </a:rPr>
              <a:t>Καθώς διεξάγετε μια ανάλυση πελατών, προσδιορίστε ομάδες καταναλωτών που έχουν κοινά χαρακτηριστικά. Αυτά μπορεί να περιλαμβάνουν δημογραφικούς παράγοντες όπως η ηλικία, το φύλο, η εκπαίδευση, το εισόδημα, το επάγγελμα και ο τόπος διαμονής ή πιο ήπιες μεταβλητές όπως ο τρόπος ζωής και οι αξίες.</a:t>
            </a:r>
            <a:endParaRPr dirty="0">
              <a:solidFill>
                <a:srgbClr val="1C1C1C"/>
              </a:solidFill>
            </a:endParaRPr>
          </a:p>
        </p:txBody>
      </p:sp>
      <p:sp>
        <p:nvSpPr>
          <p:cNvPr id="238" name="Google Shape;238;p72"/>
          <p:cNvSpPr txBox="1">
            <a:spLocks noGrp="1"/>
          </p:cNvSpPr>
          <p:nvPr>
            <p:ph type="body" idx="3"/>
          </p:nvPr>
        </p:nvSpPr>
        <p:spPr>
          <a:xfrm>
            <a:off x="146926" y="4842015"/>
            <a:ext cx="4948857" cy="1759373"/>
          </a:xfrm>
          <a:prstGeom prst="rect">
            <a:avLst/>
          </a:prstGeom>
          <a:noFill/>
          <a:ln>
            <a:noFill/>
          </a:ln>
        </p:spPr>
        <p:txBody>
          <a:bodyPr spcFirstLastPara="1" wrap="square" lIns="91425" tIns="45700" rIns="91425" bIns="45700" anchor="t" anchorCtr="0">
            <a:normAutofit/>
          </a:bodyPr>
          <a:lstStyle/>
          <a:p>
            <a:pPr marL="457200" lvl="0" indent="-228600" algn="just" rtl="0">
              <a:lnSpc>
                <a:spcPct val="90000"/>
              </a:lnSpc>
              <a:spcBef>
                <a:spcPts val="1000"/>
              </a:spcBef>
              <a:spcAft>
                <a:spcPts val="0"/>
              </a:spcAft>
              <a:buSzPts val="3600"/>
              <a:buNone/>
            </a:pPr>
            <a:r>
              <a:rPr lang="en-US" sz="2800" b="1" dirty="0">
                <a:solidFill>
                  <a:srgbClr val="0070C0"/>
                </a:solidFill>
              </a:rPr>
              <a:t>	3. </a:t>
            </a:r>
            <a:r>
              <a:rPr lang="el-GR" sz="2800" b="1" dirty="0">
                <a:solidFill>
                  <a:srgbClr val="0070C0"/>
                </a:solidFill>
              </a:rPr>
              <a:t>Προσδιορίστε σημαντικές ομάδες καταναλωτών</a:t>
            </a:r>
            <a:endParaRPr sz="2800" b="1" dirty="0">
              <a:solidFill>
                <a:srgbClr val="0070C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73" descr="Hikers in a snowy mountain"/>
          <p:cNvPicPr preferRelativeResize="0">
            <a:picLocks noGrp="1"/>
          </p:cNvPicPr>
          <p:nvPr>
            <p:ph type="pic" idx="2"/>
          </p:nvPr>
        </p:nvPicPr>
        <p:blipFill rotWithShape="1">
          <a:blip r:embed="rId3">
            <a:alphaModFix/>
          </a:blip>
          <a:srcRect l="-58" t="27882" r="56" b="20763"/>
          <a:stretch/>
        </p:blipFill>
        <p:spPr>
          <a:xfrm>
            <a:off x="288" y="14515"/>
            <a:ext cx="12206226" cy="3924289"/>
          </a:xfrm>
          <a:prstGeom prst="rect">
            <a:avLst/>
          </a:prstGeom>
          <a:noFill/>
          <a:ln>
            <a:noFill/>
          </a:ln>
        </p:spPr>
      </p:pic>
      <p:sp>
        <p:nvSpPr>
          <p:cNvPr id="244" name="Google Shape;244;p73"/>
          <p:cNvSpPr txBox="1">
            <a:spLocks noGrp="1"/>
          </p:cNvSpPr>
          <p:nvPr>
            <p:ph type="body" idx="1"/>
          </p:nvPr>
        </p:nvSpPr>
        <p:spPr>
          <a:xfrm>
            <a:off x="5297717" y="3867566"/>
            <a:ext cx="6516913" cy="2469619"/>
          </a:xfrm>
          <a:prstGeom prst="rect">
            <a:avLst/>
          </a:prstGeom>
          <a:noFill/>
          <a:ln>
            <a:noFill/>
          </a:ln>
        </p:spPr>
        <p:txBody>
          <a:bodyPr spcFirstLastPara="1" wrap="square" lIns="91425" tIns="45700" rIns="91425" bIns="45700" anchor="t" anchorCtr="0">
            <a:normAutofit fontScale="85000" lnSpcReduction="10000"/>
          </a:bodyPr>
          <a:lstStyle/>
          <a:p>
            <a:pPr marL="457200" lvl="0" indent="-228600" algn="just" rtl="0">
              <a:lnSpc>
                <a:spcPct val="90000"/>
              </a:lnSpc>
              <a:spcBef>
                <a:spcPts val="1000"/>
              </a:spcBef>
              <a:spcAft>
                <a:spcPts val="0"/>
              </a:spcAft>
              <a:buSzPct val="162162"/>
              <a:buNone/>
            </a:pPr>
            <a:r>
              <a:rPr lang="en-US" sz="1600" dirty="0"/>
              <a:t>	</a:t>
            </a:r>
            <a:r>
              <a:rPr lang="el-GR" sz="1700" dirty="0"/>
              <a:t>Η έρευνα για τα κίνητρα των καταναλωτών μπορεί να είναι μια ιδιαίτερα γόνιμη πηγή καινοτομίας. Ένας από τους πελάτες του MarketResearch.com, σημαντικός κατασκευαστής στον κατασκευαστικό κλάδο, μας είπε: "Χρησιμοποιούμε έρευνα αγοράς για να κατανοήσουμε καλύτερα τα κίνητρα των καταναλωτών. Ποιο μέρος των πελατών επιλέγει μάρκες χαμηλότερου κόστους που είναι "αρκετά καλές;" Πώς μπορούμε να εξηγήσουμε τις διαφορές μεταξύ συγκεκριμένων τύπων καταναλωτών και πώς προσεγγίζουν τη διαδικασία αγοράς;»</a:t>
            </a:r>
          </a:p>
          <a:p>
            <a:pPr marL="457200" lvl="0" indent="-228600" algn="just" rtl="0">
              <a:lnSpc>
                <a:spcPct val="90000"/>
              </a:lnSpc>
              <a:spcBef>
                <a:spcPts val="1000"/>
              </a:spcBef>
              <a:spcAft>
                <a:spcPts val="0"/>
              </a:spcAft>
              <a:buSzPct val="162162"/>
              <a:buNone/>
            </a:pPr>
            <a:r>
              <a:rPr lang="el-GR" sz="1700" dirty="0"/>
              <a:t>Αυτοί οι τύποι πληροφοριών που βασίζονται σε δεδομένα μπορούν να χρησιμοποιηθούν για να καθοδηγήσουν μελλοντικές στρατηγικές ανάπτυξης προϊόντων και μάρκετινγκ για να ενισχύσουν την επιχείρηση.</a:t>
            </a:r>
            <a:endParaRPr sz="1700" dirty="0"/>
          </a:p>
        </p:txBody>
      </p:sp>
      <p:sp>
        <p:nvSpPr>
          <p:cNvPr id="245" name="Google Shape;245;p73"/>
          <p:cNvSpPr txBox="1">
            <a:spLocks noGrp="1"/>
          </p:cNvSpPr>
          <p:nvPr>
            <p:ph type="body" idx="3"/>
          </p:nvPr>
        </p:nvSpPr>
        <p:spPr>
          <a:xfrm>
            <a:off x="264597" y="4946033"/>
            <a:ext cx="5204047" cy="125156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lt1"/>
              </a:buClr>
              <a:buSzPts val="3600"/>
              <a:buNone/>
            </a:pPr>
            <a:r>
              <a:rPr lang="en-US" sz="3200" b="1" dirty="0"/>
              <a:t>	4. </a:t>
            </a:r>
            <a:r>
              <a:rPr lang="el-GR" sz="3200" b="1" dirty="0"/>
              <a:t>Αξιολογήστε τα κίνητρα των καταναλωτών</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74"/>
          <p:cNvPicPr preferRelativeResize="0">
            <a:picLocks noGrp="1"/>
          </p:cNvPicPr>
          <p:nvPr>
            <p:ph type="pic" idx="2"/>
          </p:nvPr>
        </p:nvPicPr>
        <p:blipFill rotWithShape="1">
          <a:blip r:embed="rId3">
            <a:alphaModFix/>
          </a:blip>
          <a:srcRect l="20" r="19"/>
          <a:stretch/>
        </p:blipFill>
        <p:spPr>
          <a:xfrm>
            <a:off x="16300" y="-732"/>
            <a:ext cx="12175708" cy="3635823"/>
          </a:xfrm>
          <a:prstGeom prst="rect">
            <a:avLst/>
          </a:prstGeom>
          <a:noFill/>
          <a:ln>
            <a:noFill/>
          </a:ln>
        </p:spPr>
      </p:pic>
      <p:sp>
        <p:nvSpPr>
          <p:cNvPr id="251" name="Google Shape;251;p74"/>
          <p:cNvSpPr txBox="1">
            <a:spLocks noGrp="1"/>
          </p:cNvSpPr>
          <p:nvPr>
            <p:ph type="body" idx="1"/>
          </p:nvPr>
        </p:nvSpPr>
        <p:spPr>
          <a:xfrm>
            <a:off x="5730160" y="3710865"/>
            <a:ext cx="6029656" cy="2388094"/>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0"/>
              </a:spcBef>
              <a:spcAft>
                <a:spcPts val="0"/>
              </a:spcAft>
              <a:buSzPts val="2400"/>
              <a:buNone/>
            </a:pPr>
            <a:r>
              <a:rPr lang="el-GR" sz="1600" b="1" dirty="0">
                <a:solidFill>
                  <a:srgbClr val="1C1C1C"/>
                </a:solidFill>
              </a:rPr>
              <a:t>Κατά την ανάλυση του ανταγωνισμού, λάβετε υπόψη τα εξής</a:t>
            </a:r>
            <a:r>
              <a:rPr lang="en-US" sz="1600" b="1" dirty="0">
                <a:solidFill>
                  <a:srgbClr val="1C1C1C"/>
                </a:solidFill>
              </a:rPr>
              <a:t>:</a:t>
            </a:r>
            <a:endParaRPr sz="2000" dirty="0"/>
          </a:p>
          <a:p>
            <a:pPr marL="571500" lvl="0" indent="-342900" algn="just" rtl="0">
              <a:lnSpc>
                <a:spcPct val="90000"/>
              </a:lnSpc>
              <a:spcBef>
                <a:spcPts val="600"/>
              </a:spcBef>
              <a:spcAft>
                <a:spcPts val="0"/>
              </a:spcAft>
              <a:buClr>
                <a:srgbClr val="0070C0"/>
              </a:buClr>
              <a:buSzPts val="2400"/>
              <a:buFont typeface="Arial"/>
              <a:buChar char="•"/>
            </a:pPr>
            <a:r>
              <a:rPr lang="el-GR" sz="1400" dirty="0">
                <a:solidFill>
                  <a:srgbClr val="1C1C1C"/>
                </a:solidFill>
              </a:rPr>
              <a:t>Ποιοι είναι οι κύριοι συμμετέχοντες στον κλάδο και ποιο είναι το μερίδιο αγοράς τους;</a:t>
            </a:r>
          </a:p>
          <a:p>
            <a:pPr marL="571500" lvl="0" indent="-342900" algn="just" rtl="0">
              <a:lnSpc>
                <a:spcPct val="90000"/>
              </a:lnSpc>
              <a:spcBef>
                <a:spcPts val="600"/>
              </a:spcBef>
              <a:spcAft>
                <a:spcPts val="0"/>
              </a:spcAft>
              <a:buClr>
                <a:srgbClr val="0070C0"/>
              </a:buClr>
              <a:buSzPts val="2400"/>
              <a:buFont typeface="Arial"/>
              <a:buChar char="•"/>
            </a:pPr>
            <a:r>
              <a:rPr lang="el-GR" sz="1400" dirty="0">
                <a:solidFill>
                  <a:srgbClr val="1C1C1C"/>
                </a:solidFill>
              </a:rPr>
              <a:t>Ποια προϊόντα ή υπηρεσίες προσφέρουν και ποια είναι η αξίας τους;</a:t>
            </a:r>
          </a:p>
          <a:p>
            <a:pPr marL="571500" lvl="0" indent="-342900" algn="just" rtl="0">
              <a:lnSpc>
                <a:spcPct val="90000"/>
              </a:lnSpc>
              <a:spcBef>
                <a:spcPts val="600"/>
              </a:spcBef>
              <a:spcAft>
                <a:spcPts val="0"/>
              </a:spcAft>
              <a:buClr>
                <a:srgbClr val="0070C0"/>
              </a:buClr>
              <a:buSzPts val="2400"/>
              <a:buFont typeface="Arial"/>
              <a:buChar char="•"/>
            </a:pPr>
            <a:r>
              <a:rPr lang="el-GR" sz="1400" dirty="0">
                <a:solidFill>
                  <a:srgbClr val="1C1C1C"/>
                </a:solidFill>
              </a:rPr>
              <a:t>Ποια προϊόντα και μάρκες αναπτύσσονται πιο σημαντικά και γιατί;</a:t>
            </a:r>
          </a:p>
          <a:p>
            <a:pPr marL="571500" lvl="0" indent="-342900" algn="just" rtl="0">
              <a:lnSpc>
                <a:spcPct val="90000"/>
              </a:lnSpc>
              <a:spcBef>
                <a:spcPts val="600"/>
              </a:spcBef>
              <a:spcAft>
                <a:spcPts val="0"/>
              </a:spcAft>
              <a:buClr>
                <a:srgbClr val="0070C0"/>
              </a:buClr>
              <a:buSzPts val="2400"/>
              <a:buFont typeface="Arial"/>
              <a:buChar char="•"/>
            </a:pPr>
            <a:r>
              <a:rPr lang="el-GR" sz="1400" dirty="0">
                <a:solidFill>
                  <a:srgbClr val="1C1C1C"/>
                </a:solidFill>
              </a:rPr>
              <a:t>Ποια είναι τα δυνατά και τα αδύνατα σημεία των ανταγωνιστών σας;</a:t>
            </a:r>
          </a:p>
          <a:p>
            <a:pPr marL="571500" lvl="0" indent="-342900" algn="just" rtl="0">
              <a:lnSpc>
                <a:spcPct val="90000"/>
              </a:lnSpc>
              <a:spcBef>
                <a:spcPts val="600"/>
              </a:spcBef>
              <a:spcAft>
                <a:spcPts val="0"/>
              </a:spcAft>
              <a:buClr>
                <a:srgbClr val="0070C0"/>
              </a:buClr>
              <a:buSzPts val="2400"/>
              <a:buFont typeface="Arial"/>
              <a:buChar char="•"/>
            </a:pPr>
            <a:r>
              <a:rPr lang="el-GR" sz="1400" dirty="0">
                <a:solidFill>
                  <a:srgbClr val="1C1C1C"/>
                </a:solidFill>
              </a:rPr>
              <a:t>Ποιες στρατηγικές μπορείτε να εφαρμόσετε για να αποκτήσετε ένα πλεονέκτημα;</a:t>
            </a:r>
            <a:endParaRPr sz="1400" dirty="0">
              <a:solidFill>
                <a:srgbClr val="1C1C1C"/>
              </a:solidFill>
            </a:endParaRPr>
          </a:p>
        </p:txBody>
      </p:sp>
      <p:sp>
        <p:nvSpPr>
          <p:cNvPr id="252" name="Google Shape;252;p74"/>
          <p:cNvSpPr txBox="1">
            <a:spLocks noGrp="1"/>
          </p:cNvSpPr>
          <p:nvPr>
            <p:ph type="body" idx="3"/>
          </p:nvPr>
        </p:nvSpPr>
        <p:spPr>
          <a:xfrm>
            <a:off x="192026" y="4904912"/>
            <a:ext cx="4133231" cy="1166899"/>
          </a:xfrm>
          <a:prstGeom prst="rect">
            <a:avLst/>
          </a:prstGeom>
          <a:noFill/>
          <a:ln>
            <a:noFill/>
          </a:ln>
        </p:spPr>
        <p:txBody>
          <a:bodyPr spcFirstLastPara="1" wrap="square" lIns="91425" tIns="45700" rIns="91425" bIns="45700" anchor="t" anchorCtr="0">
            <a:normAutofit fontScale="92500"/>
          </a:bodyPr>
          <a:lstStyle/>
          <a:p>
            <a:pPr marL="457200" lvl="0" indent="-228600" algn="just" rtl="0">
              <a:lnSpc>
                <a:spcPct val="90000"/>
              </a:lnSpc>
              <a:spcBef>
                <a:spcPts val="1000"/>
              </a:spcBef>
              <a:spcAft>
                <a:spcPts val="0"/>
              </a:spcAft>
              <a:buSzPts val="3600"/>
              <a:buNone/>
            </a:pPr>
            <a:r>
              <a:rPr lang="en-US" sz="3200" b="1" dirty="0">
                <a:solidFill>
                  <a:srgbClr val="0070C0"/>
                </a:solidFill>
              </a:rPr>
              <a:t>	5. </a:t>
            </a:r>
            <a:r>
              <a:rPr lang="el-GR" sz="3200" b="1" dirty="0">
                <a:solidFill>
                  <a:srgbClr val="0070C0"/>
                </a:solidFill>
              </a:rPr>
              <a:t>Κάντε μια ανάλυση του ανταγωνισμού</a:t>
            </a:r>
            <a:endParaRPr sz="3200" b="1" dirty="0">
              <a:solidFill>
                <a:srgbClr val="0070C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75" descr="Hikers in a snowy mountain"/>
          <p:cNvPicPr preferRelativeResize="0">
            <a:picLocks noGrp="1"/>
          </p:cNvPicPr>
          <p:nvPr>
            <p:ph type="pic" idx="2"/>
          </p:nvPr>
        </p:nvPicPr>
        <p:blipFill rotWithShape="1">
          <a:blip r:embed="rId3">
            <a:alphaModFix/>
          </a:blip>
          <a:srcRect l="-58" t="26740" r="56" b="20764"/>
          <a:stretch/>
        </p:blipFill>
        <p:spPr>
          <a:xfrm>
            <a:off x="288" y="14516"/>
            <a:ext cx="12206226" cy="4011372"/>
          </a:xfrm>
          <a:prstGeom prst="rect">
            <a:avLst/>
          </a:prstGeom>
          <a:noFill/>
          <a:ln>
            <a:noFill/>
          </a:ln>
        </p:spPr>
      </p:pic>
      <p:sp>
        <p:nvSpPr>
          <p:cNvPr id="258" name="Google Shape;258;p75"/>
          <p:cNvSpPr txBox="1">
            <a:spLocks noGrp="1"/>
          </p:cNvSpPr>
          <p:nvPr>
            <p:ph type="body" idx="1"/>
          </p:nvPr>
        </p:nvSpPr>
        <p:spPr>
          <a:xfrm>
            <a:off x="5610686" y="4012706"/>
            <a:ext cx="6258757" cy="2469619"/>
          </a:xfrm>
          <a:prstGeom prst="rect">
            <a:avLst/>
          </a:prstGeom>
          <a:noFill/>
          <a:ln>
            <a:noFill/>
          </a:ln>
        </p:spPr>
        <p:txBody>
          <a:bodyPr spcFirstLastPara="1" wrap="square" lIns="91425" tIns="45700" rIns="91425" bIns="45700" anchor="t" anchorCtr="0">
            <a:normAutofit fontScale="92500" lnSpcReduction="20000"/>
          </a:bodyPr>
          <a:lstStyle/>
          <a:p>
            <a:pPr marL="457200" lvl="0" indent="-228600" algn="just" rtl="0">
              <a:lnSpc>
                <a:spcPct val="90000"/>
              </a:lnSpc>
              <a:spcBef>
                <a:spcPts val="1000"/>
              </a:spcBef>
              <a:spcAft>
                <a:spcPts val="0"/>
              </a:spcAft>
              <a:buSzPts val="2400"/>
              <a:buNone/>
            </a:pPr>
            <a:r>
              <a:rPr lang="en-US" sz="2000" dirty="0"/>
              <a:t>	</a:t>
            </a:r>
            <a:r>
              <a:rPr lang="el-GR" sz="2000" dirty="0"/>
              <a:t>Μπορεί επίσης να θέλετε να εξετάσετε προσεκτικά τους έμμεσους ανταγωνιστές. Για παράδειγμα, οι αεροπορικές εταιρείες μπορεί να θέλουν να εξετάσουν πώς αλλιώς ταξιδεύουν οι άνθρωποι σε μεγάλες αποστάσεις (μέσω λεωφορείου ή τρένου) και πώς μπορούν να πείσουν τους πελάτες να πάρουν ένα αεροπλάνο. Η αεροπορική υπηρεσία χαμηλού κόστους της Southwest προσέλκυσε ανθρώπους που διαφορετικά θα μπορούσαν να πάρουν το λεωφορείο ή να μην ταξιδέψουν καθόλου.</a:t>
            </a:r>
            <a:endParaRPr sz="2000" dirty="0"/>
          </a:p>
        </p:txBody>
      </p:sp>
      <p:sp>
        <p:nvSpPr>
          <p:cNvPr id="259" name="Google Shape;259;p75"/>
          <p:cNvSpPr txBox="1">
            <a:spLocks noGrp="1"/>
          </p:cNvSpPr>
          <p:nvPr>
            <p:ph type="body" idx="3"/>
          </p:nvPr>
        </p:nvSpPr>
        <p:spPr>
          <a:xfrm>
            <a:off x="22686" y="4902490"/>
            <a:ext cx="4823574" cy="1280596"/>
          </a:xfrm>
          <a:prstGeom prst="rect">
            <a:avLst/>
          </a:prstGeom>
          <a:noFill/>
          <a:ln>
            <a:noFill/>
          </a:ln>
        </p:spPr>
        <p:txBody>
          <a:bodyPr spcFirstLastPara="1" wrap="square" lIns="91425" tIns="45700" rIns="91425" bIns="45700" anchor="t" anchorCtr="0">
            <a:normAutofit fontScale="92500" lnSpcReduction="20000"/>
          </a:bodyPr>
          <a:lstStyle/>
          <a:p>
            <a:pPr marL="457200" lvl="0" indent="-228600" algn="just" rtl="0">
              <a:lnSpc>
                <a:spcPct val="90000"/>
              </a:lnSpc>
              <a:spcBef>
                <a:spcPts val="1000"/>
              </a:spcBef>
              <a:spcAft>
                <a:spcPts val="0"/>
              </a:spcAft>
              <a:buSzPts val="3600"/>
              <a:buNone/>
            </a:pPr>
            <a:r>
              <a:rPr lang="en-US" sz="3200" b="1" dirty="0"/>
              <a:t>	6. </a:t>
            </a:r>
            <a:r>
              <a:rPr lang="el-GR" sz="3200" b="1" dirty="0"/>
              <a:t>Σκεφτείτε και τους έμμεσους ανταγωνιστές σας</a:t>
            </a:r>
            <a:endParaRPr sz="32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76" descr="Flowers in the mountains"/>
          <p:cNvPicPr preferRelativeResize="0">
            <a:picLocks noGrp="1"/>
          </p:cNvPicPr>
          <p:nvPr>
            <p:ph type="pic" idx="2"/>
          </p:nvPr>
        </p:nvPicPr>
        <p:blipFill rotWithShape="1">
          <a:blip r:embed="rId3">
            <a:alphaModFix/>
          </a:blip>
          <a:srcRect l="26296" r="26295"/>
          <a:stretch/>
        </p:blipFill>
        <p:spPr>
          <a:xfrm>
            <a:off x="7329563" y="-1"/>
            <a:ext cx="4862437" cy="6855220"/>
          </a:xfrm>
          <a:prstGeom prst="rect">
            <a:avLst/>
          </a:prstGeom>
          <a:noFill/>
          <a:ln>
            <a:noFill/>
          </a:ln>
        </p:spPr>
      </p:pic>
      <p:sp>
        <p:nvSpPr>
          <p:cNvPr id="265" name="Google Shape;265;p76"/>
          <p:cNvSpPr txBox="1">
            <a:spLocks noGrp="1"/>
          </p:cNvSpPr>
          <p:nvPr>
            <p:ph type="body" idx="1"/>
          </p:nvPr>
        </p:nvSpPr>
        <p:spPr>
          <a:xfrm>
            <a:off x="101598" y="1314598"/>
            <a:ext cx="6971708" cy="5068035"/>
          </a:xfrm>
          <a:prstGeom prst="rect">
            <a:avLst/>
          </a:prstGeom>
          <a:noFill/>
          <a:ln>
            <a:noFill/>
          </a:ln>
        </p:spPr>
        <p:txBody>
          <a:bodyPr spcFirstLastPara="1" wrap="square" lIns="91425" tIns="45700" rIns="91425" bIns="45700" anchor="t" anchorCtr="0">
            <a:normAutofit lnSpcReduction="10000"/>
          </a:bodyPr>
          <a:lstStyle/>
          <a:p>
            <a:pPr marL="457200" lvl="0" indent="-228600" algn="just" rtl="0">
              <a:lnSpc>
                <a:spcPct val="90000"/>
              </a:lnSpc>
              <a:spcBef>
                <a:spcPts val="600"/>
              </a:spcBef>
              <a:spcAft>
                <a:spcPts val="0"/>
              </a:spcAft>
              <a:buSzPts val="2400"/>
              <a:buNone/>
            </a:pPr>
            <a:r>
              <a:rPr lang="en-US" sz="2000" i="1" dirty="0">
                <a:solidFill>
                  <a:srgbClr val="080808"/>
                </a:solidFill>
              </a:rPr>
              <a:t>	</a:t>
            </a:r>
            <a:r>
              <a:rPr lang="el-GR" sz="2000" i="1" dirty="0">
                <a:solidFill>
                  <a:srgbClr val="080808"/>
                </a:solidFill>
              </a:rPr>
              <a:t>«Ως μικρή επιχείρηση, βασίζεστε στην εύρεση νέων πελατών. είναι η ψυχή του</a:t>
            </a:r>
            <a:r>
              <a:rPr lang="en-US" sz="2000" i="1" dirty="0">
                <a:solidFill>
                  <a:srgbClr val="080808"/>
                </a:solidFill>
              </a:rPr>
              <a:t> brand </a:t>
            </a:r>
            <a:r>
              <a:rPr lang="el-GR" sz="2000" i="1" dirty="0">
                <a:solidFill>
                  <a:srgbClr val="080808"/>
                </a:solidFill>
              </a:rPr>
              <a:t>σας»</a:t>
            </a:r>
            <a:endParaRPr dirty="0"/>
          </a:p>
          <a:p>
            <a:pPr marL="457200" lvl="0" indent="-228600" algn="just" rtl="0">
              <a:lnSpc>
                <a:spcPct val="90000"/>
              </a:lnSpc>
              <a:spcBef>
                <a:spcPts val="600"/>
              </a:spcBef>
              <a:spcAft>
                <a:spcPts val="0"/>
              </a:spcAft>
              <a:buSzPts val="2400"/>
              <a:buNone/>
            </a:pPr>
            <a:r>
              <a:rPr lang="en-US" sz="2000" dirty="0">
                <a:solidFill>
                  <a:srgbClr val="080808"/>
                </a:solidFill>
              </a:rPr>
              <a:t>	</a:t>
            </a:r>
            <a:r>
              <a:rPr lang="el-GR" sz="2000" dirty="0">
                <a:solidFill>
                  <a:srgbClr val="0070C0"/>
                </a:solidFill>
              </a:rPr>
              <a:t>Η οικοδόμηση μιας ισχυρής βάσης πελατών είναι απίστευτα σημαντική για κάθε </a:t>
            </a:r>
            <a:r>
              <a:rPr lang="en-US" sz="2000" dirty="0">
                <a:solidFill>
                  <a:srgbClr val="0070C0"/>
                </a:solidFill>
              </a:rPr>
              <a:t>brand</a:t>
            </a:r>
            <a:r>
              <a:rPr lang="el-GR" sz="2000" dirty="0">
                <a:solidFill>
                  <a:srgbClr val="0070C0"/>
                </a:solidFill>
              </a:rPr>
              <a:t> ηλεκτρονικού εμπορίο</a:t>
            </a:r>
            <a:r>
              <a:rPr lang="en-US" sz="2000" dirty="0">
                <a:solidFill>
                  <a:srgbClr val="0070C0"/>
                </a:solidFill>
              </a:rPr>
              <a:t>. </a:t>
            </a:r>
            <a:r>
              <a:rPr lang="el-GR" sz="2000" dirty="0">
                <a:solidFill>
                  <a:srgbClr val="080808"/>
                </a:solidFill>
              </a:rPr>
              <a:t>Όταν έχετε μια πιστή και ισχυρή βάση πελατών, σημαίνει ότι στέλνετε τα σωστά μηνύματα στους κατάλληλους ανθρώπους και προσφέρετε τα σωστά προϊόντα</a:t>
            </a:r>
            <a:r>
              <a:rPr lang="en-US" sz="2000" dirty="0">
                <a:solidFill>
                  <a:srgbClr val="080808"/>
                </a:solidFill>
              </a:rPr>
              <a:t>. </a:t>
            </a:r>
            <a:r>
              <a:rPr lang="el-GR" sz="2000" dirty="0">
                <a:solidFill>
                  <a:srgbClr val="0070C0"/>
                </a:solidFill>
              </a:rPr>
              <a:t>Μια ισχυρή βάση πελατών ισοδυναμεί με μια ισχυρή επιχείρηση</a:t>
            </a:r>
            <a:r>
              <a:rPr lang="en-US" sz="2000" dirty="0">
                <a:solidFill>
                  <a:srgbClr val="0070C0"/>
                </a:solidFill>
              </a:rPr>
              <a:t>, </a:t>
            </a:r>
            <a:r>
              <a:rPr lang="el-GR" sz="2000" dirty="0">
                <a:solidFill>
                  <a:srgbClr val="080808"/>
                </a:solidFill>
              </a:rPr>
              <a:t>και αυτό είναι που προσπαθεί κάθε μικρή ή νέα επιχείρηση ηλεκτρονικού εμπορίου, σωστά</a:t>
            </a:r>
            <a:r>
              <a:rPr lang="en-US" sz="2000" dirty="0">
                <a:solidFill>
                  <a:srgbClr val="080808"/>
                </a:solidFill>
              </a:rPr>
              <a:t>?</a:t>
            </a:r>
            <a:endParaRPr dirty="0"/>
          </a:p>
          <a:p>
            <a:pPr marL="457200" lvl="0" indent="-228600" algn="just" rtl="0">
              <a:lnSpc>
                <a:spcPct val="90000"/>
              </a:lnSpc>
              <a:spcBef>
                <a:spcPts val="600"/>
              </a:spcBef>
              <a:spcAft>
                <a:spcPts val="0"/>
              </a:spcAft>
              <a:buSzPts val="2400"/>
              <a:buNone/>
            </a:pPr>
            <a:r>
              <a:rPr lang="el-GR" sz="2000" b="1" i="0" dirty="0">
                <a:solidFill>
                  <a:srgbClr val="080808"/>
                </a:solidFill>
                <a:latin typeface="Calibri"/>
                <a:ea typeface="Calibri"/>
                <a:cs typeface="Calibri"/>
                <a:sym typeface="Calibri"/>
              </a:rPr>
              <a:t>Βασικά στοιχεία που εγγυώνται την επιτυχία </a:t>
            </a:r>
            <a:r>
              <a:rPr lang="el-GR" sz="2000" b="1" dirty="0">
                <a:solidFill>
                  <a:srgbClr val="080808"/>
                </a:solidFill>
              </a:rPr>
              <a:t>του </a:t>
            </a:r>
            <a:r>
              <a:rPr lang="en-US" sz="2000" b="1" i="0" dirty="0">
                <a:solidFill>
                  <a:srgbClr val="080808"/>
                </a:solidFill>
                <a:latin typeface="Calibri"/>
                <a:ea typeface="Calibri"/>
                <a:cs typeface="Calibri"/>
                <a:sym typeface="Calibri"/>
              </a:rPr>
              <a:t>brand </a:t>
            </a:r>
            <a:r>
              <a:rPr lang="el-GR" sz="2000" b="1" i="0" dirty="0">
                <a:solidFill>
                  <a:srgbClr val="080808"/>
                </a:solidFill>
                <a:latin typeface="Calibri"/>
                <a:ea typeface="Calibri"/>
                <a:cs typeface="Calibri"/>
                <a:sym typeface="Calibri"/>
              </a:rPr>
              <a:t>σας</a:t>
            </a:r>
          </a:p>
          <a:p>
            <a:pPr marL="457200" lvl="0" indent="-228600" algn="just" rtl="0">
              <a:lnSpc>
                <a:spcPct val="90000"/>
              </a:lnSpc>
              <a:spcBef>
                <a:spcPts val="600"/>
              </a:spcBef>
              <a:spcAft>
                <a:spcPts val="0"/>
              </a:spcAft>
              <a:buSzPts val="2400"/>
              <a:buNone/>
            </a:pPr>
            <a:r>
              <a:rPr lang="el-GR" sz="2000" b="0" i="0" dirty="0">
                <a:solidFill>
                  <a:srgbClr val="080808"/>
                </a:solidFill>
                <a:latin typeface="Calibri"/>
                <a:ea typeface="Calibri"/>
                <a:cs typeface="Calibri"/>
                <a:sym typeface="Calibri"/>
              </a:rPr>
              <a:t>Η βάση πελατών αποτελείται από τους πιο πιστούς και αφοσιωμένους πελάτες σας</a:t>
            </a:r>
            <a:r>
              <a:rPr lang="en-US" sz="2000" b="0" i="0" dirty="0">
                <a:solidFill>
                  <a:srgbClr val="080808"/>
                </a:solidFill>
                <a:latin typeface="Calibri"/>
                <a:ea typeface="Calibri"/>
                <a:cs typeface="Calibri"/>
                <a:sym typeface="Calibri"/>
              </a:rPr>
              <a:t>.</a:t>
            </a:r>
            <a:endParaRPr lang="en-US" dirty="0"/>
          </a:p>
          <a:p>
            <a:pPr marL="574675" lvl="0" indent="-574675" algn="just" rtl="0">
              <a:lnSpc>
                <a:spcPct val="90000"/>
              </a:lnSpc>
              <a:spcBef>
                <a:spcPts val="600"/>
              </a:spcBef>
              <a:spcAft>
                <a:spcPts val="0"/>
              </a:spcAft>
              <a:buClr>
                <a:schemeClr val="lt1"/>
              </a:buClr>
              <a:buSzPts val="2400"/>
              <a:buFont typeface="Arial"/>
              <a:buChar char="•"/>
            </a:pPr>
            <a:r>
              <a:rPr lang="el-GR" sz="2000" b="0" i="0" dirty="0">
                <a:solidFill>
                  <a:srgbClr val="080808"/>
                </a:solidFill>
                <a:latin typeface="Calibri"/>
                <a:ea typeface="Calibri"/>
                <a:cs typeface="Calibri"/>
                <a:sym typeface="Calibri"/>
              </a:rPr>
              <a:t>Το να κάνετε στον εαυτό σας μερικές ερωτήσεις σχετικά με τον ιδανικό πελάτη σας μπορεί να σας βοηθήσει να καθορίσετε την επιθυμητή βάση πελατών.</a:t>
            </a:r>
          </a:p>
          <a:p>
            <a:pPr marL="574675" lvl="0" indent="-574675" algn="just" rtl="0">
              <a:lnSpc>
                <a:spcPct val="90000"/>
              </a:lnSpc>
              <a:spcBef>
                <a:spcPts val="600"/>
              </a:spcBef>
              <a:spcAft>
                <a:spcPts val="0"/>
              </a:spcAft>
              <a:buClr>
                <a:schemeClr val="lt1"/>
              </a:buClr>
              <a:buSzPts val="2400"/>
              <a:buFont typeface="Arial"/>
              <a:buChar char="•"/>
            </a:pPr>
            <a:r>
              <a:rPr lang="el-GR" sz="2000" b="0" i="0" dirty="0">
                <a:solidFill>
                  <a:srgbClr val="080808"/>
                </a:solidFill>
                <a:latin typeface="Calibri"/>
                <a:ea typeface="Calibri"/>
                <a:cs typeface="Calibri"/>
                <a:sym typeface="Calibri"/>
              </a:rPr>
              <a:t>Η ανάπτυξη της βάσης πελατών σας είναι σημαντική. οι πιστοί πελάτες σας είναι η ψυχή της επιχείρησής σας</a:t>
            </a:r>
            <a:r>
              <a:rPr lang="en-US" sz="2000" b="0" i="0" dirty="0">
                <a:solidFill>
                  <a:srgbClr val="080808"/>
                </a:solidFill>
                <a:latin typeface="Calibri"/>
                <a:ea typeface="Calibri"/>
                <a:cs typeface="Calibri"/>
                <a:sym typeface="Calibri"/>
              </a:rPr>
              <a:t>.</a:t>
            </a:r>
            <a:endParaRPr lang="en-US" dirty="0"/>
          </a:p>
          <a:p>
            <a:pPr marL="457200" lvl="0" indent="-228600" algn="just" rtl="0">
              <a:lnSpc>
                <a:spcPct val="90000"/>
              </a:lnSpc>
              <a:spcBef>
                <a:spcPts val="1000"/>
              </a:spcBef>
              <a:spcAft>
                <a:spcPts val="0"/>
              </a:spcAft>
              <a:buSzPts val="2400"/>
              <a:buNone/>
            </a:pPr>
            <a:endParaRPr lang="en-US" sz="1800" dirty="0">
              <a:solidFill>
                <a:schemeClr val="dk1"/>
              </a:solidFill>
            </a:endParaRPr>
          </a:p>
        </p:txBody>
      </p:sp>
      <p:sp>
        <p:nvSpPr>
          <p:cNvPr id="266" name="Google Shape;266;p76"/>
          <p:cNvSpPr txBox="1">
            <a:spLocks noGrp="1"/>
          </p:cNvSpPr>
          <p:nvPr>
            <p:ph type="body" idx="3"/>
          </p:nvPr>
        </p:nvSpPr>
        <p:spPr>
          <a:xfrm>
            <a:off x="101598" y="336584"/>
            <a:ext cx="6971707" cy="1017612"/>
          </a:xfrm>
          <a:prstGeom prst="rect">
            <a:avLst/>
          </a:prstGeom>
          <a:noFill/>
          <a:ln>
            <a:noFill/>
          </a:ln>
        </p:spPr>
        <p:txBody>
          <a:bodyPr spcFirstLastPara="1" wrap="square" lIns="91425" tIns="45700" rIns="91425" bIns="45700" anchor="t" anchorCtr="0">
            <a:normAutofit fontScale="77500" lnSpcReduction="20000"/>
          </a:bodyPr>
          <a:lstStyle/>
          <a:p>
            <a:pPr marL="457200" lvl="0" indent="-228600" algn="l" rtl="0">
              <a:lnSpc>
                <a:spcPct val="90000"/>
              </a:lnSpc>
              <a:spcBef>
                <a:spcPts val="1000"/>
              </a:spcBef>
              <a:spcAft>
                <a:spcPts val="0"/>
              </a:spcAft>
              <a:buClr>
                <a:srgbClr val="595959"/>
              </a:buClr>
              <a:buSzPct val="108107"/>
              <a:buNone/>
            </a:pPr>
            <a:r>
              <a:rPr lang="en-US" dirty="0"/>
              <a:t>	</a:t>
            </a:r>
            <a:r>
              <a:rPr lang="el-GR" sz="3500" dirty="0">
                <a:solidFill>
                  <a:srgbClr val="0070C0"/>
                </a:solidFill>
              </a:rPr>
              <a:t>Γιατί είναι σημαντικό να διευρύνετε τη βάση πελατών σας ως μικρή επιχείρηση</a:t>
            </a:r>
            <a:r>
              <a:rPr lang="en-US" sz="3500" dirty="0">
                <a:solidFill>
                  <a:srgbClr val="0070C0"/>
                </a:solidFill>
              </a:rPr>
              <a:t>?</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77" descr="Person on the summit of a mountain"/>
          <p:cNvPicPr preferRelativeResize="0">
            <a:picLocks noGrp="1"/>
          </p:cNvPicPr>
          <p:nvPr>
            <p:ph type="pic" idx="2"/>
          </p:nvPr>
        </p:nvPicPr>
        <p:blipFill rotWithShape="1">
          <a:blip r:embed="rId3">
            <a:alphaModFix/>
          </a:blip>
          <a:srcRect l="26326" r="26326"/>
          <a:stretch/>
        </p:blipFill>
        <p:spPr>
          <a:xfrm flipH="1">
            <a:off x="-1" y="2780"/>
            <a:ext cx="4862437" cy="6855220"/>
          </a:xfrm>
          <a:prstGeom prst="rect">
            <a:avLst/>
          </a:prstGeom>
          <a:noFill/>
          <a:ln>
            <a:noFill/>
          </a:ln>
        </p:spPr>
      </p:pic>
      <p:sp>
        <p:nvSpPr>
          <p:cNvPr id="272" name="Google Shape;272;p77"/>
          <p:cNvSpPr txBox="1">
            <a:spLocks noGrp="1"/>
          </p:cNvSpPr>
          <p:nvPr>
            <p:ph type="body" idx="1"/>
          </p:nvPr>
        </p:nvSpPr>
        <p:spPr>
          <a:xfrm>
            <a:off x="4620867" y="1363072"/>
            <a:ext cx="7234910" cy="5078027"/>
          </a:xfrm>
          <a:prstGeom prst="rect">
            <a:avLst/>
          </a:prstGeom>
          <a:noFill/>
          <a:ln>
            <a:noFill/>
          </a:ln>
        </p:spPr>
        <p:txBody>
          <a:bodyPr spcFirstLastPara="1" wrap="square" lIns="91425" tIns="45700" rIns="91425" bIns="45700" anchor="t" anchorCtr="0">
            <a:normAutofit lnSpcReduction="10000"/>
          </a:bodyPr>
          <a:lstStyle/>
          <a:p>
            <a:pPr marL="457200" lvl="0" indent="-228600" algn="just" rtl="0">
              <a:lnSpc>
                <a:spcPct val="90000"/>
              </a:lnSpc>
              <a:spcBef>
                <a:spcPts val="600"/>
              </a:spcBef>
              <a:spcAft>
                <a:spcPts val="0"/>
              </a:spcAft>
              <a:buSzPct val="108108"/>
              <a:buNone/>
            </a:pPr>
            <a:r>
              <a:rPr lang="en-US" sz="2000" dirty="0">
                <a:solidFill>
                  <a:srgbClr val="1C1C1C"/>
                </a:solidFill>
              </a:rPr>
              <a:t>	</a:t>
            </a:r>
            <a:r>
              <a:rPr lang="el-GR" sz="2000" dirty="0">
                <a:solidFill>
                  <a:srgbClr val="1C1C1C"/>
                </a:solidFill>
              </a:rPr>
              <a:t>Η American Marketing Association περιγράφει το μάρκετινγκ ως «τη δραστηριότητα, το σύνολο των θεσμών και των διαδικασιών για τη δημιουργία, την επικοινωνία, την παράδοση και την ανταλλαγή προσφορών που έχουν αξία για τους πελάτες, τους πελάτες, τους συνεργάτες και την κοινωνία γενικότερα».</a:t>
            </a:r>
            <a:endParaRPr sz="2000" dirty="0"/>
          </a:p>
          <a:p>
            <a:pPr marL="457200" lvl="0" indent="-228600" algn="just" rtl="0">
              <a:lnSpc>
                <a:spcPct val="90000"/>
              </a:lnSpc>
              <a:spcBef>
                <a:spcPts val="600"/>
              </a:spcBef>
              <a:spcAft>
                <a:spcPts val="0"/>
              </a:spcAft>
              <a:buSzPct val="108108"/>
              <a:buNone/>
            </a:pPr>
            <a:r>
              <a:rPr lang="en-US" sz="2000" dirty="0">
                <a:solidFill>
                  <a:srgbClr val="1C1C1C"/>
                </a:solidFill>
              </a:rPr>
              <a:t>	</a:t>
            </a:r>
            <a:r>
              <a:rPr lang="el-GR" sz="2000" dirty="0">
                <a:solidFill>
                  <a:srgbClr val="1C1C1C"/>
                </a:solidFill>
              </a:rPr>
              <a:t>Δεδομένου ότι αυτός ο ορισμός είναι τόσο ευρύς, προσφέρει πολύ χώρο στον κόσμο του μάρκετινγκ να αναπτυχθεί καθώς η τεχνολογία μας εξελίσσεται. Καθώς οι ανάγκες μας αλλάζουν και αναπτύσσονται, αλλάζουν και οι διαθέσιμες στρατηγικές μάρκετινγκ που χρησιμοποιούν οι εταιρείες.</a:t>
            </a:r>
            <a:r>
              <a:rPr lang="en-US" sz="2000" dirty="0">
                <a:solidFill>
                  <a:srgbClr val="1C1C1C"/>
                </a:solidFill>
              </a:rPr>
              <a:t> </a:t>
            </a:r>
            <a:endParaRPr lang="en-US" sz="2000" dirty="0"/>
          </a:p>
          <a:p>
            <a:pPr marL="457200" lvl="0" indent="-228600" algn="just" rtl="0">
              <a:lnSpc>
                <a:spcPct val="90000"/>
              </a:lnSpc>
              <a:spcBef>
                <a:spcPts val="600"/>
              </a:spcBef>
              <a:spcAft>
                <a:spcPts val="0"/>
              </a:spcAft>
              <a:buSzPct val="108108"/>
              <a:buNone/>
            </a:pPr>
            <a:r>
              <a:rPr lang="en-US" sz="2000" dirty="0">
                <a:solidFill>
                  <a:srgbClr val="1C1C1C"/>
                </a:solidFill>
              </a:rPr>
              <a:t>	</a:t>
            </a:r>
            <a:r>
              <a:rPr lang="el-GR" sz="2000" dirty="0">
                <a:solidFill>
                  <a:srgbClr val="1C1C1C"/>
                </a:solidFill>
              </a:rPr>
              <a:t>Το μάρκετινγκ δεν είναι απλώς οι διαφημίσεις που ακούτε στο ραδιόφωνο ή οι διαφημιστικές πινακίδες που βλέπετε στο δρόμο. Το μάρκετινγκ είναι ο τρόπος με τον οποίο οι εταιρείες επικοινωνούν με το κοινό τους και καθιερώνουν την επωνυμία τους. Οι στρατηγικές μάρκετινγκ μιας εταιρείας είναι επαναλαμβανόμενες και οι στρατηγικές αλλάζουν ανάλογα με τις ανάγκες του κοινού της.</a:t>
            </a:r>
            <a:endParaRPr lang="en-US" sz="2000" dirty="0">
              <a:solidFill>
                <a:srgbClr val="1C1C1C"/>
              </a:solidFill>
            </a:endParaRPr>
          </a:p>
        </p:txBody>
      </p:sp>
      <p:sp>
        <p:nvSpPr>
          <p:cNvPr id="273" name="Google Shape;273;p77"/>
          <p:cNvSpPr txBox="1">
            <a:spLocks noGrp="1"/>
          </p:cNvSpPr>
          <p:nvPr>
            <p:ph type="body" idx="3"/>
          </p:nvPr>
        </p:nvSpPr>
        <p:spPr>
          <a:xfrm>
            <a:off x="4801662" y="788946"/>
            <a:ext cx="4143162" cy="582221"/>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rgbClr val="595959"/>
              </a:buClr>
              <a:buSzPts val="3600"/>
              <a:buNone/>
            </a:pPr>
            <a:r>
              <a:rPr lang="el-GR" sz="3000" i="1" dirty="0">
                <a:solidFill>
                  <a:srgbClr val="0070C0"/>
                </a:solidFill>
              </a:rPr>
              <a:t>Τι είναι το Μάρκετινγκ</a:t>
            </a:r>
            <a:r>
              <a:rPr lang="en-US" sz="3000" i="1" dirty="0">
                <a:solidFill>
                  <a:srgbClr val="0070C0"/>
                </a:solidFill>
              </a:rPr>
              <a:t>?</a:t>
            </a:r>
            <a:endParaRPr dirty="0"/>
          </a:p>
        </p:txBody>
      </p:sp>
      <p:sp>
        <p:nvSpPr>
          <p:cNvPr id="274" name="Google Shape;274;p77"/>
          <p:cNvSpPr txBox="1"/>
          <p:nvPr/>
        </p:nvSpPr>
        <p:spPr>
          <a:xfrm>
            <a:off x="5028336" y="416321"/>
            <a:ext cx="7356805" cy="4800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lt1"/>
              </a:buClr>
              <a:buSzPts val="3000"/>
              <a:buFont typeface="Arial"/>
              <a:buNone/>
            </a:pPr>
            <a:r>
              <a:rPr lang="en-US" sz="2800" b="0" i="0" u="none" strike="noStrike" cap="none" dirty="0">
                <a:solidFill>
                  <a:srgbClr val="0070C0"/>
                </a:solidFill>
                <a:latin typeface="Calibri"/>
                <a:ea typeface="Calibri"/>
                <a:cs typeface="Calibri"/>
                <a:sym typeface="Calibri"/>
              </a:rPr>
              <a:t>04. </a:t>
            </a:r>
            <a:r>
              <a:rPr lang="el-GR" sz="2800" b="0" i="0" u="none" strike="noStrike" cap="none" dirty="0">
                <a:solidFill>
                  <a:srgbClr val="0070C0"/>
                </a:solidFill>
                <a:latin typeface="Calibri"/>
                <a:ea typeface="Calibri"/>
                <a:cs typeface="Calibri"/>
                <a:sym typeface="Calibri"/>
              </a:rPr>
              <a:t>Πώς να προωθήσετε το προϊόν σας</a:t>
            </a:r>
            <a:r>
              <a:rPr lang="en-US" sz="2800" b="1" i="0" u="none" strike="noStrike" cap="none" dirty="0">
                <a:solidFill>
                  <a:schemeClr val="lt1"/>
                </a:solidFill>
                <a:latin typeface="Calibri"/>
                <a:ea typeface="Calibri"/>
                <a:cs typeface="Calibri"/>
                <a:sym typeface="Calibri"/>
              </a:rPr>
              <a:t> </a:t>
            </a: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78" descr="Mountain with orange grass"/>
          <p:cNvPicPr preferRelativeResize="0">
            <a:picLocks noGrp="1"/>
          </p:cNvPicPr>
          <p:nvPr>
            <p:ph type="pic" idx="2"/>
          </p:nvPr>
        </p:nvPicPr>
        <p:blipFill rotWithShape="1">
          <a:blip r:embed="rId3">
            <a:alphaModFix/>
          </a:blip>
          <a:srcRect l="26354" r="26354"/>
          <a:stretch/>
        </p:blipFill>
        <p:spPr>
          <a:xfrm>
            <a:off x="7329563" y="-1"/>
            <a:ext cx="4862437" cy="6855220"/>
          </a:xfrm>
          <a:prstGeom prst="rect">
            <a:avLst/>
          </a:prstGeom>
          <a:noFill/>
          <a:ln>
            <a:noFill/>
          </a:ln>
        </p:spPr>
      </p:pic>
      <p:sp>
        <p:nvSpPr>
          <p:cNvPr id="280" name="Google Shape;280;p78"/>
          <p:cNvSpPr txBox="1">
            <a:spLocks noGrp="1"/>
          </p:cNvSpPr>
          <p:nvPr>
            <p:ph type="body" idx="1"/>
          </p:nvPr>
        </p:nvSpPr>
        <p:spPr>
          <a:xfrm>
            <a:off x="0" y="1331650"/>
            <a:ext cx="7097486" cy="5379867"/>
          </a:xfrm>
          <a:prstGeom prst="rect">
            <a:avLst/>
          </a:prstGeom>
          <a:noFill/>
          <a:ln>
            <a:noFill/>
          </a:ln>
        </p:spPr>
        <p:txBody>
          <a:bodyPr spcFirstLastPara="1" wrap="square" lIns="91425" tIns="45700" rIns="91425" bIns="45700" anchor="t" anchorCtr="0">
            <a:normAutofit/>
          </a:bodyPr>
          <a:lstStyle/>
          <a:p>
            <a:pPr marL="457200" lvl="0" indent="-228600" algn="just" rtl="0">
              <a:lnSpc>
                <a:spcPct val="90000"/>
              </a:lnSpc>
              <a:spcBef>
                <a:spcPts val="600"/>
              </a:spcBef>
              <a:spcAft>
                <a:spcPts val="0"/>
              </a:spcAft>
              <a:buSzPts val="2400"/>
              <a:buNone/>
            </a:pPr>
            <a:r>
              <a:rPr lang="en-US" sz="1800" dirty="0">
                <a:solidFill>
                  <a:srgbClr val="080808"/>
                </a:solidFill>
              </a:rPr>
              <a:t>	</a:t>
            </a:r>
            <a:r>
              <a:rPr lang="el-GR" sz="1800" dirty="0">
                <a:solidFill>
                  <a:srgbClr val="080808"/>
                </a:solidFill>
              </a:rPr>
              <a:t>Το παραδοσιακό μάρκετινγκ περιλαμβάνει στρατηγικές που έχουν χρησιμοποιηθεί από την εφεύρεση του ίδιου του μάρκετινγκ από το 1800. Αυτές οι στρατηγικές είναι πολύ πιο εμφανείς και μερικές φορές λιγότερο στοχευμένες. Δείτε τις 10 πιο κοινές παραδοσιακές στρατηγικές μάρκετινγκ.</a:t>
            </a:r>
            <a:endParaRPr sz="2000" dirty="0"/>
          </a:p>
          <a:p>
            <a:pPr marL="855663" lvl="0" indent="-347663" algn="just" rtl="0">
              <a:lnSpc>
                <a:spcPct val="90000"/>
              </a:lnSpc>
              <a:spcBef>
                <a:spcPts val="600"/>
              </a:spcBef>
              <a:spcAft>
                <a:spcPts val="0"/>
              </a:spcAft>
              <a:buClr>
                <a:srgbClr val="0070C0"/>
              </a:buClr>
              <a:buSzPts val="2400"/>
              <a:buFont typeface="Arial"/>
              <a:buChar char="•"/>
            </a:pPr>
            <a:r>
              <a:rPr lang="el-GR" sz="1800" dirty="0">
                <a:solidFill>
                  <a:srgbClr val="0070C0"/>
                </a:solidFill>
                <a:latin typeface="Calibri"/>
                <a:ea typeface="Calibri"/>
                <a:cs typeface="Calibri"/>
                <a:sym typeface="Calibri"/>
              </a:rPr>
              <a:t>Εξωτερικό μάρκετινγκ: </a:t>
            </a:r>
            <a:r>
              <a:rPr lang="el-GR" sz="1800" dirty="0">
                <a:solidFill>
                  <a:srgbClr val="000000"/>
                </a:solidFill>
                <a:latin typeface="Calibri"/>
                <a:ea typeface="Calibri"/>
                <a:cs typeface="Calibri"/>
                <a:sym typeface="Calibri"/>
              </a:rPr>
              <a:t>Το εξωτερικό μάρκετινγκ συμβαίνει όταν μια εταιρεία μοιράζεται το μήνυμά της σε ένα κοινό. Οι διαφημίσεις διαφημιστικών πινακίδων είναι ένα καλό παράδειγμα εξωτερικού μάρκετινγκ.</a:t>
            </a:r>
          </a:p>
          <a:p>
            <a:pPr marL="855663" lvl="0" indent="-347663" algn="just" rtl="0">
              <a:lnSpc>
                <a:spcPct val="90000"/>
              </a:lnSpc>
              <a:spcBef>
                <a:spcPts val="600"/>
              </a:spcBef>
              <a:spcAft>
                <a:spcPts val="0"/>
              </a:spcAft>
              <a:buClr>
                <a:srgbClr val="0070C0"/>
              </a:buClr>
              <a:buSzPts val="2400"/>
              <a:buFont typeface="Arial"/>
              <a:buChar char="•"/>
            </a:pPr>
            <a:r>
              <a:rPr lang="el-GR" sz="1800" dirty="0">
                <a:solidFill>
                  <a:srgbClr val="0070C0"/>
                </a:solidFill>
                <a:latin typeface="Calibri"/>
                <a:ea typeface="Calibri"/>
                <a:cs typeface="Calibri"/>
                <a:sym typeface="Calibri"/>
              </a:rPr>
              <a:t>Εξατομικευμένο μάρκετινγκ: </a:t>
            </a:r>
            <a:r>
              <a:rPr lang="el-GR" sz="1800" dirty="0">
                <a:solidFill>
                  <a:srgbClr val="000000"/>
                </a:solidFill>
                <a:latin typeface="Calibri"/>
                <a:ea typeface="Calibri"/>
                <a:cs typeface="Calibri"/>
                <a:sym typeface="Calibri"/>
              </a:rPr>
              <a:t>μια στρατηγική στην οποία η εταιρεία χρησιμοποιεί ιστορικά δεδομένα για να δημιουργήσει μια εξατομικευμένη εμπειρία για τον πελάτη, π.χ. άμεση αλληλογραφία.</a:t>
            </a:r>
          </a:p>
          <a:p>
            <a:pPr marL="855663" lvl="0" indent="-347663" algn="just" rtl="0">
              <a:lnSpc>
                <a:spcPct val="90000"/>
              </a:lnSpc>
              <a:spcBef>
                <a:spcPts val="600"/>
              </a:spcBef>
              <a:spcAft>
                <a:spcPts val="0"/>
              </a:spcAft>
              <a:buClr>
                <a:srgbClr val="0070C0"/>
              </a:buClr>
              <a:buSzPts val="2400"/>
              <a:buFont typeface="Arial"/>
              <a:buChar char="•"/>
            </a:pPr>
            <a:r>
              <a:rPr lang="el-GR" sz="1800" dirty="0">
                <a:solidFill>
                  <a:srgbClr val="0070C0"/>
                </a:solidFill>
                <a:latin typeface="Calibri"/>
                <a:ea typeface="Calibri"/>
                <a:cs typeface="Calibri"/>
                <a:sym typeface="Calibri"/>
              </a:rPr>
              <a:t>Άμεση αλληλογραφία: </a:t>
            </a:r>
            <a:r>
              <a:rPr lang="el-GR" sz="1800" dirty="0">
                <a:solidFill>
                  <a:srgbClr val="000000"/>
                </a:solidFill>
                <a:latin typeface="Calibri"/>
                <a:ea typeface="Calibri"/>
                <a:cs typeface="Calibri"/>
                <a:sym typeface="Calibri"/>
              </a:rPr>
              <a:t>είναι όταν οι εταιρείες στέλνουν διαφημίσεις σε μια συγκεκριμένη διεύθυνση. Αυτό επιτρέπει στις επιχειρήσεις να στοχεύουν σε μια συγκεκριμένη περιοχή. Ένα καλό παράδειγμα μάρκετινγκ απευθείας αλληλογραφίας είναι μια εβδομαδιαία διαφήμιση παντοπωλείου.</a:t>
            </a:r>
            <a:endParaRPr sz="2000" dirty="0">
              <a:solidFill>
                <a:srgbClr val="000000"/>
              </a:solidFill>
            </a:endParaRPr>
          </a:p>
        </p:txBody>
      </p:sp>
      <p:sp>
        <p:nvSpPr>
          <p:cNvPr id="281" name="Google Shape;281;p78"/>
          <p:cNvSpPr txBox="1">
            <a:spLocks noGrp="1"/>
          </p:cNvSpPr>
          <p:nvPr>
            <p:ph type="body" idx="3"/>
          </p:nvPr>
        </p:nvSpPr>
        <p:spPr>
          <a:xfrm>
            <a:off x="464458" y="423677"/>
            <a:ext cx="6971707" cy="937001"/>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1000"/>
              </a:spcBef>
              <a:spcAft>
                <a:spcPts val="0"/>
              </a:spcAft>
              <a:buSzPct val="121007"/>
              <a:buNone/>
            </a:pPr>
            <a:r>
              <a:rPr lang="el-GR" sz="3500" dirty="0">
                <a:solidFill>
                  <a:srgbClr val="0070C0"/>
                </a:solidFill>
              </a:rPr>
              <a:t>Οι 3 πιο συνηθισμένοι τύποι παραδοσιακού μάρκετινγκ</a:t>
            </a:r>
            <a:endParaRPr sz="3500" dirty="0">
              <a:solidFill>
                <a:srgbClr val="0070C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79"/>
          <p:cNvSpPr txBox="1">
            <a:spLocks noGrp="1"/>
          </p:cNvSpPr>
          <p:nvPr>
            <p:ph type="body" idx="2"/>
          </p:nvPr>
        </p:nvSpPr>
        <p:spPr>
          <a:xfrm>
            <a:off x="85583" y="374145"/>
            <a:ext cx="4423043" cy="582221"/>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rgbClr val="595959"/>
              </a:buClr>
              <a:buSzPts val="3600"/>
              <a:buNone/>
            </a:pPr>
            <a:r>
              <a:rPr lang="el-GR" sz="3200" dirty="0">
                <a:solidFill>
                  <a:srgbClr val="0070C0"/>
                </a:solidFill>
              </a:rPr>
              <a:t>Ψηφιακό μάρκετινγκ</a:t>
            </a:r>
            <a:endParaRPr dirty="0"/>
          </a:p>
        </p:txBody>
      </p:sp>
      <p:sp>
        <p:nvSpPr>
          <p:cNvPr id="287" name="Google Shape;287;p79"/>
          <p:cNvSpPr/>
          <p:nvPr/>
        </p:nvSpPr>
        <p:spPr>
          <a:xfrm>
            <a:off x="2110131" y="1650478"/>
            <a:ext cx="2052801" cy="2026297"/>
          </a:xfrm>
          <a:prstGeom prst="ellipse">
            <a:avLst/>
          </a:prstGeom>
          <a:solidFill>
            <a:srgbClr val="6ECECB">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8" name="Google Shape;288;p79"/>
          <p:cNvSpPr/>
          <p:nvPr/>
        </p:nvSpPr>
        <p:spPr>
          <a:xfrm>
            <a:off x="4081148" y="1618434"/>
            <a:ext cx="2052801" cy="2026297"/>
          </a:xfrm>
          <a:prstGeom prst="ellipse">
            <a:avLst/>
          </a:prstGeom>
          <a:solidFill>
            <a:srgbClr val="7030A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9" name="Google Shape;289;p79"/>
          <p:cNvSpPr/>
          <p:nvPr/>
        </p:nvSpPr>
        <p:spPr>
          <a:xfrm>
            <a:off x="3062512" y="3263393"/>
            <a:ext cx="2052801" cy="2026297"/>
          </a:xfrm>
          <a:prstGeom prst="ellipse">
            <a:avLst/>
          </a:prstGeom>
          <a:solidFill>
            <a:srgbClr val="00B0F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0" name="Google Shape;290;p79"/>
          <p:cNvSpPr txBox="1"/>
          <p:nvPr/>
        </p:nvSpPr>
        <p:spPr>
          <a:xfrm>
            <a:off x="2000816" y="2158442"/>
            <a:ext cx="2244527"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l-GR" sz="3000" b="1" i="0" u="none" strike="noStrike" cap="none" dirty="0">
                <a:solidFill>
                  <a:schemeClr val="lt1"/>
                </a:solidFill>
                <a:latin typeface="Calibri"/>
                <a:ea typeface="Calibri"/>
                <a:cs typeface="Calibri"/>
                <a:sym typeface="Calibri"/>
              </a:rPr>
              <a:t>Κερδισμένα μέσα</a:t>
            </a:r>
            <a:endParaRPr sz="1400" b="0" i="0" u="none" strike="noStrike" cap="none" dirty="0">
              <a:solidFill>
                <a:srgbClr val="000000"/>
              </a:solidFill>
              <a:latin typeface="Arial"/>
              <a:ea typeface="Arial"/>
              <a:cs typeface="Arial"/>
              <a:sym typeface="Arial"/>
            </a:endParaRPr>
          </a:p>
        </p:txBody>
      </p:sp>
      <p:sp>
        <p:nvSpPr>
          <p:cNvPr id="291" name="Google Shape;291;p79"/>
          <p:cNvSpPr txBox="1"/>
          <p:nvPr/>
        </p:nvSpPr>
        <p:spPr>
          <a:xfrm>
            <a:off x="3974472" y="2155794"/>
            <a:ext cx="2326740"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l-GR" sz="3000" b="1" i="0" u="none" strike="noStrike" cap="none" dirty="0">
                <a:solidFill>
                  <a:schemeClr val="lt1"/>
                </a:solidFill>
                <a:latin typeface="Calibri"/>
                <a:ea typeface="Calibri"/>
                <a:cs typeface="Calibri"/>
                <a:sym typeface="Calibri"/>
              </a:rPr>
              <a:t>Πληρωμένα Μέσα</a:t>
            </a:r>
            <a:endParaRPr sz="1400" b="0" i="0" u="none" strike="noStrike" cap="none" dirty="0">
              <a:solidFill>
                <a:srgbClr val="000000"/>
              </a:solidFill>
              <a:latin typeface="Arial"/>
              <a:ea typeface="Arial"/>
              <a:cs typeface="Arial"/>
              <a:sym typeface="Arial"/>
            </a:endParaRPr>
          </a:p>
        </p:txBody>
      </p:sp>
      <p:sp>
        <p:nvSpPr>
          <p:cNvPr id="292" name="Google Shape;292;p79"/>
          <p:cNvSpPr txBox="1"/>
          <p:nvPr/>
        </p:nvSpPr>
        <p:spPr>
          <a:xfrm>
            <a:off x="3062512" y="3861042"/>
            <a:ext cx="1971215"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l-GR" sz="2400" b="1" i="0" u="none" strike="noStrike" cap="none" dirty="0">
                <a:solidFill>
                  <a:schemeClr val="lt1"/>
                </a:solidFill>
                <a:latin typeface="Calibri"/>
                <a:ea typeface="Calibri"/>
                <a:cs typeface="Calibri"/>
                <a:sym typeface="Calibri"/>
              </a:rPr>
              <a:t>Ιδιόκτητα Μέσα</a:t>
            </a:r>
            <a:endParaRPr sz="1400" b="0" i="0" u="none" strike="noStrike" cap="none" dirty="0">
              <a:solidFill>
                <a:srgbClr val="000000"/>
              </a:solidFill>
              <a:latin typeface="Arial"/>
              <a:ea typeface="Arial"/>
              <a:cs typeface="Arial"/>
              <a:sym typeface="Arial"/>
            </a:endParaRPr>
          </a:p>
        </p:txBody>
      </p:sp>
      <p:sp>
        <p:nvSpPr>
          <p:cNvPr id="293" name="Google Shape;293;p79"/>
          <p:cNvSpPr txBox="1"/>
          <p:nvPr/>
        </p:nvSpPr>
        <p:spPr>
          <a:xfrm>
            <a:off x="281440" y="1826345"/>
            <a:ext cx="2757218"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Char char="•"/>
            </a:pPr>
            <a:r>
              <a:rPr lang="el-GR" sz="1600" b="0" i="0" u="none" strike="noStrike" cap="none" dirty="0">
                <a:solidFill>
                  <a:srgbClr val="33CCCC"/>
                </a:solidFill>
                <a:latin typeface="Calibri"/>
                <a:ea typeface="Calibri"/>
                <a:cs typeface="Calibri"/>
                <a:sym typeface="Calibri"/>
              </a:rPr>
              <a:t> Αναφορές  </a:t>
            </a:r>
          </a:p>
          <a:p>
            <a:pPr marL="0" marR="0" lvl="0" indent="0" algn="l" rtl="0">
              <a:lnSpc>
                <a:spcPct val="100000"/>
              </a:lnSpc>
              <a:spcBef>
                <a:spcPts val="0"/>
              </a:spcBef>
              <a:spcAft>
                <a:spcPts val="0"/>
              </a:spcAft>
              <a:buClr>
                <a:schemeClr val="dk1"/>
              </a:buClr>
              <a:buSzPts val="1600"/>
              <a:buFont typeface="Arial"/>
              <a:buChar char="•"/>
            </a:pPr>
            <a:r>
              <a:rPr lang="el-GR" sz="1600" b="0" i="0" u="none" strike="noStrike" cap="none" dirty="0">
                <a:solidFill>
                  <a:srgbClr val="33CCCC"/>
                </a:solidFill>
                <a:latin typeface="Calibri"/>
                <a:ea typeface="Calibri"/>
                <a:cs typeface="Calibri"/>
                <a:sym typeface="Calibri"/>
              </a:rPr>
              <a:t> Μερίδια  </a:t>
            </a:r>
          </a:p>
          <a:p>
            <a:pPr marL="0" marR="0" lvl="0" indent="0" algn="l" rtl="0">
              <a:lnSpc>
                <a:spcPct val="100000"/>
              </a:lnSpc>
              <a:spcBef>
                <a:spcPts val="0"/>
              </a:spcBef>
              <a:spcAft>
                <a:spcPts val="0"/>
              </a:spcAft>
              <a:buClr>
                <a:schemeClr val="dk1"/>
              </a:buClr>
              <a:buSzPts val="1600"/>
              <a:buFont typeface="Arial"/>
              <a:buChar char="•"/>
            </a:pPr>
            <a:r>
              <a:rPr lang="el-GR" sz="1600" b="0" i="0" u="none" strike="noStrike" cap="none" dirty="0">
                <a:solidFill>
                  <a:srgbClr val="33CCCC"/>
                </a:solidFill>
                <a:latin typeface="Calibri"/>
                <a:ea typeface="Calibri"/>
                <a:cs typeface="Calibri"/>
                <a:sym typeface="Calibri"/>
              </a:rPr>
              <a:t> Κριτικές  </a:t>
            </a:r>
          </a:p>
          <a:p>
            <a:pPr marL="0" marR="0" lvl="0" indent="0" algn="l" rtl="0">
              <a:lnSpc>
                <a:spcPct val="100000"/>
              </a:lnSpc>
              <a:spcBef>
                <a:spcPts val="0"/>
              </a:spcBef>
              <a:spcAft>
                <a:spcPts val="0"/>
              </a:spcAft>
              <a:buClr>
                <a:schemeClr val="dk1"/>
              </a:buClr>
              <a:buSzPts val="1600"/>
              <a:buFont typeface="Arial"/>
              <a:buChar char="•"/>
            </a:pPr>
            <a:r>
              <a:rPr lang="el-GR" sz="1600" b="0" i="0" u="none" strike="noStrike" cap="none" dirty="0">
                <a:solidFill>
                  <a:srgbClr val="33CCCC"/>
                </a:solidFill>
                <a:latin typeface="Calibri"/>
                <a:ea typeface="Calibri"/>
                <a:cs typeface="Calibri"/>
                <a:sym typeface="Calibri"/>
              </a:rPr>
              <a:t> Συστάσεις  </a:t>
            </a:r>
          </a:p>
          <a:p>
            <a:pPr marL="0" marR="0" lvl="0" indent="0" algn="l" rtl="0">
              <a:lnSpc>
                <a:spcPct val="100000"/>
              </a:lnSpc>
              <a:spcBef>
                <a:spcPts val="0"/>
              </a:spcBef>
              <a:spcAft>
                <a:spcPts val="0"/>
              </a:spcAft>
              <a:buClr>
                <a:schemeClr val="dk1"/>
              </a:buClr>
              <a:buSzPts val="1600"/>
              <a:buFont typeface="Arial"/>
              <a:buChar char="•"/>
            </a:pPr>
            <a:r>
              <a:rPr lang="el-GR" sz="1600" b="0" i="0" u="none" strike="noStrike" cap="none" dirty="0">
                <a:solidFill>
                  <a:srgbClr val="33CCCC"/>
                </a:solidFill>
                <a:latin typeface="Calibri"/>
                <a:ea typeface="Calibri"/>
                <a:cs typeface="Calibri"/>
                <a:sym typeface="Calibri"/>
              </a:rPr>
              <a:t> Influencers (δωρεάν)</a:t>
            </a:r>
          </a:p>
          <a:p>
            <a:pPr marL="0" marR="0" lvl="0" indent="0" algn="l" rtl="0">
              <a:lnSpc>
                <a:spcPct val="100000"/>
              </a:lnSpc>
              <a:spcBef>
                <a:spcPts val="0"/>
              </a:spcBef>
              <a:spcAft>
                <a:spcPts val="0"/>
              </a:spcAft>
              <a:buClr>
                <a:schemeClr val="dk1"/>
              </a:buClr>
              <a:buSzPts val="1600"/>
              <a:buFont typeface="Arial"/>
              <a:buChar char="•"/>
            </a:pPr>
            <a:r>
              <a:rPr lang="el-GR" sz="1600" b="0" i="0" u="none" strike="noStrike" cap="none" dirty="0">
                <a:solidFill>
                  <a:srgbClr val="33CCCC"/>
                </a:solidFill>
                <a:latin typeface="Calibri"/>
                <a:ea typeface="Calibri"/>
                <a:cs typeface="Calibri"/>
                <a:sym typeface="Calibri"/>
              </a:rPr>
              <a:t> Κάλυψη από τα ΜΜΕ</a:t>
            </a:r>
            <a:endParaRPr sz="1400" b="0" i="0" u="none" strike="noStrike" cap="none" dirty="0">
              <a:solidFill>
                <a:srgbClr val="000000"/>
              </a:solidFill>
              <a:latin typeface="Arial"/>
              <a:ea typeface="Arial"/>
              <a:cs typeface="Arial"/>
              <a:sym typeface="Arial"/>
            </a:endParaRPr>
          </a:p>
        </p:txBody>
      </p:sp>
      <p:sp>
        <p:nvSpPr>
          <p:cNvPr id="294" name="Google Shape;294;p79"/>
          <p:cNvSpPr txBox="1"/>
          <p:nvPr/>
        </p:nvSpPr>
        <p:spPr>
          <a:xfrm>
            <a:off x="1516530" y="4514710"/>
            <a:ext cx="3239999"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Char char="•"/>
            </a:pPr>
            <a:r>
              <a:rPr lang="el-GR" sz="1600" b="0" i="0" u="none" strike="noStrike" cap="none" dirty="0">
                <a:solidFill>
                  <a:srgbClr val="0099CC"/>
                </a:solidFill>
                <a:latin typeface="Calibri"/>
                <a:ea typeface="Calibri"/>
                <a:cs typeface="Calibri"/>
                <a:sym typeface="Calibri"/>
              </a:rPr>
              <a:t> Δικτυακός τόπος  </a:t>
            </a:r>
          </a:p>
          <a:p>
            <a:pPr marL="0" marR="0" lvl="0" indent="0" algn="l" rtl="0">
              <a:lnSpc>
                <a:spcPct val="100000"/>
              </a:lnSpc>
              <a:spcBef>
                <a:spcPts val="0"/>
              </a:spcBef>
              <a:spcAft>
                <a:spcPts val="0"/>
              </a:spcAft>
              <a:buClr>
                <a:schemeClr val="dk1"/>
              </a:buClr>
              <a:buSzPts val="1600"/>
              <a:buFont typeface="Arial"/>
              <a:buChar char="•"/>
            </a:pPr>
            <a:r>
              <a:rPr lang="el-GR" sz="1600" b="0" i="0" u="none" strike="noStrike" cap="none" dirty="0">
                <a:solidFill>
                  <a:srgbClr val="0099CC"/>
                </a:solidFill>
                <a:latin typeface="Calibri"/>
                <a:ea typeface="Calibri"/>
                <a:cs typeface="Calibri"/>
                <a:sym typeface="Calibri"/>
              </a:rPr>
              <a:t> Ιστολόγιο  </a:t>
            </a:r>
          </a:p>
          <a:p>
            <a:pPr marL="0" marR="0" lvl="0" indent="0" algn="l" rtl="0">
              <a:lnSpc>
                <a:spcPct val="100000"/>
              </a:lnSpc>
              <a:spcBef>
                <a:spcPts val="0"/>
              </a:spcBef>
              <a:spcAft>
                <a:spcPts val="0"/>
              </a:spcAft>
              <a:buClr>
                <a:schemeClr val="dk1"/>
              </a:buClr>
              <a:buSzPts val="1600"/>
              <a:buFont typeface="Arial"/>
              <a:buChar char="•"/>
            </a:pPr>
            <a:r>
              <a:rPr lang="el-GR" sz="1600" b="0" i="0" u="none" strike="noStrike" cap="none" dirty="0">
                <a:solidFill>
                  <a:srgbClr val="0099CC"/>
                </a:solidFill>
                <a:latin typeface="Calibri"/>
                <a:ea typeface="Calibri"/>
                <a:cs typeface="Calibri"/>
                <a:sym typeface="Calibri"/>
              </a:rPr>
              <a:t> Προφίλ στα μέσα κοινωνικής δικτύωσης  </a:t>
            </a:r>
          </a:p>
          <a:p>
            <a:pPr marL="0" marR="0" lvl="0" indent="0" algn="l" rtl="0">
              <a:lnSpc>
                <a:spcPct val="100000"/>
              </a:lnSpc>
              <a:spcBef>
                <a:spcPts val="0"/>
              </a:spcBef>
              <a:spcAft>
                <a:spcPts val="0"/>
              </a:spcAft>
              <a:buClr>
                <a:schemeClr val="dk1"/>
              </a:buClr>
              <a:buSzPts val="1600"/>
              <a:buFont typeface="Arial"/>
              <a:buChar char="•"/>
            </a:pPr>
            <a:r>
              <a:rPr lang="el-GR" sz="1600" b="0" i="0" u="none" strike="noStrike" cap="none" dirty="0">
                <a:solidFill>
                  <a:srgbClr val="0099CC"/>
                </a:solidFill>
                <a:latin typeface="Calibri"/>
                <a:ea typeface="Calibri"/>
                <a:cs typeface="Calibri"/>
                <a:sym typeface="Calibri"/>
              </a:rPr>
              <a:t> ΗΛΕΚΤΡΟΝΙΚΗ ΔΙΕΥΘΥΝΣΗ </a:t>
            </a:r>
          </a:p>
          <a:p>
            <a:pPr marL="0" marR="0" lvl="0" indent="0" algn="l" rtl="0">
              <a:lnSpc>
                <a:spcPct val="100000"/>
              </a:lnSpc>
              <a:spcBef>
                <a:spcPts val="0"/>
              </a:spcBef>
              <a:spcAft>
                <a:spcPts val="0"/>
              </a:spcAft>
              <a:buClr>
                <a:schemeClr val="dk1"/>
              </a:buClr>
              <a:buSzPts val="1600"/>
              <a:buFont typeface="Arial"/>
              <a:buChar char="•"/>
            </a:pPr>
            <a:r>
              <a:rPr lang="el-GR" sz="1600" b="0" i="0" u="none" strike="noStrike" cap="none" dirty="0">
                <a:solidFill>
                  <a:srgbClr val="0099CC"/>
                </a:solidFill>
                <a:latin typeface="Calibri"/>
                <a:ea typeface="Calibri"/>
                <a:cs typeface="Calibri"/>
                <a:sym typeface="Calibri"/>
              </a:rPr>
              <a:t> Εφαρμογές για κινητά</a:t>
            </a:r>
            <a:endParaRPr sz="1400" b="0" i="0" u="none" strike="noStrike" cap="none" dirty="0">
              <a:solidFill>
                <a:srgbClr val="000000"/>
              </a:solidFill>
              <a:latin typeface="Arial"/>
              <a:ea typeface="Arial"/>
              <a:cs typeface="Arial"/>
              <a:sym typeface="Arial"/>
            </a:endParaRPr>
          </a:p>
        </p:txBody>
      </p:sp>
      <p:sp>
        <p:nvSpPr>
          <p:cNvPr id="295" name="Google Shape;295;p79"/>
          <p:cNvSpPr txBox="1"/>
          <p:nvPr/>
        </p:nvSpPr>
        <p:spPr>
          <a:xfrm>
            <a:off x="6216360" y="1556133"/>
            <a:ext cx="2592662"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Char char="•"/>
            </a:pPr>
            <a:r>
              <a:rPr lang="en-US" sz="1600" b="0" i="0" u="none" strike="noStrike" cap="none" dirty="0">
                <a:solidFill>
                  <a:srgbClr val="9900CC"/>
                </a:solidFill>
                <a:latin typeface="Calibri"/>
                <a:ea typeface="Calibri"/>
                <a:cs typeface="Calibri"/>
                <a:sym typeface="Calibri"/>
              </a:rPr>
              <a:t> Pay per click</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Char char="•"/>
            </a:pPr>
            <a:r>
              <a:rPr lang="el-GR" sz="1600" b="0" i="0" u="none" strike="noStrike" cap="none" dirty="0">
                <a:solidFill>
                  <a:srgbClr val="9900CC"/>
                </a:solidFill>
                <a:latin typeface="Calibri"/>
                <a:ea typeface="Calibri"/>
                <a:cs typeface="Calibri"/>
                <a:sym typeface="Calibri"/>
              </a:rPr>
              <a:t> Προβολή διαφημίσεων</a:t>
            </a:r>
          </a:p>
          <a:p>
            <a:pPr marL="0" marR="0" lvl="0" indent="0" algn="l" rtl="0">
              <a:lnSpc>
                <a:spcPct val="100000"/>
              </a:lnSpc>
              <a:spcBef>
                <a:spcPts val="0"/>
              </a:spcBef>
              <a:spcAft>
                <a:spcPts val="0"/>
              </a:spcAft>
              <a:buClr>
                <a:schemeClr val="dk1"/>
              </a:buClr>
              <a:buSzPts val="1600"/>
              <a:buFont typeface="Arial"/>
              <a:buChar char="•"/>
            </a:pPr>
            <a:r>
              <a:rPr lang="el-GR" sz="1600" b="0" i="0" u="none" strike="noStrike" cap="none" dirty="0">
                <a:solidFill>
                  <a:srgbClr val="9900CC"/>
                </a:solidFill>
                <a:latin typeface="Calibri"/>
                <a:ea typeface="Calibri"/>
                <a:cs typeface="Calibri"/>
                <a:sym typeface="Calibri"/>
              </a:rPr>
              <a:t>  Επαναστόχευση </a:t>
            </a:r>
          </a:p>
          <a:p>
            <a:pPr marL="0" marR="0" lvl="0" indent="0" algn="l" rtl="0">
              <a:lnSpc>
                <a:spcPct val="100000"/>
              </a:lnSpc>
              <a:spcBef>
                <a:spcPts val="0"/>
              </a:spcBef>
              <a:spcAft>
                <a:spcPts val="0"/>
              </a:spcAft>
              <a:buClr>
                <a:schemeClr val="dk1"/>
              </a:buClr>
              <a:buSzPts val="1600"/>
              <a:buFont typeface="Arial"/>
              <a:buChar char="•"/>
            </a:pPr>
            <a:r>
              <a:rPr lang="el-GR" sz="1600" b="0" i="0" u="none" strike="noStrike" cap="none" dirty="0">
                <a:solidFill>
                  <a:srgbClr val="9900CC"/>
                </a:solidFill>
                <a:latin typeface="Calibri"/>
                <a:ea typeface="Calibri"/>
                <a:cs typeface="Calibri"/>
                <a:sym typeface="Calibri"/>
              </a:rPr>
              <a:t> Πληρωμένοι Influencers </a:t>
            </a:r>
          </a:p>
          <a:p>
            <a:pPr marL="0" marR="0" lvl="0" indent="0" algn="l" rtl="0">
              <a:lnSpc>
                <a:spcPct val="100000"/>
              </a:lnSpc>
              <a:spcBef>
                <a:spcPts val="0"/>
              </a:spcBef>
              <a:spcAft>
                <a:spcPts val="0"/>
              </a:spcAft>
              <a:buClr>
                <a:schemeClr val="dk1"/>
              </a:buClr>
              <a:buSzPts val="1600"/>
              <a:buFont typeface="Arial"/>
              <a:buChar char="•"/>
            </a:pPr>
            <a:r>
              <a:rPr lang="el-GR" sz="1600" b="0" i="0" u="none" strike="noStrike" cap="none" dirty="0">
                <a:solidFill>
                  <a:srgbClr val="9900CC"/>
                </a:solidFill>
                <a:latin typeface="Calibri"/>
                <a:ea typeface="Calibri"/>
                <a:cs typeface="Calibri"/>
                <a:sym typeface="Calibri"/>
              </a:rPr>
              <a:t> Διαφημίσεις στα μέσα κοινωνικής δικτύωσης</a:t>
            </a:r>
            <a:endParaRPr lang="en-US" sz="1400" b="0" i="0" u="none" strike="noStrike" cap="none" dirty="0">
              <a:solidFill>
                <a:srgbClr val="000000"/>
              </a:solidFill>
              <a:latin typeface="Arial"/>
              <a:ea typeface="Arial"/>
              <a:cs typeface="Arial"/>
              <a:sym typeface="Arial"/>
            </a:endParaRPr>
          </a:p>
        </p:txBody>
      </p:sp>
      <p:sp>
        <p:nvSpPr>
          <p:cNvPr id="296" name="Google Shape;296;p79"/>
          <p:cNvSpPr txBox="1"/>
          <p:nvPr/>
        </p:nvSpPr>
        <p:spPr>
          <a:xfrm>
            <a:off x="5468293" y="4356692"/>
            <a:ext cx="6340039" cy="181584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l-GR" sz="1600" b="0" i="0" u="none" strike="noStrike" cap="none" dirty="0">
                <a:solidFill>
                  <a:srgbClr val="1C1C1C"/>
                </a:solidFill>
                <a:latin typeface="Calibri"/>
                <a:ea typeface="Calibri"/>
                <a:cs typeface="Calibri"/>
                <a:sym typeface="Calibri"/>
              </a:rPr>
              <a:t>Για το μάρκετινγκ για την επιχείρησή σας στον Ορεινό Τουρισμό, είναι σημαντικό να κατανοήσετε ποιος τύπος είναι κατάλληλος για την περιοχή σας. Για να προσεγγίσετε τη βάση πελατών που θέλετε, είναι σημαντικό να δημιουργήσετε μια αποτελεσματική στρατηγική που να περιλαμβάνει τους παραδοσιακούς τύπους μάρκετινγκ. Ωστόσο, στη νέα εποχή της ψηφιοποίησης, η πιο αποτελεσματική μορφή μάρκετινγκ της Επιχείρησής σας στον Ορεινό Τουρισμό είναι το Ψηφιακό Μάρκετινγκ.</a:t>
            </a:r>
            <a:endParaRPr sz="1400" b="0" i="0" u="none" strike="noStrike" cap="none" dirty="0">
              <a:solidFill>
                <a:srgbClr val="000000"/>
              </a:solidFill>
              <a:latin typeface="Arial"/>
              <a:ea typeface="Arial"/>
              <a:cs typeface="Arial"/>
              <a:sym typeface="Arial"/>
            </a:endParaRPr>
          </a:p>
        </p:txBody>
      </p:sp>
      <p:sp>
        <p:nvSpPr>
          <p:cNvPr id="297" name="Google Shape;297;p79"/>
          <p:cNvSpPr txBox="1"/>
          <p:nvPr/>
        </p:nvSpPr>
        <p:spPr>
          <a:xfrm>
            <a:off x="8490314" y="3964965"/>
            <a:ext cx="337607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l-GR" sz="1800" b="1" i="0" u="none" strike="noStrike" cap="none" dirty="0">
                <a:solidFill>
                  <a:srgbClr val="0070C0"/>
                </a:solidFill>
                <a:latin typeface="Calibri"/>
                <a:ea typeface="Calibri"/>
                <a:cs typeface="Calibri"/>
                <a:sym typeface="Calibri"/>
              </a:rPr>
              <a:t>Μάρκετινγκ ορεινού τουρισμού</a:t>
            </a:r>
            <a:endParaRPr sz="1400" b="0" i="0" u="none" strike="noStrike" cap="none" dirty="0">
              <a:solidFill>
                <a:srgbClr val="000000"/>
              </a:solidFill>
              <a:latin typeface="Arial"/>
              <a:ea typeface="Arial"/>
              <a:cs typeface="Arial"/>
              <a:sym typeface="Arial"/>
            </a:endParaRPr>
          </a:p>
        </p:txBody>
      </p:sp>
      <p:sp>
        <p:nvSpPr>
          <p:cNvPr id="298" name="Google Shape;298;p79"/>
          <p:cNvSpPr/>
          <p:nvPr/>
        </p:nvSpPr>
        <p:spPr>
          <a:xfrm>
            <a:off x="8251972" y="3893876"/>
            <a:ext cx="169132" cy="333844"/>
          </a:xfrm>
          <a:custGeom>
            <a:avLst/>
            <a:gdLst/>
            <a:ahLst/>
            <a:cxnLst/>
            <a:rect l="l" t="t" r="r" b="b"/>
            <a:pathLst>
              <a:path w="11838" h="20508" fill="none" extrusionOk="0">
                <a:moveTo>
                  <a:pt x="10547" y="1"/>
                </a:moveTo>
                <a:lnTo>
                  <a:pt x="1292" y="1"/>
                </a:lnTo>
                <a:lnTo>
                  <a:pt x="1292" y="1"/>
                </a:lnTo>
                <a:lnTo>
                  <a:pt x="1024" y="25"/>
                </a:lnTo>
                <a:lnTo>
                  <a:pt x="780" y="98"/>
                </a:lnTo>
                <a:lnTo>
                  <a:pt x="561" y="220"/>
                </a:lnTo>
                <a:lnTo>
                  <a:pt x="366" y="366"/>
                </a:lnTo>
                <a:lnTo>
                  <a:pt x="220" y="561"/>
                </a:lnTo>
                <a:lnTo>
                  <a:pt x="98" y="780"/>
                </a:lnTo>
                <a:lnTo>
                  <a:pt x="25" y="1024"/>
                </a:lnTo>
                <a:lnTo>
                  <a:pt x="1" y="1292"/>
                </a:lnTo>
                <a:lnTo>
                  <a:pt x="1" y="19217"/>
                </a:lnTo>
                <a:lnTo>
                  <a:pt x="1" y="19217"/>
                </a:lnTo>
                <a:lnTo>
                  <a:pt x="25" y="19485"/>
                </a:lnTo>
                <a:lnTo>
                  <a:pt x="98" y="19728"/>
                </a:lnTo>
                <a:lnTo>
                  <a:pt x="220" y="19948"/>
                </a:lnTo>
                <a:lnTo>
                  <a:pt x="366" y="20142"/>
                </a:lnTo>
                <a:lnTo>
                  <a:pt x="561" y="20289"/>
                </a:lnTo>
                <a:lnTo>
                  <a:pt x="780" y="20410"/>
                </a:lnTo>
                <a:lnTo>
                  <a:pt x="1024" y="20483"/>
                </a:lnTo>
                <a:lnTo>
                  <a:pt x="1292" y="20508"/>
                </a:lnTo>
                <a:lnTo>
                  <a:pt x="10547" y="20508"/>
                </a:lnTo>
                <a:lnTo>
                  <a:pt x="10547" y="20508"/>
                </a:lnTo>
                <a:lnTo>
                  <a:pt x="10814" y="20483"/>
                </a:lnTo>
                <a:lnTo>
                  <a:pt x="11058" y="20410"/>
                </a:lnTo>
                <a:lnTo>
                  <a:pt x="11277" y="20289"/>
                </a:lnTo>
                <a:lnTo>
                  <a:pt x="11472" y="20142"/>
                </a:lnTo>
                <a:lnTo>
                  <a:pt x="11618" y="19948"/>
                </a:lnTo>
                <a:lnTo>
                  <a:pt x="11740" y="19728"/>
                </a:lnTo>
                <a:lnTo>
                  <a:pt x="11813" y="19485"/>
                </a:lnTo>
                <a:lnTo>
                  <a:pt x="11837" y="19217"/>
                </a:lnTo>
                <a:lnTo>
                  <a:pt x="11837" y="1292"/>
                </a:lnTo>
                <a:lnTo>
                  <a:pt x="11837" y="1292"/>
                </a:lnTo>
                <a:lnTo>
                  <a:pt x="11813" y="1024"/>
                </a:lnTo>
                <a:lnTo>
                  <a:pt x="11740" y="780"/>
                </a:lnTo>
                <a:lnTo>
                  <a:pt x="11618" y="561"/>
                </a:lnTo>
                <a:lnTo>
                  <a:pt x="11472" y="366"/>
                </a:lnTo>
                <a:lnTo>
                  <a:pt x="11277" y="220"/>
                </a:lnTo>
                <a:lnTo>
                  <a:pt x="11058" y="98"/>
                </a:lnTo>
                <a:lnTo>
                  <a:pt x="10814" y="25"/>
                </a:lnTo>
                <a:lnTo>
                  <a:pt x="10547" y="1"/>
                </a:lnTo>
                <a:lnTo>
                  <a:pt x="10547" y="1"/>
                </a:lnTo>
                <a:close/>
                <a:moveTo>
                  <a:pt x="5554" y="975"/>
                </a:moveTo>
                <a:lnTo>
                  <a:pt x="6284" y="975"/>
                </a:lnTo>
                <a:lnTo>
                  <a:pt x="6284" y="975"/>
                </a:lnTo>
                <a:lnTo>
                  <a:pt x="6406" y="999"/>
                </a:lnTo>
                <a:lnTo>
                  <a:pt x="6479" y="1073"/>
                </a:lnTo>
                <a:lnTo>
                  <a:pt x="6552" y="1146"/>
                </a:lnTo>
                <a:lnTo>
                  <a:pt x="6577" y="1267"/>
                </a:lnTo>
                <a:lnTo>
                  <a:pt x="6577" y="1267"/>
                </a:lnTo>
                <a:lnTo>
                  <a:pt x="6552" y="1365"/>
                </a:lnTo>
                <a:lnTo>
                  <a:pt x="6479" y="1462"/>
                </a:lnTo>
                <a:lnTo>
                  <a:pt x="6406" y="1511"/>
                </a:lnTo>
                <a:lnTo>
                  <a:pt x="6284" y="1535"/>
                </a:lnTo>
                <a:lnTo>
                  <a:pt x="5554" y="1535"/>
                </a:lnTo>
                <a:lnTo>
                  <a:pt x="5554" y="1535"/>
                </a:lnTo>
                <a:lnTo>
                  <a:pt x="5432" y="1511"/>
                </a:lnTo>
                <a:lnTo>
                  <a:pt x="5359" y="1462"/>
                </a:lnTo>
                <a:lnTo>
                  <a:pt x="5286" y="1365"/>
                </a:lnTo>
                <a:lnTo>
                  <a:pt x="5262" y="1267"/>
                </a:lnTo>
                <a:lnTo>
                  <a:pt x="5262" y="1267"/>
                </a:lnTo>
                <a:lnTo>
                  <a:pt x="5286" y="1146"/>
                </a:lnTo>
                <a:lnTo>
                  <a:pt x="5359" y="1073"/>
                </a:lnTo>
                <a:lnTo>
                  <a:pt x="5432" y="999"/>
                </a:lnTo>
                <a:lnTo>
                  <a:pt x="5554" y="975"/>
                </a:lnTo>
                <a:lnTo>
                  <a:pt x="5554" y="975"/>
                </a:lnTo>
                <a:close/>
                <a:moveTo>
                  <a:pt x="5919" y="19436"/>
                </a:moveTo>
                <a:lnTo>
                  <a:pt x="5919" y="19436"/>
                </a:lnTo>
                <a:lnTo>
                  <a:pt x="5749" y="19412"/>
                </a:lnTo>
                <a:lnTo>
                  <a:pt x="5578" y="19363"/>
                </a:lnTo>
                <a:lnTo>
                  <a:pt x="5432" y="19290"/>
                </a:lnTo>
                <a:lnTo>
                  <a:pt x="5310" y="19193"/>
                </a:lnTo>
                <a:lnTo>
                  <a:pt x="5213" y="19071"/>
                </a:lnTo>
                <a:lnTo>
                  <a:pt x="5140" y="18925"/>
                </a:lnTo>
                <a:lnTo>
                  <a:pt x="5091" y="18754"/>
                </a:lnTo>
                <a:lnTo>
                  <a:pt x="5067" y="18584"/>
                </a:lnTo>
                <a:lnTo>
                  <a:pt x="5067" y="18584"/>
                </a:lnTo>
                <a:lnTo>
                  <a:pt x="5091" y="18413"/>
                </a:lnTo>
                <a:lnTo>
                  <a:pt x="5140" y="18243"/>
                </a:lnTo>
                <a:lnTo>
                  <a:pt x="5213" y="18097"/>
                </a:lnTo>
                <a:lnTo>
                  <a:pt x="5310" y="17975"/>
                </a:lnTo>
                <a:lnTo>
                  <a:pt x="5432" y="17877"/>
                </a:lnTo>
                <a:lnTo>
                  <a:pt x="5578" y="17804"/>
                </a:lnTo>
                <a:lnTo>
                  <a:pt x="5749" y="17756"/>
                </a:lnTo>
                <a:lnTo>
                  <a:pt x="5919" y="17731"/>
                </a:lnTo>
                <a:lnTo>
                  <a:pt x="5919" y="17731"/>
                </a:lnTo>
                <a:lnTo>
                  <a:pt x="6090" y="17756"/>
                </a:lnTo>
                <a:lnTo>
                  <a:pt x="6260" y="17804"/>
                </a:lnTo>
                <a:lnTo>
                  <a:pt x="6406" y="17877"/>
                </a:lnTo>
                <a:lnTo>
                  <a:pt x="6528" y="17975"/>
                </a:lnTo>
                <a:lnTo>
                  <a:pt x="6625" y="18097"/>
                </a:lnTo>
                <a:lnTo>
                  <a:pt x="6699" y="18243"/>
                </a:lnTo>
                <a:lnTo>
                  <a:pt x="6747" y="18413"/>
                </a:lnTo>
                <a:lnTo>
                  <a:pt x="6772" y="18584"/>
                </a:lnTo>
                <a:lnTo>
                  <a:pt x="6772" y="18584"/>
                </a:lnTo>
                <a:lnTo>
                  <a:pt x="6747" y="18754"/>
                </a:lnTo>
                <a:lnTo>
                  <a:pt x="6699" y="18925"/>
                </a:lnTo>
                <a:lnTo>
                  <a:pt x="6625" y="19071"/>
                </a:lnTo>
                <a:lnTo>
                  <a:pt x="6528" y="19193"/>
                </a:lnTo>
                <a:lnTo>
                  <a:pt x="6406" y="19290"/>
                </a:lnTo>
                <a:lnTo>
                  <a:pt x="6260" y="19363"/>
                </a:lnTo>
                <a:lnTo>
                  <a:pt x="6090" y="19412"/>
                </a:lnTo>
                <a:lnTo>
                  <a:pt x="5919" y="19436"/>
                </a:lnTo>
                <a:lnTo>
                  <a:pt x="5919" y="19436"/>
                </a:lnTo>
                <a:close/>
                <a:moveTo>
                  <a:pt x="10547" y="16660"/>
                </a:moveTo>
                <a:lnTo>
                  <a:pt x="1292" y="16660"/>
                </a:lnTo>
                <a:lnTo>
                  <a:pt x="1292" y="2558"/>
                </a:lnTo>
                <a:lnTo>
                  <a:pt x="10547" y="2558"/>
                </a:lnTo>
                <a:lnTo>
                  <a:pt x="10547" y="16660"/>
                </a:lnTo>
                <a:close/>
              </a:path>
            </a:pathLst>
          </a:custGeom>
          <a:solidFill>
            <a:schemeClr val="dk1"/>
          </a:solid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65"/>
          <p:cNvSpPr txBox="1">
            <a:spLocks noGrp="1"/>
          </p:cNvSpPr>
          <p:nvPr>
            <p:ph type="body" idx="1"/>
          </p:nvPr>
        </p:nvSpPr>
        <p:spPr>
          <a:xfrm>
            <a:off x="4864476" y="1570632"/>
            <a:ext cx="6626936" cy="4716428"/>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rgbClr val="595959"/>
              </a:buClr>
              <a:buSzPts val="2400"/>
              <a:buNone/>
            </a:pPr>
            <a:r>
              <a:rPr lang="el-GR" dirty="0"/>
              <a:t>Αυτή η πέμπτη ενότητα του εξαμερούς μαθήματος PEAK προσφέρει εργαλεία και ανάλυση για να:</a:t>
            </a:r>
            <a:r>
              <a:rPr lang="en-US" dirty="0"/>
              <a:t> </a:t>
            </a:r>
            <a:endParaRPr dirty="0"/>
          </a:p>
          <a:p>
            <a:pPr marL="228600" lvl="0" indent="-228600" algn="just" rtl="0">
              <a:lnSpc>
                <a:spcPct val="90000"/>
              </a:lnSpc>
              <a:spcBef>
                <a:spcPts val="0"/>
              </a:spcBef>
              <a:spcAft>
                <a:spcPts val="0"/>
              </a:spcAft>
              <a:buClr>
                <a:srgbClr val="595959"/>
              </a:buClr>
              <a:buSzPts val="2400"/>
              <a:buNone/>
            </a:pPr>
            <a:endParaRPr dirty="0"/>
          </a:p>
          <a:p>
            <a:pPr marL="342900" lvl="0" indent="-342900" algn="just" rtl="0">
              <a:lnSpc>
                <a:spcPct val="90000"/>
              </a:lnSpc>
              <a:spcBef>
                <a:spcPts val="0"/>
              </a:spcBef>
              <a:spcAft>
                <a:spcPts val="0"/>
              </a:spcAft>
              <a:buSzPts val="2400"/>
              <a:buFont typeface="Arial"/>
              <a:buChar char="•"/>
            </a:pPr>
            <a:r>
              <a:rPr lang="el-GR" dirty="0"/>
              <a:t>Κατανοήσετε ότι η ορεινή επιχειρηματικότητα είναι μια εξειδικευμένη επιχείρηση στην αγορά. Η Ενότητα 5 εστιάζει στους διάφορους τρόπους με τους οποίους μπορείτε να επικοινωνήσετε την επιχείρησή σας και τη σημασία της ανάπτυξης της επωνυμίας σας από την αρχή.</a:t>
            </a:r>
          </a:p>
          <a:p>
            <a:pPr marL="342900" lvl="0" indent="-342900" algn="just" rtl="0">
              <a:lnSpc>
                <a:spcPct val="90000"/>
              </a:lnSpc>
              <a:spcBef>
                <a:spcPts val="0"/>
              </a:spcBef>
              <a:spcAft>
                <a:spcPts val="0"/>
              </a:spcAft>
              <a:buSzPts val="2400"/>
              <a:buFont typeface="Arial"/>
              <a:buChar char="•"/>
            </a:pPr>
            <a:endParaRPr dirty="0"/>
          </a:p>
          <a:p>
            <a:pPr marL="342900" lvl="0" indent="-342900" algn="just" rtl="0">
              <a:lnSpc>
                <a:spcPct val="90000"/>
              </a:lnSpc>
              <a:spcBef>
                <a:spcPts val="0"/>
              </a:spcBef>
              <a:spcAft>
                <a:spcPts val="0"/>
              </a:spcAft>
              <a:buSzPts val="2400"/>
              <a:buFont typeface="Arial"/>
              <a:buChar char="•"/>
            </a:pPr>
            <a:r>
              <a:rPr lang="el-GR" dirty="0"/>
              <a:t>Κατανοήσετε τη δύναμη του </a:t>
            </a:r>
            <a:r>
              <a:rPr lang="en-US" dirty="0"/>
              <a:t>branding</a:t>
            </a:r>
            <a:r>
              <a:rPr lang="el-GR" dirty="0"/>
              <a:t> και τα βήματα που μπορείτε να κάνετε για να δημιουργήσετε μια θετική εικόνα στην επιχείρησή σας.</a:t>
            </a:r>
            <a:endParaRPr dirty="0"/>
          </a:p>
        </p:txBody>
      </p:sp>
      <p:sp>
        <p:nvSpPr>
          <p:cNvPr id="145" name="Google Shape;145;p65"/>
          <p:cNvSpPr txBox="1">
            <a:spLocks noGrp="1"/>
          </p:cNvSpPr>
          <p:nvPr>
            <p:ph type="body" idx="3"/>
          </p:nvPr>
        </p:nvSpPr>
        <p:spPr>
          <a:xfrm>
            <a:off x="4819638" y="666476"/>
            <a:ext cx="4242474" cy="75402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959"/>
              </a:buClr>
              <a:buSzPts val="3600"/>
              <a:buNone/>
            </a:pPr>
            <a:r>
              <a:rPr lang="el-GR" sz="4400" dirty="0">
                <a:solidFill>
                  <a:srgbClr val="0070C0"/>
                </a:solidFill>
              </a:rPr>
              <a:t>Εισαγωγή</a:t>
            </a:r>
            <a:r>
              <a:rPr lang="en-US" sz="4400" dirty="0">
                <a:solidFill>
                  <a:srgbClr val="0070C0"/>
                </a:solidFill>
              </a:rPr>
              <a:t> </a:t>
            </a:r>
            <a:endParaRPr sz="4400" dirty="0">
              <a:solidFill>
                <a:srgbClr val="0070C0"/>
              </a:solidFill>
            </a:endParaRPr>
          </a:p>
        </p:txBody>
      </p:sp>
      <p:pic>
        <p:nvPicPr>
          <p:cNvPr id="146" name="Google Shape;146;p65" descr="A group of people standing on a mountain top looking at the sunset&#10;&#10;Description automatically generated with low confidence"/>
          <p:cNvPicPr preferRelativeResize="0">
            <a:picLocks noGrp="1"/>
          </p:cNvPicPr>
          <p:nvPr>
            <p:ph type="pic" idx="2"/>
          </p:nvPr>
        </p:nvPicPr>
        <p:blipFill rotWithShape="1">
          <a:blip r:embed="rId3">
            <a:alphaModFix/>
          </a:blip>
          <a:srcRect t="3009" b="3008"/>
          <a:stretch/>
        </p:blipFill>
        <p:spPr>
          <a:xfrm flipH="1">
            <a:off x="101597" y="362859"/>
            <a:ext cx="4555891" cy="642257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80"/>
          <p:cNvSpPr txBox="1">
            <a:spLocks noGrp="1"/>
          </p:cNvSpPr>
          <p:nvPr>
            <p:ph type="body" idx="2"/>
          </p:nvPr>
        </p:nvSpPr>
        <p:spPr>
          <a:xfrm>
            <a:off x="184433" y="668888"/>
            <a:ext cx="3283043" cy="582221"/>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rgbClr val="595959"/>
              </a:buClr>
              <a:buSzPts val="3600"/>
              <a:buNone/>
            </a:pPr>
            <a:r>
              <a:rPr lang="el-GR" sz="3200" dirty="0">
                <a:solidFill>
                  <a:srgbClr val="0070C0"/>
                </a:solidFill>
              </a:rPr>
              <a:t>Δικτυακός τόπος</a:t>
            </a:r>
            <a:r>
              <a:rPr lang="en-US" sz="3200" dirty="0">
                <a:solidFill>
                  <a:srgbClr val="0070C0"/>
                </a:solidFill>
              </a:rPr>
              <a:t> </a:t>
            </a:r>
            <a:endParaRPr dirty="0"/>
          </a:p>
        </p:txBody>
      </p:sp>
      <p:sp>
        <p:nvSpPr>
          <p:cNvPr id="304" name="Google Shape;304;p80"/>
          <p:cNvSpPr txBox="1"/>
          <p:nvPr/>
        </p:nvSpPr>
        <p:spPr>
          <a:xfrm>
            <a:off x="7004340" y="2394956"/>
            <a:ext cx="5187660" cy="3323946"/>
          </a:xfrm>
          <a:prstGeom prst="rect">
            <a:avLst/>
          </a:prstGeom>
          <a:solidFill>
            <a:srgbClr val="7030A0"/>
          </a:solidFill>
          <a:ln>
            <a:noFill/>
          </a:ln>
        </p:spPr>
        <p:txBody>
          <a:bodyPr spcFirstLastPara="1" wrap="square" lIns="360000" tIns="45700" rIns="91425" bIns="4570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el-GR" sz="2000" b="1" i="0" u="none" strike="noStrike" cap="none" dirty="0">
                <a:solidFill>
                  <a:schemeClr val="dk2"/>
                </a:solidFill>
                <a:latin typeface="Calibri"/>
                <a:ea typeface="Calibri"/>
                <a:cs typeface="Calibri"/>
                <a:sym typeface="Calibri"/>
              </a:rPr>
              <a:t>Προσέξτε</a:t>
            </a:r>
            <a:r>
              <a:rPr lang="en-US" sz="2000" b="1" i="0" u="none" strike="noStrike" cap="none" dirty="0">
                <a:solidFill>
                  <a:schemeClr val="dk2"/>
                </a:solidFill>
                <a:latin typeface="Calibri"/>
                <a:ea typeface="Calibri"/>
                <a:cs typeface="Calibri"/>
                <a:sym typeface="Calibri"/>
              </a:rPr>
              <a:t>:</a:t>
            </a:r>
            <a:endParaRPr sz="1200" b="0" i="0" u="none" strike="noStrike" cap="none" dirty="0">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6ECECB"/>
              </a:buClr>
              <a:buSzPts val="2400"/>
              <a:buFont typeface="Calibri"/>
              <a:buChar char="↘"/>
            </a:pPr>
            <a:r>
              <a:rPr lang="el-GR" sz="2000" b="0" i="0" u="none" strike="noStrike" cap="none" dirty="0">
                <a:solidFill>
                  <a:schemeClr val="dk2"/>
                </a:solidFill>
                <a:latin typeface="Calibri"/>
                <a:ea typeface="Calibri"/>
                <a:cs typeface="Calibri"/>
                <a:sym typeface="Calibri"/>
              </a:rPr>
              <a:t>Γραφικό σχεδιασμό</a:t>
            </a:r>
          </a:p>
          <a:p>
            <a:pPr marL="342900" marR="0" lvl="0" indent="-342900" algn="l" rtl="0">
              <a:lnSpc>
                <a:spcPct val="150000"/>
              </a:lnSpc>
              <a:spcBef>
                <a:spcPts val="0"/>
              </a:spcBef>
              <a:spcAft>
                <a:spcPts val="0"/>
              </a:spcAft>
              <a:buClr>
                <a:srgbClr val="6ECECB"/>
              </a:buClr>
              <a:buSzPts val="2400"/>
              <a:buFont typeface="Calibri"/>
              <a:buChar char="↘"/>
            </a:pPr>
            <a:r>
              <a:rPr lang="el-GR" sz="2000" b="0" i="0" u="none" strike="noStrike" cap="none" dirty="0">
                <a:solidFill>
                  <a:schemeClr val="dk2"/>
                </a:solidFill>
                <a:latin typeface="Calibri"/>
                <a:ea typeface="Calibri"/>
                <a:cs typeface="Calibri"/>
                <a:sym typeface="Calibri"/>
              </a:rPr>
              <a:t>Copywriting</a:t>
            </a:r>
          </a:p>
          <a:p>
            <a:pPr marL="342900" marR="0" lvl="0" indent="-342900" algn="l" rtl="0">
              <a:lnSpc>
                <a:spcPct val="150000"/>
              </a:lnSpc>
              <a:spcBef>
                <a:spcPts val="0"/>
              </a:spcBef>
              <a:spcAft>
                <a:spcPts val="0"/>
              </a:spcAft>
              <a:buClr>
                <a:srgbClr val="6ECECB"/>
              </a:buClr>
              <a:buSzPts val="2400"/>
              <a:buFont typeface="Calibri"/>
              <a:buChar char="↘"/>
            </a:pPr>
            <a:r>
              <a:rPr lang="el-GR" sz="2000" b="0" i="0" u="none" strike="noStrike" cap="none" dirty="0">
                <a:solidFill>
                  <a:schemeClr val="dk2"/>
                </a:solidFill>
                <a:latin typeface="Calibri"/>
                <a:ea typeface="Calibri"/>
                <a:cs typeface="Calibri"/>
                <a:sym typeface="Calibri"/>
              </a:rPr>
              <a:t>Προγραμματισμός</a:t>
            </a:r>
          </a:p>
          <a:p>
            <a:pPr marL="342900" marR="0" lvl="0" indent="-342900" algn="l" rtl="0">
              <a:lnSpc>
                <a:spcPct val="150000"/>
              </a:lnSpc>
              <a:spcBef>
                <a:spcPts val="0"/>
              </a:spcBef>
              <a:spcAft>
                <a:spcPts val="0"/>
              </a:spcAft>
              <a:buClr>
                <a:srgbClr val="6ECECB"/>
              </a:buClr>
              <a:buSzPts val="2400"/>
              <a:buFont typeface="Calibri"/>
              <a:buChar char="↘"/>
            </a:pPr>
            <a:r>
              <a:rPr lang="el-GR" sz="2000" b="0" i="0" u="none" strike="noStrike" cap="none" dirty="0">
                <a:solidFill>
                  <a:schemeClr val="dk2"/>
                </a:solidFill>
                <a:latin typeface="Calibri"/>
                <a:ea typeface="Calibri"/>
                <a:cs typeface="Calibri"/>
                <a:sym typeface="Calibri"/>
              </a:rPr>
              <a:t>Βελτιστοποίηση για κινητά</a:t>
            </a:r>
          </a:p>
          <a:p>
            <a:pPr marL="342900" marR="0" lvl="0" indent="-342900" algn="l" rtl="0">
              <a:lnSpc>
                <a:spcPct val="150000"/>
              </a:lnSpc>
              <a:spcBef>
                <a:spcPts val="0"/>
              </a:spcBef>
              <a:spcAft>
                <a:spcPts val="0"/>
              </a:spcAft>
              <a:buClr>
                <a:srgbClr val="6ECECB"/>
              </a:buClr>
              <a:buSzPts val="2400"/>
              <a:buFont typeface="Calibri"/>
              <a:buChar char="↘"/>
            </a:pPr>
            <a:r>
              <a:rPr lang="el-GR" sz="2000" b="0" i="0" u="none" strike="noStrike" cap="none" dirty="0">
                <a:solidFill>
                  <a:schemeClr val="dk2"/>
                </a:solidFill>
                <a:latin typeface="Calibri"/>
                <a:ea typeface="Calibri"/>
                <a:cs typeface="Calibri"/>
                <a:sym typeface="Calibri"/>
              </a:rPr>
              <a:t>Συστήματα Διαχείρισης Περιεχομένου</a:t>
            </a:r>
          </a:p>
          <a:p>
            <a:pPr marL="342900" marR="0" lvl="0" indent="-342900" algn="l" rtl="0">
              <a:lnSpc>
                <a:spcPct val="150000"/>
              </a:lnSpc>
              <a:spcBef>
                <a:spcPts val="0"/>
              </a:spcBef>
              <a:spcAft>
                <a:spcPts val="0"/>
              </a:spcAft>
              <a:buClr>
                <a:srgbClr val="6ECECB"/>
              </a:buClr>
              <a:buSzPts val="2400"/>
              <a:buFont typeface="Calibri"/>
              <a:buChar char="↘"/>
            </a:pPr>
            <a:r>
              <a:rPr lang="el-GR" sz="2000" b="0" i="0" u="none" strike="noStrike" cap="none" dirty="0">
                <a:solidFill>
                  <a:schemeClr val="dk2"/>
                </a:solidFill>
                <a:latin typeface="Calibri"/>
                <a:ea typeface="Calibri"/>
                <a:cs typeface="Calibri"/>
                <a:sym typeface="Calibri"/>
              </a:rPr>
              <a:t>Online Σύστημα Κρατήσεων</a:t>
            </a:r>
            <a:endParaRPr sz="1200" b="0" i="0" u="none" strike="noStrike" cap="none" dirty="0">
              <a:solidFill>
                <a:srgbClr val="000000"/>
              </a:solidFill>
              <a:latin typeface="Arial"/>
              <a:ea typeface="Arial"/>
              <a:cs typeface="Arial"/>
              <a:sym typeface="Arial"/>
            </a:endParaRPr>
          </a:p>
        </p:txBody>
      </p:sp>
      <p:sp>
        <p:nvSpPr>
          <p:cNvPr id="305" name="Google Shape;305;p80"/>
          <p:cNvSpPr txBox="1"/>
          <p:nvPr/>
        </p:nvSpPr>
        <p:spPr>
          <a:xfrm>
            <a:off x="322332" y="1229878"/>
            <a:ext cx="5338239" cy="3139281"/>
          </a:xfrm>
          <a:prstGeom prst="rect">
            <a:avLst/>
          </a:prstGeom>
          <a:noFill/>
          <a:ln>
            <a:noFill/>
          </a:ln>
        </p:spPr>
        <p:txBody>
          <a:bodyPr spcFirstLastPara="1" wrap="square" lIns="91425" tIns="45700" rIns="91425" bIns="45700" anchor="t" anchorCtr="0">
            <a:spAutoFit/>
          </a:bodyPr>
          <a:lstStyle/>
          <a:p>
            <a:pPr marL="508000" marR="0" lvl="0" indent="-508000" algn="l" rtl="0">
              <a:lnSpc>
                <a:spcPct val="150000"/>
              </a:lnSpc>
              <a:spcBef>
                <a:spcPts val="0"/>
              </a:spcBef>
              <a:spcAft>
                <a:spcPts val="0"/>
              </a:spcAft>
              <a:buClr>
                <a:srgbClr val="000000"/>
              </a:buClr>
              <a:buSzPts val="2200"/>
              <a:buFont typeface="Arial"/>
              <a:buNone/>
            </a:pPr>
            <a:r>
              <a:rPr lang="el-GR" sz="2200" b="1" i="0" u="none" strike="noStrike" cap="none" dirty="0">
                <a:solidFill>
                  <a:srgbClr val="1C1C1C"/>
                </a:solidFill>
                <a:latin typeface="Calibri"/>
                <a:ea typeface="Calibri"/>
                <a:cs typeface="Calibri"/>
                <a:sym typeface="Calibri"/>
              </a:rPr>
              <a:t>Πρωταρχικά για να</a:t>
            </a:r>
            <a:r>
              <a:rPr lang="en-US" sz="2200" b="1" i="0" u="none" strike="noStrike" cap="none" dirty="0">
                <a:solidFill>
                  <a:srgbClr val="1C1C1C"/>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406400" marR="0" lvl="0" indent="-406400" algn="l" rtl="0">
              <a:lnSpc>
                <a:spcPct val="150000"/>
              </a:lnSpc>
              <a:spcBef>
                <a:spcPts val="0"/>
              </a:spcBef>
              <a:spcAft>
                <a:spcPts val="0"/>
              </a:spcAft>
              <a:buClr>
                <a:srgbClr val="0070C0"/>
              </a:buClr>
              <a:buSzPts val="1848"/>
              <a:buFont typeface="Noto Sans Symbols"/>
              <a:buChar char="🡺"/>
            </a:pPr>
            <a:r>
              <a:rPr lang="el-GR" sz="2200" b="0" i="0" u="none" strike="noStrike" cap="none" dirty="0">
                <a:solidFill>
                  <a:srgbClr val="1C1C1C"/>
                </a:solidFill>
                <a:latin typeface="Calibri"/>
                <a:ea typeface="Calibri"/>
                <a:cs typeface="Calibri"/>
                <a:sym typeface="Calibri"/>
              </a:rPr>
              <a:t>Επικοινωνία με το κοινό σας</a:t>
            </a:r>
          </a:p>
          <a:p>
            <a:pPr marL="406400" marR="0" lvl="0" indent="-406400" algn="l" rtl="0">
              <a:lnSpc>
                <a:spcPct val="150000"/>
              </a:lnSpc>
              <a:spcBef>
                <a:spcPts val="0"/>
              </a:spcBef>
              <a:spcAft>
                <a:spcPts val="0"/>
              </a:spcAft>
              <a:buClr>
                <a:srgbClr val="0070C0"/>
              </a:buClr>
              <a:buSzPts val="1848"/>
              <a:buFont typeface="Noto Sans Symbols"/>
              <a:buChar char="🡺"/>
            </a:pPr>
            <a:r>
              <a:rPr lang="el-GR" sz="2200" b="0" i="0" u="none" strike="noStrike" cap="none" dirty="0">
                <a:solidFill>
                  <a:srgbClr val="1C1C1C"/>
                </a:solidFill>
                <a:latin typeface="Calibri"/>
                <a:ea typeface="Calibri"/>
                <a:cs typeface="Calibri"/>
                <a:sym typeface="Calibri"/>
              </a:rPr>
              <a:t>Κρατήσεις</a:t>
            </a:r>
          </a:p>
          <a:p>
            <a:pPr marL="406400" marR="0" lvl="0" indent="-406400" algn="l" rtl="0">
              <a:lnSpc>
                <a:spcPct val="150000"/>
              </a:lnSpc>
              <a:spcBef>
                <a:spcPts val="0"/>
              </a:spcBef>
              <a:spcAft>
                <a:spcPts val="0"/>
              </a:spcAft>
              <a:buClr>
                <a:srgbClr val="0070C0"/>
              </a:buClr>
              <a:buSzPts val="1848"/>
              <a:buFont typeface="Noto Sans Symbols"/>
              <a:buChar char="🡺"/>
            </a:pPr>
            <a:r>
              <a:rPr lang="el-GR" sz="2200" b="0" i="0" u="none" strike="noStrike" cap="none" dirty="0">
                <a:solidFill>
                  <a:srgbClr val="1C1C1C"/>
                </a:solidFill>
                <a:latin typeface="Calibri"/>
                <a:ea typeface="Calibri"/>
                <a:cs typeface="Calibri"/>
                <a:sym typeface="Calibri"/>
              </a:rPr>
              <a:t>Προβάλετε την επιχείρησή σας</a:t>
            </a:r>
          </a:p>
          <a:p>
            <a:pPr marL="406400" marR="0" lvl="0" indent="-406400" algn="l" rtl="0">
              <a:lnSpc>
                <a:spcPct val="150000"/>
              </a:lnSpc>
              <a:spcBef>
                <a:spcPts val="0"/>
              </a:spcBef>
              <a:spcAft>
                <a:spcPts val="0"/>
              </a:spcAft>
              <a:buClr>
                <a:srgbClr val="0070C0"/>
              </a:buClr>
              <a:buSzPts val="1848"/>
              <a:buFont typeface="Noto Sans Symbols"/>
              <a:buChar char="🡺"/>
            </a:pPr>
            <a:r>
              <a:rPr lang="el-GR" sz="2200" b="0" i="0" u="none" strike="noStrike" cap="none" dirty="0">
                <a:solidFill>
                  <a:srgbClr val="1C1C1C"/>
                </a:solidFill>
                <a:latin typeface="Calibri"/>
                <a:ea typeface="Calibri"/>
                <a:cs typeface="Calibri"/>
                <a:sym typeface="Calibri"/>
              </a:rPr>
              <a:t>Αναδείξετε την προσωπικότητα της επωνυμίας σας</a:t>
            </a:r>
            <a:endParaRPr sz="1400" b="0" i="0" u="none" strike="noStrike" cap="none" dirty="0">
              <a:solidFill>
                <a:srgbClr val="000000"/>
              </a:solidFill>
              <a:latin typeface="Arial"/>
              <a:ea typeface="Arial"/>
              <a:cs typeface="Arial"/>
              <a:sym typeface="Arial"/>
            </a:endParaRPr>
          </a:p>
        </p:txBody>
      </p:sp>
      <p:sp>
        <p:nvSpPr>
          <p:cNvPr id="306" name="Google Shape;306;p80"/>
          <p:cNvSpPr/>
          <p:nvPr/>
        </p:nvSpPr>
        <p:spPr>
          <a:xfrm>
            <a:off x="322332" y="3979553"/>
            <a:ext cx="6502400" cy="2026494"/>
          </a:xfrm>
          <a:prstGeom prst="rect">
            <a:avLst/>
          </a:prstGeom>
          <a:solidFill>
            <a:srgbClr val="6ECECB"/>
          </a:solidFill>
          <a:ln>
            <a:noFill/>
          </a:ln>
        </p:spPr>
        <p:txBody>
          <a:bodyPr spcFirstLastPara="1" wrap="square" lIns="360000" tIns="45700" rIns="288000"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70C0"/>
                </a:solidFill>
                <a:latin typeface="Calibri"/>
                <a:ea typeface="Calibri"/>
                <a:cs typeface="Calibri"/>
                <a:sym typeface="Calibri"/>
              </a:rPr>
              <a:t>Quick hint!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400"/>
              <a:buFont typeface="Arial"/>
              <a:buNone/>
            </a:pPr>
            <a:r>
              <a:rPr lang="el-GR" sz="2400" b="0" i="0" u="none" strike="noStrike" cap="none" dirty="0">
                <a:solidFill>
                  <a:schemeClr val="lt1"/>
                </a:solidFill>
                <a:latin typeface="Calibri"/>
                <a:ea typeface="Calibri"/>
                <a:cs typeface="Calibri"/>
                <a:sym typeface="Calibri"/>
              </a:rPr>
              <a:t>Μπορείτε να χρησιμοποιήσετε λύσεις όπως Wix, Weebly, Squarespace ή Wordpress που διαθέτουν έτοιμα προς χρήση πρότυπα ιστοτόπων και απλά συστήματα διαχείρισης περιεχομένου.</a:t>
            </a:r>
            <a:r>
              <a:rPr lang="en-US" sz="2400" b="0" i="0" u="none" strike="noStrike" cap="none" dirty="0">
                <a:solidFill>
                  <a:schemeClr val="lt1"/>
                </a:solidFill>
                <a:latin typeface="Calibri"/>
                <a:ea typeface="Calibri"/>
                <a:cs typeface="Calibri"/>
                <a:sym typeface="Calibri"/>
              </a:rPr>
              <a:t>.</a:t>
            </a:r>
            <a:endParaRPr sz="2400" b="0" i="0" u="none" strike="noStrike" cap="none" dirty="0">
              <a:solidFill>
                <a:schemeClr val="lt1"/>
              </a:solidFill>
              <a:latin typeface="Calibri"/>
              <a:ea typeface="Calibri"/>
              <a:cs typeface="Calibri"/>
              <a:sym typeface="Calibri"/>
            </a:endParaRPr>
          </a:p>
        </p:txBody>
      </p:sp>
      <p:pic>
        <p:nvPicPr>
          <p:cNvPr id="307" name="Google Shape;307;p80"/>
          <p:cNvPicPr preferRelativeResize="0"/>
          <p:nvPr/>
        </p:nvPicPr>
        <p:blipFill rotWithShape="1">
          <a:blip r:embed="rId3">
            <a:alphaModFix/>
          </a:blip>
          <a:srcRect/>
          <a:stretch/>
        </p:blipFill>
        <p:spPr>
          <a:xfrm>
            <a:off x="7004340" y="0"/>
            <a:ext cx="5187660" cy="250221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81"/>
          <p:cNvSpPr txBox="1"/>
          <p:nvPr/>
        </p:nvSpPr>
        <p:spPr>
          <a:xfrm>
            <a:off x="490157" y="785716"/>
            <a:ext cx="4339295" cy="69735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200"/>
              <a:buFont typeface="Arial"/>
              <a:buNone/>
            </a:pPr>
            <a:r>
              <a:rPr lang="el-GR" sz="3200" b="0" i="0" u="none" strike="noStrike" cap="none" dirty="0">
                <a:solidFill>
                  <a:srgbClr val="0070C0"/>
                </a:solidFill>
                <a:latin typeface="Calibri"/>
                <a:ea typeface="Calibri"/>
                <a:cs typeface="Calibri"/>
                <a:sym typeface="Calibri"/>
              </a:rPr>
              <a:t>Προβολή διαφημίσεων</a:t>
            </a:r>
            <a:endParaRPr sz="1400" b="0" i="0" u="none" strike="noStrike" cap="none" dirty="0">
              <a:solidFill>
                <a:srgbClr val="000000"/>
              </a:solidFill>
              <a:latin typeface="Arial"/>
              <a:ea typeface="Arial"/>
              <a:cs typeface="Arial"/>
              <a:sym typeface="Arial"/>
            </a:endParaRPr>
          </a:p>
        </p:txBody>
      </p:sp>
      <p:sp>
        <p:nvSpPr>
          <p:cNvPr id="313" name="Google Shape;313;p81"/>
          <p:cNvSpPr txBox="1"/>
          <p:nvPr/>
        </p:nvSpPr>
        <p:spPr>
          <a:xfrm>
            <a:off x="475643" y="1294047"/>
            <a:ext cx="8358919" cy="181891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200"/>
              <a:buFont typeface="Arial"/>
              <a:buNone/>
            </a:pPr>
            <a:r>
              <a:rPr lang="el-GR" sz="2200" b="1" i="0" u="none" strike="noStrike" cap="none" dirty="0">
                <a:solidFill>
                  <a:srgbClr val="1C1C1C"/>
                </a:solidFill>
                <a:latin typeface="Calibri"/>
                <a:ea typeface="Calibri"/>
                <a:cs typeface="Calibri"/>
                <a:sym typeface="Calibri"/>
              </a:rPr>
              <a:t>Μέσο για</a:t>
            </a:r>
            <a:r>
              <a:rPr lang="en-US" sz="2200" b="1" i="0" u="none" strike="noStrike" cap="none" dirty="0">
                <a:solidFill>
                  <a:srgbClr val="1C1C1C"/>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0"/>
              </a:spcBef>
              <a:spcAft>
                <a:spcPts val="0"/>
              </a:spcAft>
              <a:buClr>
                <a:srgbClr val="0070C0"/>
              </a:buClr>
              <a:buSzPts val="1760"/>
              <a:buFont typeface="Noto Sans Symbols"/>
              <a:buChar char="🡺"/>
            </a:pPr>
            <a:r>
              <a:rPr lang="el-GR" sz="2200" b="0" i="0" u="none" strike="noStrike" cap="none" dirty="0">
                <a:solidFill>
                  <a:srgbClr val="1C1C1C"/>
                </a:solidFill>
                <a:latin typeface="Calibri"/>
                <a:ea typeface="Calibri"/>
                <a:cs typeface="Calibri"/>
                <a:sym typeface="Calibri"/>
              </a:rPr>
              <a:t>Προσέλκυση κοινού σε ένα ψηφιακό μέσο (π.χ. αρχική σελίδα)</a:t>
            </a:r>
          </a:p>
          <a:p>
            <a:pPr marL="342900" marR="0" lvl="0" indent="-342900" algn="l" rtl="0">
              <a:lnSpc>
                <a:spcPct val="120000"/>
              </a:lnSpc>
              <a:spcBef>
                <a:spcPts val="0"/>
              </a:spcBef>
              <a:spcAft>
                <a:spcPts val="0"/>
              </a:spcAft>
              <a:buClr>
                <a:srgbClr val="0070C0"/>
              </a:buClr>
              <a:buSzPts val="1760"/>
              <a:buFont typeface="Noto Sans Symbols"/>
              <a:buChar char="🡺"/>
            </a:pPr>
            <a:r>
              <a:rPr lang="el-GR" sz="2200" b="0" i="0" u="none" strike="noStrike" cap="none" dirty="0">
                <a:solidFill>
                  <a:srgbClr val="1C1C1C"/>
                </a:solidFill>
                <a:latin typeface="Calibri"/>
                <a:ea typeface="Calibri"/>
                <a:cs typeface="Calibri"/>
                <a:sym typeface="Calibri"/>
              </a:rPr>
              <a:t>Ενθαρρύνετε τα κλικ με συγκεκριμένες ενέργειες (π.χ. αγορά)</a:t>
            </a:r>
          </a:p>
          <a:p>
            <a:pPr marL="342900" marR="0" lvl="0" indent="-342900" algn="l" rtl="0">
              <a:lnSpc>
                <a:spcPct val="120000"/>
              </a:lnSpc>
              <a:spcBef>
                <a:spcPts val="0"/>
              </a:spcBef>
              <a:spcAft>
                <a:spcPts val="0"/>
              </a:spcAft>
              <a:buClr>
                <a:srgbClr val="0070C0"/>
              </a:buClr>
              <a:buSzPts val="1760"/>
              <a:buFont typeface="Noto Sans Symbols"/>
              <a:buChar char="🡺"/>
            </a:pPr>
            <a:r>
              <a:rPr lang="el-GR" sz="2200" b="0" i="0" u="none" strike="noStrike" cap="none" dirty="0">
                <a:solidFill>
                  <a:srgbClr val="1C1C1C"/>
                </a:solidFill>
                <a:latin typeface="Calibri"/>
                <a:ea typeface="Calibri"/>
                <a:cs typeface="Calibri"/>
                <a:sym typeface="Calibri"/>
              </a:rPr>
              <a:t>Αύξηση της αναγνωρισιμότητας της επωνυμίας.</a:t>
            </a:r>
            <a:endParaRPr sz="1400" b="0" i="0" u="none" strike="noStrike" cap="none" dirty="0">
              <a:solidFill>
                <a:srgbClr val="000000"/>
              </a:solidFill>
              <a:latin typeface="Arial"/>
              <a:ea typeface="Arial"/>
              <a:cs typeface="Arial"/>
              <a:sym typeface="Arial"/>
            </a:endParaRPr>
          </a:p>
        </p:txBody>
      </p:sp>
      <p:sp>
        <p:nvSpPr>
          <p:cNvPr id="314" name="Google Shape;314;p81"/>
          <p:cNvSpPr txBox="1"/>
          <p:nvPr/>
        </p:nvSpPr>
        <p:spPr>
          <a:xfrm>
            <a:off x="417587" y="3155529"/>
            <a:ext cx="6410036" cy="2862282"/>
          </a:xfrm>
          <a:prstGeom prst="rect">
            <a:avLst/>
          </a:prstGeom>
          <a:solidFill>
            <a:srgbClr val="7030A0"/>
          </a:solidFill>
          <a:ln>
            <a:noFill/>
          </a:ln>
        </p:spPr>
        <p:txBody>
          <a:bodyPr spcFirstLastPara="1" wrap="square" lIns="360000" tIns="45700" rIns="72000" bIns="4570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el-GR" sz="2400" b="1" i="0" u="none" strike="noStrike" cap="none" dirty="0">
                <a:solidFill>
                  <a:schemeClr val="lt1"/>
                </a:solidFill>
                <a:latin typeface="Calibri"/>
                <a:ea typeface="Calibri"/>
                <a:cs typeface="Calibri"/>
                <a:sym typeface="Calibri"/>
              </a:rPr>
              <a:t>Οφέλη</a:t>
            </a:r>
            <a:r>
              <a:rPr lang="en-US" sz="2400" b="1" i="0" u="none" strike="noStrike" cap="none" dirty="0">
                <a:solidFill>
                  <a:schemeClr val="lt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6ECECB"/>
              </a:buClr>
              <a:buSzPts val="2400"/>
              <a:buFont typeface="Calibri"/>
              <a:buChar char="↘"/>
            </a:pPr>
            <a:r>
              <a:rPr lang="el-GR" sz="2400" b="0" i="0" u="none" strike="noStrike" cap="none" dirty="0">
                <a:solidFill>
                  <a:schemeClr val="lt1"/>
                </a:solidFill>
                <a:latin typeface="Calibri"/>
                <a:ea typeface="Calibri"/>
                <a:cs typeface="Calibri"/>
                <a:sym typeface="Calibri"/>
              </a:rPr>
              <a:t>Ποικιλομορφία (banner, βίντεο, κ.λπ.)</a:t>
            </a:r>
          </a:p>
          <a:p>
            <a:pPr marL="342900" marR="0" lvl="0" indent="-342900" algn="l" rtl="0">
              <a:lnSpc>
                <a:spcPct val="150000"/>
              </a:lnSpc>
              <a:spcBef>
                <a:spcPts val="0"/>
              </a:spcBef>
              <a:spcAft>
                <a:spcPts val="0"/>
              </a:spcAft>
              <a:buClr>
                <a:srgbClr val="6ECECB"/>
              </a:buClr>
              <a:buSzPts val="2400"/>
              <a:buFont typeface="Calibri"/>
              <a:buChar char="↘"/>
            </a:pPr>
            <a:r>
              <a:rPr lang="el-GR" sz="2400" b="0" i="0" u="none" strike="noStrike" cap="none" dirty="0">
                <a:solidFill>
                  <a:schemeClr val="lt1"/>
                </a:solidFill>
                <a:latin typeface="Calibri"/>
                <a:ea typeface="Calibri"/>
                <a:cs typeface="Calibri"/>
                <a:sym typeface="Calibri"/>
              </a:rPr>
              <a:t>Προσέγγιση (πολλά άτομα πολύ γρήγορα)</a:t>
            </a:r>
          </a:p>
          <a:p>
            <a:pPr marL="342900" marR="0" lvl="0" indent="-342900" algn="l" rtl="0">
              <a:lnSpc>
                <a:spcPct val="150000"/>
              </a:lnSpc>
              <a:spcBef>
                <a:spcPts val="0"/>
              </a:spcBef>
              <a:spcAft>
                <a:spcPts val="0"/>
              </a:spcAft>
              <a:buClr>
                <a:srgbClr val="6ECECB"/>
              </a:buClr>
              <a:buSzPts val="2400"/>
              <a:buFont typeface="Calibri"/>
              <a:buChar char="↘"/>
            </a:pPr>
            <a:r>
              <a:rPr lang="el-GR" sz="2400" b="0" i="0" u="none" strike="noStrike" cap="none" dirty="0">
                <a:solidFill>
                  <a:schemeClr val="lt1"/>
                </a:solidFill>
                <a:latin typeface="Calibri"/>
                <a:ea typeface="Calibri"/>
                <a:cs typeface="Calibri"/>
                <a:sym typeface="Calibri"/>
              </a:rPr>
              <a:t>Στόχευση (συγκεκριμένα άτομα)</a:t>
            </a:r>
          </a:p>
          <a:p>
            <a:pPr marL="342900" marR="0" lvl="0" indent="-342900" algn="l" rtl="0">
              <a:lnSpc>
                <a:spcPct val="150000"/>
              </a:lnSpc>
              <a:spcBef>
                <a:spcPts val="0"/>
              </a:spcBef>
              <a:spcAft>
                <a:spcPts val="0"/>
              </a:spcAft>
              <a:buClr>
                <a:srgbClr val="6ECECB"/>
              </a:buClr>
              <a:buSzPts val="2400"/>
              <a:buFont typeface="Calibri"/>
              <a:buChar char="↘"/>
            </a:pPr>
            <a:r>
              <a:rPr lang="el-GR" sz="2400" b="0" i="0" u="none" strike="noStrike" cap="none" dirty="0">
                <a:solidFill>
                  <a:schemeClr val="lt1"/>
                </a:solidFill>
                <a:latin typeface="Calibri"/>
                <a:ea typeface="Calibri"/>
                <a:cs typeface="Calibri"/>
                <a:sym typeface="Calibri"/>
              </a:rPr>
              <a:t>Μέτρηση (έλεγχος)</a:t>
            </a:r>
            <a:endParaRPr sz="1400" b="0" i="0" u="none" strike="noStrike" cap="none" dirty="0">
              <a:solidFill>
                <a:srgbClr val="000000"/>
              </a:solidFill>
              <a:latin typeface="Arial"/>
              <a:ea typeface="Arial"/>
              <a:cs typeface="Arial"/>
              <a:sym typeface="Arial"/>
            </a:endParaRPr>
          </a:p>
        </p:txBody>
      </p:sp>
      <p:sp>
        <p:nvSpPr>
          <p:cNvPr id="315" name="Google Shape;315;p81"/>
          <p:cNvSpPr/>
          <p:nvPr/>
        </p:nvSpPr>
        <p:spPr>
          <a:xfrm>
            <a:off x="7489373" y="4609280"/>
            <a:ext cx="4523120" cy="1566410"/>
          </a:xfrm>
          <a:prstGeom prst="rect">
            <a:avLst/>
          </a:prstGeom>
          <a:solidFill>
            <a:srgbClr val="6ECECB"/>
          </a:solidFill>
          <a:ln>
            <a:noFill/>
          </a:ln>
        </p:spPr>
        <p:txBody>
          <a:bodyPr spcFirstLastPara="1" wrap="square" lIns="360000" tIns="45700" rIns="216000"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000" b="1" i="0" u="none" strike="noStrike" cap="none" dirty="0">
                <a:solidFill>
                  <a:srgbClr val="0070C0"/>
                </a:solidFill>
                <a:latin typeface="Calibri"/>
                <a:ea typeface="Calibri"/>
                <a:cs typeface="Calibri"/>
                <a:sym typeface="Calibri"/>
              </a:rPr>
              <a:t>Quick hint!</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400"/>
              <a:buFont typeface="Arial"/>
              <a:buNone/>
            </a:pPr>
            <a:r>
              <a:rPr lang="el-GR" sz="2000" b="0" i="0" u="none" strike="noStrike" cap="none" dirty="0">
                <a:solidFill>
                  <a:schemeClr val="lt1"/>
                </a:solidFill>
                <a:latin typeface="Calibri"/>
                <a:ea typeface="Calibri"/>
                <a:cs typeface="Calibri"/>
                <a:sym typeface="Calibri"/>
              </a:rPr>
              <a:t>Μια διαφήμιση θα πρέπει να συνδέεται με μια σελίδα με έναν πολύ συγκεκριμένο στόχο!</a:t>
            </a:r>
            <a:endParaRPr sz="2000" b="0" i="0" u="none" strike="noStrike" cap="none" dirty="0">
              <a:solidFill>
                <a:schemeClr val="lt1"/>
              </a:solidFill>
              <a:latin typeface="Calibri"/>
              <a:ea typeface="Calibri"/>
              <a:cs typeface="Calibri"/>
              <a:sym typeface="Calibri"/>
            </a:endParaRPr>
          </a:p>
        </p:txBody>
      </p:sp>
      <p:pic>
        <p:nvPicPr>
          <p:cNvPr id="316" name="Google Shape;316;p81"/>
          <p:cNvPicPr preferRelativeResize="0"/>
          <p:nvPr/>
        </p:nvPicPr>
        <p:blipFill rotWithShape="1">
          <a:blip r:embed="rId3">
            <a:alphaModFix/>
          </a:blip>
          <a:srcRect/>
          <a:stretch/>
        </p:blipFill>
        <p:spPr>
          <a:xfrm>
            <a:off x="8616851" y="141512"/>
            <a:ext cx="3415494" cy="4162633"/>
          </a:xfrm>
          <a:prstGeom prst="rect">
            <a:avLst/>
          </a:prstGeom>
          <a:noFill/>
          <a:ln>
            <a:noFill/>
          </a:ln>
        </p:spPr>
      </p:pic>
      <p:sp>
        <p:nvSpPr>
          <p:cNvPr id="317" name="Google Shape;317;p81"/>
          <p:cNvSpPr txBox="1"/>
          <p:nvPr/>
        </p:nvSpPr>
        <p:spPr>
          <a:xfrm>
            <a:off x="9966036" y="4304145"/>
            <a:ext cx="2119027" cy="2539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US" sz="1050" b="1" i="0" u="none" strike="noStrike" cap="none" dirty="0">
                <a:solidFill>
                  <a:srgbClr val="000000"/>
                </a:solidFill>
                <a:latin typeface="Arial"/>
                <a:ea typeface="Arial"/>
                <a:cs typeface="Arial"/>
                <a:sym typeface="Arial"/>
              </a:rPr>
              <a:t>Source: </a:t>
            </a:r>
            <a:r>
              <a:rPr lang="en-US" sz="1050" b="0" i="0" u="none" strike="noStrike" cap="none" dirty="0" err="1">
                <a:solidFill>
                  <a:srgbClr val="000000"/>
                </a:solidFill>
                <a:latin typeface="Arial"/>
                <a:ea typeface="Arial"/>
                <a:cs typeface="Arial"/>
                <a:sym typeface="Arial"/>
              </a:rPr>
              <a:t>AdClarity</a:t>
            </a:r>
            <a:r>
              <a:rPr lang="en-US" sz="1050" b="0" i="0" u="none" strike="noStrike" cap="none" dirty="0">
                <a:solidFill>
                  <a:srgbClr val="000000"/>
                </a:solidFill>
                <a:latin typeface="Arial"/>
                <a:ea typeface="Arial"/>
                <a:cs typeface="Arial"/>
                <a:sym typeface="Arial"/>
              </a:rPr>
              <a:t> (2016)</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82"/>
          <p:cNvSpPr/>
          <p:nvPr/>
        </p:nvSpPr>
        <p:spPr>
          <a:xfrm>
            <a:off x="124772" y="4907166"/>
            <a:ext cx="1992263" cy="1619594"/>
          </a:xfrm>
          <a:prstGeom prst="triangle">
            <a:avLst>
              <a:gd name="adj" fmla="val 50000"/>
            </a:avLst>
          </a:prstGeom>
          <a:solidFill>
            <a:srgbClr val="20EEF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0000"/>
              <a:buFont typeface="Arial"/>
              <a:buNone/>
            </a:pPr>
            <a:r>
              <a:rPr lang="en-US" sz="10000" b="1"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323" name="Google Shape;323;p82"/>
          <p:cNvSpPr txBox="1"/>
          <p:nvPr/>
        </p:nvSpPr>
        <p:spPr>
          <a:xfrm>
            <a:off x="446248" y="836929"/>
            <a:ext cx="3312956" cy="69735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dirty="0">
                <a:solidFill>
                  <a:srgbClr val="0070C0"/>
                </a:solidFill>
                <a:latin typeface="Calibri"/>
                <a:ea typeface="Calibri"/>
                <a:cs typeface="Calibri"/>
                <a:sym typeface="Calibri"/>
              </a:rPr>
              <a:t>Email Marketing</a:t>
            </a:r>
            <a:endParaRPr sz="1400" b="0" i="0" u="none" strike="noStrike" cap="none" dirty="0">
              <a:solidFill>
                <a:srgbClr val="000000"/>
              </a:solidFill>
              <a:latin typeface="Arial"/>
              <a:ea typeface="Arial"/>
              <a:cs typeface="Arial"/>
              <a:sym typeface="Arial"/>
            </a:endParaRPr>
          </a:p>
        </p:txBody>
      </p:sp>
      <p:sp>
        <p:nvSpPr>
          <p:cNvPr id="324" name="Google Shape;324;p82"/>
          <p:cNvSpPr txBox="1"/>
          <p:nvPr/>
        </p:nvSpPr>
        <p:spPr>
          <a:xfrm>
            <a:off x="4802191" y="4635126"/>
            <a:ext cx="7020354" cy="1200288"/>
          </a:xfrm>
          <a:prstGeom prst="rect">
            <a:avLst/>
          </a:prstGeom>
          <a:noFill/>
          <a:ln>
            <a:noFill/>
          </a:ln>
        </p:spPr>
        <p:txBody>
          <a:bodyPr spcFirstLastPara="1" wrap="square" lIns="91425" tIns="45700" rIns="91425" bIns="45700" anchor="t" anchorCtr="0">
            <a:spAutoFit/>
          </a:bodyPr>
          <a:lstStyle/>
          <a:p>
            <a:pPr marL="285750" marR="0" lvl="0" indent="-285750" algn="l" rtl="0">
              <a:lnSpc>
                <a:spcPct val="200000"/>
              </a:lnSpc>
              <a:spcBef>
                <a:spcPts val="0"/>
              </a:spcBef>
              <a:spcAft>
                <a:spcPts val="0"/>
              </a:spcAft>
              <a:buClr>
                <a:schemeClr val="dk1"/>
              </a:buClr>
              <a:buSzPts val="2400"/>
              <a:buFont typeface="Noto Sans Symbols"/>
              <a:buChar char="🡺"/>
            </a:pPr>
            <a:r>
              <a:rPr lang="en-US" sz="1800" b="0" i="0" u="none" strike="noStrike" cap="none" dirty="0">
                <a:solidFill>
                  <a:srgbClr val="000000"/>
                </a:solidFill>
                <a:latin typeface="Arial"/>
                <a:ea typeface="Arial"/>
                <a:cs typeface="Arial"/>
                <a:sym typeface="Arial"/>
              </a:rPr>
              <a:t> </a:t>
            </a:r>
            <a:r>
              <a:rPr lang="el-GR" sz="1800" b="0" i="0" u="none" strike="noStrike" cap="none" dirty="0">
                <a:solidFill>
                  <a:schemeClr val="dk1"/>
                </a:solidFill>
                <a:latin typeface="Calibri"/>
                <a:ea typeface="Calibri"/>
                <a:cs typeface="Calibri"/>
                <a:sym typeface="Calibri"/>
              </a:rPr>
              <a:t>Απευθύνεται μόνο σε όσους ενδιαφέρονται για τις πληροφορίες.  </a:t>
            </a:r>
          </a:p>
          <a:p>
            <a:pPr marL="285750" marR="0" lvl="0" indent="-285750" algn="l" rtl="0">
              <a:lnSpc>
                <a:spcPct val="200000"/>
              </a:lnSpc>
              <a:spcBef>
                <a:spcPts val="0"/>
              </a:spcBef>
              <a:spcAft>
                <a:spcPts val="0"/>
              </a:spcAft>
              <a:buClr>
                <a:schemeClr val="dk1"/>
              </a:buClr>
              <a:buSzPts val="2400"/>
              <a:buFont typeface="Noto Sans Symbols"/>
              <a:buChar char="🡺"/>
            </a:pPr>
            <a:r>
              <a:rPr lang="el-GR" sz="1800" b="0" i="0" u="none" strike="noStrike" cap="none" dirty="0">
                <a:solidFill>
                  <a:schemeClr val="dk1"/>
                </a:solidFill>
                <a:latin typeface="Calibri"/>
                <a:ea typeface="Calibri"/>
                <a:cs typeface="Calibri"/>
                <a:sym typeface="Calibri"/>
              </a:rPr>
              <a:t> Υπάρχουν λειτουργίες opt-in/opt-out</a:t>
            </a:r>
            <a:endParaRPr sz="1100" b="0" i="0" u="none" strike="noStrike" cap="none" dirty="0">
              <a:solidFill>
                <a:srgbClr val="000000"/>
              </a:solidFill>
              <a:latin typeface="Arial"/>
              <a:ea typeface="Arial"/>
              <a:cs typeface="Arial"/>
              <a:sym typeface="Arial"/>
            </a:endParaRPr>
          </a:p>
        </p:txBody>
      </p:sp>
      <p:sp>
        <p:nvSpPr>
          <p:cNvPr id="325" name="Google Shape;325;p82"/>
          <p:cNvSpPr txBox="1"/>
          <p:nvPr/>
        </p:nvSpPr>
        <p:spPr>
          <a:xfrm>
            <a:off x="446248" y="1534282"/>
            <a:ext cx="6825039" cy="246217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70C0"/>
              </a:buClr>
              <a:buSzPts val="1760"/>
              <a:buFont typeface="Noto Sans Symbols"/>
              <a:buChar char="🡺"/>
            </a:pPr>
            <a:r>
              <a:rPr lang="el-GR" sz="2200" b="0" i="0" u="none" strike="noStrike" cap="none" dirty="0">
                <a:solidFill>
                  <a:srgbClr val="1C1C1C"/>
                </a:solidFill>
                <a:latin typeface="Calibri"/>
                <a:ea typeface="Calibri"/>
                <a:cs typeface="Calibri"/>
                <a:sym typeface="Calibri"/>
              </a:rPr>
              <a:t>Ανάπτυξη σχέσεων με πιθανούς πελάτες.</a:t>
            </a:r>
          </a:p>
          <a:p>
            <a:pPr marL="342900" marR="0" lvl="0" indent="-342900" algn="l" rtl="0">
              <a:lnSpc>
                <a:spcPct val="100000"/>
              </a:lnSpc>
              <a:spcBef>
                <a:spcPts val="0"/>
              </a:spcBef>
              <a:spcAft>
                <a:spcPts val="0"/>
              </a:spcAft>
              <a:buClr>
                <a:srgbClr val="0070C0"/>
              </a:buClr>
              <a:buSzPts val="1760"/>
              <a:buFont typeface="Noto Sans Symbols"/>
              <a:buChar char="🡺"/>
            </a:pPr>
            <a:r>
              <a:rPr lang="el-GR" sz="2200" b="0" i="0" u="none" strike="noStrike" cap="none" dirty="0">
                <a:solidFill>
                  <a:srgbClr val="1C1C1C"/>
                </a:solidFill>
                <a:latin typeface="Calibri"/>
                <a:ea typeface="Calibri"/>
                <a:cs typeface="Calibri"/>
                <a:sym typeface="Calibri"/>
              </a:rPr>
              <a:t>Κρατήστε τους πελάτες ενήμερους.</a:t>
            </a:r>
          </a:p>
          <a:p>
            <a:pPr marL="342900" marR="0" lvl="0" indent="-342900" algn="l" rtl="0">
              <a:lnSpc>
                <a:spcPct val="100000"/>
              </a:lnSpc>
              <a:spcBef>
                <a:spcPts val="0"/>
              </a:spcBef>
              <a:spcAft>
                <a:spcPts val="0"/>
              </a:spcAft>
              <a:buClr>
                <a:srgbClr val="0070C0"/>
              </a:buClr>
              <a:buSzPts val="1760"/>
              <a:buFont typeface="Noto Sans Symbols"/>
              <a:buChar char="🡺"/>
            </a:pPr>
            <a:r>
              <a:rPr lang="el-GR" sz="2200" b="0" i="0" u="none" strike="noStrike" cap="none" dirty="0">
                <a:solidFill>
                  <a:srgbClr val="1C1C1C"/>
                </a:solidFill>
                <a:latin typeface="Calibri"/>
                <a:ea typeface="Calibri"/>
                <a:cs typeface="Calibri"/>
                <a:sym typeface="Calibri"/>
              </a:rPr>
              <a:t>Προσαρμόστε το μήνυμα στο κοινό ή ακόμα και εξατομικεύστε.</a:t>
            </a:r>
          </a:p>
          <a:p>
            <a:pPr marL="342900" marR="0" lvl="0" indent="-342900" algn="l" rtl="0">
              <a:lnSpc>
                <a:spcPct val="100000"/>
              </a:lnSpc>
              <a:spcBef>
                <a:spcPts val="0"/>
              </a:spcBef>
              <a:spcAft>
                <a:spcPts val="0"/>
              </a:spcAft>
              <a:buClr>
                <a:srgbClr val="0070C0"/>
              </a:buClr>
              <a:buSzPts val="1760"/>
              <a:buFont typeface="Noto Sans Symbols"/>
              <a:buChar char="🡺"/>
            </a:pPr>
            <a:r>
              <a:rPr lang="el-GR" sz="2200" b="0" i="0" u="none" strike="noStrike" cap="none" dirty="0">
                <a:solidFill>
                  <a:srgbClr val="1C1C1C"/>
                </a:solidFill>
                <a:latin typeface="Calibri"/>
                <a:ea typeface="Calibri"/>
                <a:cs typeface="Calibri"/>
                <a:sym typeface="Calibri"/>
              </a:rPr>
              <a:t>Είναι φθηνό και εύκολο στην εφαρμογή.</a:t>
            </a:r>
          </a:p>
          <a:p>
            <a:pPr marL="342900" marR="0" lvl="0" indent="-342900" algn="l" rtl="0">
              <a:lnSpc>
                <a:spcPct val="100000"/>
              </a:lnSpc>
              <a:spcBef>
                <a:spcPts val="0"/>
              </a:spcBef>
              <a:spcAft>
                <a:spcPts val="0"/>
              </a:spcAft>
              <a:buClr>
                <a:srgbClr val="0070C0"/>
              </a:buClr>
              <a:buSzPts val="1760"/>
              <a:buFont typeface="Noto Sans Symbols"/>
              <a:buChar char="🡺"/>
            </a:pPr>
            <a:r>
              <a:rPr lang="el-GR" sz="2200" b="0" i="0" u="none" strike="noStrike" cap="none" dirty="0">
                <a:solidFill>
                  <a:srgbClr val="1C1C1C"/>
                </a:solidFill>
                <a:latin typeface="Calibri"/>
                <a:ea typeface="Calibri"/>
                <a:cs typeface="Calibri"/>
                <a:sym typeface="Calibri"/>
              </a:rPr>
              <a:t>Υπάρχουν αυτοματοποιημένες δυνατότητες (π.χ. MailChimp)</a:t>
            </a:r>
            <a:endParaRPr sz="1400" b="0" i="0" u="none" strike="noStrike" cap="none" dirty="0">
              <a:solidFill>
                <a:srgbClr val="000000"/>
              </a:solidFill>
              <a:latin typeface="Arial"/>
              <a:ea typeface="Arial"/>
              <a:cs typeface="Arial"/>
              <a:sym typeface="Arial"/>
            </a:endParaRPr>
          </a:p>
        </p:txBody>
      </p:sp>
      <p:sp>
        <p:nvSpPr>
          <p:cNvPr id="326" name="Google Shape;326;p82"/>
          <p:cNvSpPr txBox="1"/>
          <p:nvPr/>
        </p:nvSpPr>
        <p:spPr>
          <a:xfrm>
            <a:off x="1649269" y="4907166"/>
            <a:ext cx="3152922"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l-GR" sz="3000" b="1" i="0" u="none" strike="noStrike" cap="none" dirty="0">
                <a:solidFill>
                  <a:schemeClr val="dk1"/>
                </a:solidFill>
                <a:latin typeface="Calibri"/>
                <a:ea typeface="Calibri"/>
                <a:cs typeface="Calibri"/>
                <a:sym typeface="Calibri"/>
              </a:rPr>
              <a:t>Διαφορετικό από το </a:t>
            </a:r>
            <a:r>
              <a:rPr lang="en-US" sz="3000" b="1" i="0" u="none" strike="noStrike" cap="none" dirty="0">
                <a:solidFill>
                  <a:schemeClr val="dk1"/>
                </a:solidFill>
                <a:latin typeface="Calibri"/>
                <a:ea typeface="Calibri"/>
                <a:cs typeface="Calibri"/>
                <a:sym typeface="Calibri"/>
              </a:rPr>
              <a:t>spam</a:t>
            </a:r>
            <a:endParaRPr sz="1400" b="0" i="0" u="none" strike="noStrike" cap="none" dirty="0">
              <a:solidFill>
                <a:srgbClr val="000000"/>
              </a:solidFill>
              <a:latin typeface="Arial"/>
              <a:ea typeface="Arial"/>
              <a:cs typeface="Arial"/>
              <a:sym typeface="Arial"/>
            </a:endParaRPr>
          </a:p>
        </p:txBody>
      </p:sp>
      <p:sp>
        <p:nvSpPr>
          <p:cNvPr id="327" name="Google Shape;327;p82"/>
          <p:cNvSpPr/>
          <p:nvPr/>
        </p:nvSpPr>
        <p:spPr>
          <a:xfrm>
            <a:off x="7428681" y="1394800"/>
            <a:ext cx="4414982" cy="2369331"/>
          </a:xfrm>
          <a:prstGeom prst="rect">
            <a:avLst/>
          </a:prstGeom>
          <a:solidFill>
            <a:srgbClr val="7030A0"/>
          </a:solidFill>
          <a:ln>
            <a:noFill/>
          </a:ln>
        </p:spPr>
        <p:txBody>
          <a:bodyPr spcFirstLastPara="1" wrap="square" lIns="360000" tIns="45700" rIns="216000"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20EEF1"/>
                </a:solidFill>
                <a:latin typeface="Calibri"/>
                <a:ea typeface="Calibri"/>
                <a:cs typeface="Calibri"/>
                <a:sym typeface="Calibri"/>
              </a:rPr>
              <a:t>Quick hint!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400"/>
              <a:buFont typeface="Arial"/>
              <a:buNone/>
            </a:pPr>
            <a:r>
              <a:rPr lang="el-GR" sz="2400" b="0" i="0" u="none" strike="noStrike" cap="none" dirty="0">
                <a:solidFill>
                  <a:schemeClr val="lt1"/>
                </a:solidFill>
                <a:latin typeface="Calibri"/>
                <a:ea typeface="Calibri"/>
                <a:cs typeface="Calibri"/>
                <a:sym typeface="Calibri"/>
              </a:rPr>
              <a:t>Όταν χρησιμοποιείτε το email marketing, θα πρέπει να συμμορφώνεστε με τον Γενικό Κανονισμό Προστασίας Δεδομένων (GDPR).</a:t>
            </a:r>
            <a:endParaRPr sz="24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83"/>
          <p:cNvSpPr/>
          <p:nvPr/>
        </p:nvSpPr>
        <p:spPr>
          <a:xfrm>
            <a:off x="8116479" y="116113"/>
            <a:ext cx="3886226" cy="6676570"/>
          </a:xfrm>
          <a:prstGeom prst="rect">
            <a:avLst/>
          </a:prstGeom>
          <a:solidFill>
            <a:srgbClr val="0649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3" name="Google Shape;333;p83"/>
          <p:cNvSpPr txBox="1"/>
          <p:nvPr/>
        </p:nvSpPr>
        <p:spPr>
          <a:xfrm>
            <a:off x="431142" y="840529"/>
            <a:ext cx="5880881" cy="69735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200"/>
              <a:buFont typeface="Arial"/>
              <a:buNone/>
            </a:pPr>
            <a:r>
              <a:rPr lang="el-GR" sz="3200" b="0" i="0" u="none" strike="noStrike" cap="none" dirty="0">
                <a:solidFill>
                  <a:srgbClr val="0070C0"/>
                </a:solidFill>
                <a:latin typeface="Calibri"/>
                <a:ea typeface="Calibri"/>
                <a:cs typeface="Calibri"/>
                <a:sym typeface="Calibri"/>
              </a:rPr>
              <a:t>Μέσα Κοινωνικής Δικτύωσης</a:t>
            </a:r>
            <a:endParaRPr sz="1400" b="0" i="0" u="none" strike="noStrike" cap="none" dirty="0">
              <a:solidFill>
                <a:srgbClr val="000000"/>
              </a:solidFill>
              <a:latin typeface="Arial"/>
              <a:ea typeface="Arial"/>
              <a:cs typeface="Arial"/>
              <a:sym typeface="Arial"/>
            </a:endParaRPr>
          </a:p>
        </p:txBody>
      </p:sp>
      <p:sp>
        <p:nvSpPr>
          <p:cNvPr id="334" name="Google Shape;334;p83"/>
          <p:cNvSpPr txBox="1"/>
          <p:nvPr/>
        </p:nvSpPr>
        <p:spPr>
          <a:xfrm>
            <a:off x="431142" y="1537882"/>
            <a:ext cx="4791773" cy="144650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70C0"/>
              </a:buClr>
              <a:buSzPts val="1760"/>
              <a:buFont typeface="Noto Sans Symbols"/>
              <a:buChar char="🡺"/>
            </a:pPr>
            <a:r>
              <a:rPr lang="el-GR" sz="2200" b="0" i="0" u="none" strike="noStrike" cap="none" dirty="0">
                <a:solidFill>
                  <a:srgbClr val="1C1C1C"/>
                </a:solidFill>
                <a:latin typeface="Calibri"/>
                <a:ea typeface="Calibri"/>
                <a:cs typeface="Calibri"/>
                <a:sym typeface="Calibri"/>
              </a:rPr>
              <a:t>Προγραμματίστε τις αναρτήσεις σας.</a:t>
            </a:r>
          </a:p>
          <a:p>
            <a:pPr marL="342900" marR="0" lvl="0" indent="-342900" algn="l" rtl="0">
              <a:lnSpc>
                <a:spcPct val="100000"/>
              </a:lnSpc>
              <a:spcBef>
                <a:spcPts val="0"/>
              </a:spcBef>
              <a:spcAft>
                <a:spcPts val="0"/>
              </a:spcAft>
              <a:buClr>
                <a:srgbClr val="0070C0"/>
              </a:buClr>
              <a:buSzPts val="1760"/>
              <a:buFont typeface="Noto Sans Symbols"/>
              <a:buChar char="🡺"/>
            </a:pPr>
            <a:r>
              <a:rPr lang="el-GR" sz="2200" b="0" i="0" u="none" strike="noStrike" cap="none" dirty="0">
                <a:solidFill>
                  <a:srgbClr val="1C1C1C"/>
                </a:solidFill>
                <a:latin typeface="Calibri"/>
                <a:ea typeface="Calibri"/>
                <a:cs typeface="Calibri"/>
                <a:sym typeface="Calibri"/>
              </a:rPr>
              <a:t>Δημιουργήστε νέο περιεχόμενο.</a:t>
            </a:r>
          </a:p>
          <a:p>
            <a:pPr marL="342900" marR="0" lvl="0" indent="-342900" algn="l" rtl="0">
              <a:lnSpc>
                <a:spcPct val="100000"/>
              </a:lnSpc>
              <a:spcBef>
                <a:spcPts val="0"/>
              </a:spcBef>
              <a:spcAft>
                <a:spcPts val="0"/>
              </a:spcAft>
              <a:buClr>
                <a:srgbClr val="0070C0"/>
              </a:buClr>
              <a:buSzPts val="1760"/>
              <a:buFont typeface="Noto Sans Symbols"/>
              <a:buChar char="🡺"/>
            </a:pPr>
            <a:r>
              <a:rPr lang="el-GR" sz="2200" b="0" i="0" u="none" strike="noStrike" cap="none" dirty="0">
                <a:solidFill>
                  <a:srgbClr val="1C1C1C"/>
                </a:solidFill>
                <a:latin typeface="Calibri"/>
                <a:ea typeface="Calibri"/>
                <a:cs typeface="Calibri"/>
                <a:sym typeface="Calibri"/>
              </a:rPr>
              <a:t>Προσαρμόστε το περιεχόμενο.</a:t>
            </a:r>
          </a:p>
          <a:p>
            <a:pPr marL="342900" marR="0" lvl="0" indent="-342900" algn="l" rtl="0">
              <a:lnSpc>
                <a:spcPct val="100000"/>
              </a:lnSpc>
              <a:spcBef>
                <a:spcPts val="0"/>
              </a:spcBef>
              <a:spcAft>
                <a:spcPts val="0"/>
              </a:spcAft>
              <a:buClr>
                <a:srgbClr val="0070C0"/>
              </a:buClr>
              <a:buSzPts val="1760"/>
              <a:buFont typeface="Noto Sans Symbols"/>
              <a:buChar char="🡺"/>
            </a:pPr>
            <a:r>
              <a:rPr lang="el-GR" sz="2200" b="0" i="0" u="none" strike="noStrike" cap="none" dirty="0">
                <a:solidFill>
                  <a:srgbClr val="1C1C1C"/>
                </a:solidFill>
                <a:latin typeface="Calibri"/>
                <a:ea typeface="Calibri"/>
                <a:cs typeface="Calibri"/>
                <a:sym typeface="Calibri"/>
              </a:rPr>
              <a:t>Παρακολούθηση και μέτρηση.</a:t>
            </a:r>
            <a:endParaRPr sz="1400" b="0" i="0" u="none" strike="noStrike" cap="none" dirty="0">
              <a:solidFill>
                <a:srgbClr val="000000"/>
              </a:solidFill>
              <a:latin typeface="Arial"/>
              <a:ea typeface="Arial"/>
              <a:cs typeface="Arial"/>
              <a:sym typeface="Arial"/>
            </a:endParaRPr>
          </a:p>
        </p:txBody>
      </p:sp>
      <p:sp>
        <p:nvSpPr>
          <p:cNvPr id="335" name="Google Shape;335;p83"/>
          <p:cNvSpPr/>
          <p:nvPr/>
        </p:nvSpPr>
        <p:spPr>
          <a:xfrm>
            <a:off x="290280" y="3396347"/>
            <a:ext cx="5428350" cy="2764756"/>
          </a:xfrm>
          <a:prstGeom prst="rect">
            <a:avLst/>
          </a:prstGeom>
          <a:solidFill>
            <a:srgbClr val="0099CC"/>
          </a:solidFill>
          <a:ln w="25400" cap="flat" cmpd="sng">
            <a:solidFill>
              <a:srgbClr val="0099CC"/>
            </a:solidFill>
            <a:prstDash val="solid"/>
            <a:round/>
            <a:headEnd type="none" w="sm" len="sm"/>
            <a:tailEnd type="none" w="sm" len="sm"/>
          </a:ln>
        </p:spPr>
        <p:txBody>
          <a:bodyPr spcFirstLastPara="1" wrap="square" lIns="360000" tIns="45700" rIns="216000"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20EEF1"/>
                </a:solidFill>
                <a:latin typeface="Calibri"/>
                <a:ea typeface="Calibri"/>
                <a:cs typeface="Calibri"/>
                <a:sym typeface="Calibri"/>
              </a:rPr>
              <a:t>Quick hint!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400"/>
              <a:buFont typeface="Arial"/>
              <a:buNone/>
            </a:pPr>
            <a:r>
              <a:rPr lang="el-GR" sz="2400" b="0" i="0" u="none" strike="noStrike" cap="none" dirty="0">
                <a:solidFill>
                  <a:schemeClr val="lt1"/>
                </a:solidFill>
                <a:latin typeface="Calibri"/>
                <a:ea typeface="Calibri"/>
                <a:cs typeface="Calibri"/>
                <a:sym typeface="Calibri"/>
              </a:rPr>
              <a:t>Το Facebook, το Instagram, το Twitter, το LinkedIn και το Snapchat είναι σημαντικές πλατφόρμες για τον τουρισμό, αλλά το Tripadvisor έχει τεράστια επιρροή στην απόφαση των πελατών.</a:t>
            </a:r>
            <a:endParaRPr sz="2400" b="0" i="0" u="none" strike="noStrike" cap="none" dirty="0">
              <a:solidFill>
                <a:schemeClr val="lt1"/>
              </a:solidFill>
              <a:latin typeface="Calibri"/>
              <a:ea typeface="Calibri"/>
              <a:cs typeface="Calibri"/>
              <a:sym typeface="Calibri"/>
            </a:endParaRPr>
          </a:p>
        </p:txBody>
      </p:sp>
      <p:sp>
        <p:nvSpPr>
          <p:cNvPr id="336" name="Google Shape;336;p83"/>
          <p:cNvSpPr txBox="1"/>
          <p:nvPr/>
        </p:nvSpPr>
        <p:spPr>
          <a:xfrm>
            <a:off x="8169592" y="221083"/>
            <a:ext cx="3780000" cy="30469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l-GR" sz="2400" b="1" i="0" u="none" strike="noStrike" cap="none" dirty="0">
                <a:solidFill>
                  <a:srgbClr val="20EEF1"/>
                </a:solidFill>
                <a:latin typeface="Calibri"/>
                <a:ea typeface="Calibri"/>
                <a:cs typeface="Calibri"/>
                <a:sym typeface="Calibri"/>
              </a:rPr>
              <a:t>Ναι</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6ECECB"/>
              </a:buClr>
              <a:buSzPts val="2400"/>
              <a:buFont typeface="Calibri"/>
              <a:buChar char="↘"/>
            </a:pPr>
            <a:r>
              <a:rPr lang="en-US" sz="2400" b="0" i="0" u="none" strike="noStrike" cap="none" dirty="0">
                <a:solidFill>
                  <a:srgbClr val="20EEF1"/>
                </a:solidFill>
                <a:latin typeface="Calibri"/>
                <a:ea typeface="Calibri"/>
                <a:cs typeface="Calibri"/>
                <a:sym typeface="Calibri"/>
              </a:rPr>
              <a:t> </a:t>
            </a:r>
            <a:r>
              <a:rPr lang="el-GR" sz="2400" b="0" i="0" u="none" strike="noStrike" cap="none" dirty="0">
                <a:solidFill>
                  <a:srgbClr val="20EEF1"/>
                </a:solidFill>
                <a:latin typeface="Calibri"/>
                <a:ea typeface="Calibri"/>
                <a:cs typeface="Calibri"/>
                <a:sym typeface="Calibri"/>
              </a:rPr>
              <a:t>Δημοσιεύστε συχνά</a:t>
            </a:r>
          </a:p>
          <a:p>
            <a:pPr marL="342900" marR="0" lvl="0" indent="-342900" algn="l" rtl="0">
              <a:lnSpc>
                <a:spcPct val="100000"/>
              </a:lnSpc>
              <a:spcBef>
                <a:spcPts val="0"/>
              </a:spcBef>
              <a:spcAft>
                <a:spcPts val="0"/>
              </a:spcAft>
              <a:buClr>
                <a:srgbClr val="6ECECB"/>
              </a:buClr>
              <a:buSzPts val="2400"/>
              <a:buFont typeface="Calibri"/>
              <a:buChar char="↘"/>
            </a:pPr>
            <a:r>
              <a:rPr lang="el-GR" sz="2400" b="0" i="0" u="none" strike="noStrike" cap="none" dirty="0">
                <a:solidFill>
                  <a:srgbClr val="20EEF1"/>
                </a:solidFill>
                <a:latin typeface="Calibri"/>
                <a:ea typeface="Calibri"/>
                <a:cs typeface="Calibri"/>
                <a:sym typeface="Calibri"/>
              </a:rPr>
              <a:t> Αλληλεπίδραση με πελάτες</a:t>
            </a:r>
          </a:p>
          <a:p>
            <a:pPr marL="342900" marR="0" lvl="0" indent="-342900" algn="l" rtl="0">
              <a:lnSpc>
                <a:spcPct val="100000"/>
              </a:lnSpc>
              <a:spcBef>
                <a:spcPts val="0"/>
              </a:spcBef>
              <a:spcAft>
                <a:spcPts val="0"/>
              </a:spcAft>
              <a:buClr>
                <a:srgbClr val="6ECECB"/>
              </a:buClr>
              <a:buSzPts val="2400"/>
              <a:buFont typeface="Calibri"/>
              <a:buChar char="↘"/>
            </a:pPr>
            <a:r>
              <a:rPr lang="el-GR" sz="2400" b="0" i="0" u="none" strike="noStrike" cap="none" dirty="0">
                <a:solidFill>
                  <a:srgbClr val="20EEF1"/>
                </a:solidFill>
                <a:latin typeface="Calibri"/>
                <a:ea typeface="Calibri"/>
                <a:cs typeface="Calibri"/>
                <a:sym typeface="Calibri"/>
              </a:rPr>
              <a:t> Συνέπεια περιεχομένου</a:t>
            </a:r>
          </a:p>
          <a:p>
            <a:pPr marL="342900" marR="0" lvl="0" indent="-342900" algn="l" rtl="0">
              <a:lnSpc>
                <a:spcPct val="100000"/>
              </a:lnSpc>
              <a:spcBef>
                <a:spcPts val="0"/>
              </a:spcBef>
              <a:spcAft>
                <a:spcPts val="0"/>
              </a:spcAft>
              <a:buClr>
                <a:srgbClr val="6ECECB"/>
              </a:buClr>
              <a:buSzPts val="2400"/>
              <a:buFont typeface="Calibri"/>
              <a:buChar char="↘"/>
            </a:pPr>
            <a:r>
              <a:rPr lang="el-GR" sz="2400" b="0" i="0" u="none" strike="noStrike" cap="none" dirty="0">
                <a:solidFill>
                  <a:srgbClr val="20EEF1"/>
                </a:solidFill>
                <a:latin typeface="Calibri"/>
                <a:ea typeface="Calibri"/>
                <a:cs typeface="Calibri"/>
                <a:sym typeface="Calibri"/>
              </a:rPr>
              <a:t> Κρατήστε το σύντομο και γλυκό </a:t>
            </a:r>
          </a:p>
          <a:p>
            <a:pPr marL="342900" marR="0" lvl="0" indent="-342900" algn="l" rtl="0">
              <a:lnSpc>
                <a:spcPct val="100000"/>
              </a:lnSpc>
              <a:spcBef>
                <a:spcPts val="0"/>
              </a:spcBef>
              <a:spcAft>
                <a:spcPts val="0"/>
              </a:spcAft>
              <a:buClr>
                <a:srgbClr val="6ECECB"/>
              </a:buClr>
              <a:buSzPts val="2400"/>
              <a:buFont typeface="Calibri"/>
              <a:buChar char="↘"/>
            </a:pPr>
            <a:r>
              <a:rPr lang="el-GR" sz="2400" dirty="0">
                <a:solidFill>
                  <a:srgbClr val="20EEF1"/>
                </a:solidFill>
                <a:latin typeface="Calibri"/>
                <a:ea typeface="Calibri"/>
                <a:cs typeface="Calibri"/>
                <a:sym typeface="Calibri"/>
              </a:rPr>
              <a:t> </a:t>
            </a:r>
            <a:r>
              <a:rPr lang="el-GR" sz="2400" b="0" i="0" u="none" strike="noStrike" cap="none" dirty="0">
                <a:solidFill>
                  <a:srgbClr val="20EEF1"/>
                </a:solidFill>
                <a:latin typeface="Calibri"/>
                <a:ea typeface="Calibri"/>
                <a:cs typeface="Calibri"/>
                <a:sym typeface="Calibri"/>
              </a:rPr>
              <a:t>Να είστε αυθεντικοί</a:t>
            </a:r>
            <a:endParaRPr sz="1400" b="0" i="0" u="none" strike="noStrike" cap="none" dirty="0">
              <a:solidFill>
                <a:srgbClr val="000000"/>
              </a:solidFill>
              <a:latin typeface="Arial"/>
              <a:ea typeface="Arial"/>
              <a:cs typeface="Arial"/>
              <a:sym typeface="Arial"/>
            </a:endParaRPr>
          </a:p>
        </p:txBody>
      </p:sp>
      <p:sp>
        <p:nvSpPr>
          <p:cNvPr id="337" name="Google Shape;337;p83"/>
          <p:cNvSpPr txBox="1"/>
          <p:nvPr/>
        </p:nvSpPr>
        <p:spPr>
          <a:xfrm>
            <a:off x="8207049" y="3431959"/>
            <a:ext cx="3780000" cy="30469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l-GR" sz="2400" b="1" i="0" u="none" strike="noStrike" cap="none" dirty="0">
                <a:solidFill>
                  <a:schemeClr val="lt1"/>
                </a:solidFill>
                <a:latin typeface="Calibri"/>
                <a:ea typeface="Calibri"/>
                <a:cs typeface="Calibri"/>
                <a:sym typeface="Calibri"/>
              </a:rPr>
              <a:t>Όχι</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Calibri"/>
              <a:buChar char="↘"/>
            </a:pPr>
            <a:r>
              <a:rPr lang="en-US" sz="2400" b="0" i="0" u="none" strike="noStrike" cap="none" dirty="0">
                <a:solidFill>
                  <a:schemeClr val="lt1"/>
                </a:solidFill>
                <a:latin typeface="Calibri"/>
                <a:ea typeface="Calibri"/>
                <a:cs typeface="Calibri"/>
                <a:sym typeface="Calibri"/>
              </a:rPr>
              <a:t> </a:t>
            </a:r>
            <a:r>
              <a:rPr lang="el-GR" sz="2400" b="0" i="0" u="none" strike="noStrike" cap="none" dirty="0">
                <a:solidFill>
                  <a:schemeClr val="lt1"/>
                </a:solidFill>
                <a:latin typeface="Calibri"/>
                <a:ea typeface="Calibri"/>
                <a:cs typeface="Calibri"/>
                <a:sym typeface="Calibri"/>
              </a:rPr>
              <a:t>Να είσαι ήσυχος και αδρανής</a:t>
            </a:r>
          </a:p>
          <a:p>
            <a:pPr marL="0" marR="0" lvl="0" indent="0" algn="l" rtl="0">
              <a:lnSpc>
                <a:spcPct val="100000"/>
              </a:lnSpc>
              <a:spcBef>
                <a:spcPts val="0"/>
              </a:spcBef>
              <a:spcAft>
                <a:spcPts val="0"/>
              </a:spcAft>
              <a:buClr>
                <a:schemeClr val="lt1"/>
              </a:buClr>
              <a:buSzPts val="2400"/>
              <a:buFont typeface="Calibri"/>
              <a:buChar char="↘"/>
            </a:pPr>
            <a:r>
              <a:rPr lang="el-GR" sz="2400" b="0" i="0" u="none" strike="noStrike" cap="none" dirty="0">
                <a:solidFill>
                  <a:schemeClr val="lt1"/>
                </a:solidFill>
                <a:latin typeface="Calibri"/>
                <a:ea typeface="Calibri"/>
                <a:cs typeface="Calibri"/>
                <a:sym typeface="Calibri"/>
              </a:rPr>
              <a:t> Αγνοήτε τους πελάτες </a:t>
            </a:r>
          </a:p>
          <a:p>
            <a:pPr marL="0" marR="0" lvl="0" indent="0" algn="l" rtl="0">
              <a:lnSpc>
                <a:spcPct val="100000"/>
              </a:lnSpc>
              <a:spcBef>
                <a:spcPts val="0"/>
              </a:spcBef>
              <a:spcAft>
                <a:spcPts val="0"/>
              </a:spcAft>
              <a:buClr>
                <a:schemeClr val="lt1"/>
              </a:buClr>
              <a:buSzPts val="2400"/>
              <a:buFont typeface="Calibri"/>
              <a:buChar char="↘"/>
            </a:pPr>
            <a:r>
              <a:rPr lang="el-GR" sz="2400" b="0" i="0" u="none" strike="noStrike" cap="none" dirty="0">
                <a:solidFill>
                  <a:schemeClr val="lt1"/>
                </a:solidFill>
                <a:latin typeface="Calibri"/>
                <a:ea typeface="Calibri"/>
                <a:cs typeface="Calibri"/>
                <a:sym typeface="Calibri"/>
              </a:rPr>
              <a:t> Δημοσιεύετε άσχετο περιεχόμενο </a:t>
            </a:r>
          </a:p>
          <a:p>
            <a:pPr marL="0" marR="0" lvl="0" indent="0" algn="l" rtl="0">
              <a:lnSpc>
                <a:spcPct val="100000"/>
              </a:lnSpc>
              <a:spcBef>
                <a:spcPts val="0"/>
              </a:spcBef>
              <a:spcAft>
                <a:spcPts val="0"/>
              </a:spcAft>
              <a:buClr>
                <a:schemeClr val="lt1"/>
              </a:buClr>
              <a:buSzPts val="2400"/>
              <a:buFont typeface="Calibri"/>
              <a:buChar char="↘"/>
            </a:pPr>
            <a:r>
              <a:rPr lang="el-GR" sz="2400" b="0" i="0" u="none" strike="noStrike" cap="none" dirty="0">
                <a:solidFill>
                  <a:schemeClr val="lt1"/>
                </a:solidFill>
                <a:latin typeface="Calibri"/>
                <a:ea typeface="Calibri"/>
                <a:cs typeface="Calibri"/>
                <a:sym typeface="Calibri"/>
              </a:rPr>
              <a:t> </a:t>
            </a:r>
            <a:r>
              <a:rPr lang="en-US" sz="2400" b="0" i="0" u="none" strike="noStrike" cap="none" dirty="0">
                <a:solidFill>
                  <a:schemeClr val="lt1"/>
                </a:solidFill>
                <a:latin typeface="Calibri"/>
                <a:ea typeface="Calibri"/>
                <a:cs typeface="Calibri"/>
                <a:sym typeface="Calibri"/>
              </a:rPr>
              <a:t>Spam</a:t>
            </a:r>
            <a:endParaRPr lang="el-GR" sz="24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2400"/>
              <a:buFont typeface="Calibri"/>
              <a:buChar char="↘"/>
            </a:pPr>
            <a:r>
              <a:rPr lang="el-GR" sz="2400" b="0" i="0" u="none" strike="noStrike" cap="none" dirty="0">
                <a:solidFill>
                  <a:schemeClr val="lt1"/>
                </a:solidFill>
                <a:latin typeface="Calibri"/>
                <a:ea typeface="Calibri"/>
                <a:cs typeface="Calibri"/>
                <a:sym typeface="Calibri"/>
              </a:rPr>
              <a:t> Μόνο για να πουλάτε</a:t>
            </a:r>
            <a:endParaRPr sz="1400" b="0" i="0" u="none" strike="noStrike" cap="none" dirty="0">
              <a:solidFill>
                <a:srgbClr val="000000"/>
              </a:solidFill>
              <a:latin typeface="Arial"/>
              <a:ea typeface="Arial"/>
              <a:cs typeface="Arial"/>
              <a:sym typeface="Arial"/>
            </a:endParaRPr>
          </a:p>
        </p:txBody>
      </p:sp>
      <p:pic>
        <p:nvPicPr>
          <p:cNvPr id="338" name="Google Shape;338;p83" descr="BAR HINTZE RIBEIRO, Ponta Delgada - Comentários de restaurantes -  Tripadvisor"/>
          <p:cNvPicPr preferRelativeResize="0"/>
          <p:nvPr/>
        </p:nvPicPr>
        <p:blipFill rotWithShape="1">
          <a:blip r:embed="rId3">
            <a:alphaModFix/>
          </a:blip>
          <a:srcRect/>
          <a:stretch/>
        </p:blipFill>
        <p:spPr>
          <a:xfrm>
            <a:off x="5607339" y="3986015"/>
            <a:ext cx="1983632" cy="1334443"/>
          </a:xfrm>
          <a:prstGeom prst="rect">
            <a:avLst/>
          </a:prstGeom>
          <a:noFill/>
          <a:ln w="9525" cap="flat" cmpd="sng">
            <a:solidFill>
              <a:srgbClr val="33CCCC"/>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84"/>
          <p:cNvPicPr preferRelativeResize="0"/>
          <p:nvPr/>
        </p:nvPicPr>
        <p:blipFill rotWithShape="1">
          <a:blip r:embed="rId3">
            <a:alphaModFix/>
          </a:blip>
          <a:srcRect/>
          <a:stretch/>
        </p:blipFill>
        <p:spPr>
          <a:xfrm>
            <a:off x="894317" y="214404"/>
            <a:ext cx="10403366" cy="5999430"/>
          </a:xfrm>
          <a:prstGeom prst="rect">
            <a:avLst/>
          </a:prstGeom>
          <a:noFill/>
          <a:ln>
            <a:noFill/>
          </a:ln>
        </p:spPr>
      </p:pic>
      <p:sp>
        <p:nvSpPr>
          <p:cNvPr id="344" name="Google Shape;344;p84"/>
          <p:cNvSpPr txBox="1"/>
          <p:nvPr/>
        </p:nvSpPr>
        <p:spPr>
          <a:xfrm>
            <a:off x="3057232" y="6397375"/>
            <a:ext cx="6096000"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l-GR" sz="1000" dirty="0">
                <a:solidFill>
                  <a:schemeClr val="dk1"/>
                </a:solidFill>
                <a:latin typeface="Calibri"/>
                <a:ea typeface="Calibri"/>
                <a:cs typeface="Calibri"/>
                <a:sym typeface="Calibri"/>
              </a:rPr>
              <a:t>Πηγή</a:t>
            </a:r>
            <a:r>
              <a:rPr lang="en-US" sz="1000" b="0" i="0" u="none" strike="noStrike" cap="none" dirty="0">
                <a:solidFill>
                  <a:schemeClr val="dk1"/>
                </a:solidFill>
                <a:latin typeface="Calibri"/>
                <a:ea typeface="Calibri"/>
                <a:cs typeface="Calibri"/>
                <a:sym typeface="Calibri"/>
              </a:rPr>
              <a:t>: </a:t>
            </a:r>
            <a:r>
              <a:rPr lang="en-US" sz="10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https://us.accion.org/resource/choosing-right-social-media-platform-your-business/</a:t>
            </a:r>
            <a:r>
              <a:rPr lang="en-US" sz="10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85"/>
          <p:cNvSpPr txBox="1"/>
          <p:nvPr/>
        </p:nvSpPr>
        <p:spPr>
          <a:xfrm>
            <a:off x="388621" y="1782569"/>
            <a:ext cx="528071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l-GR" sz="2400" i="0" u="none" strike="noStrike" cap="none" dirty="0">
                <a:solidFill>
                  <a:schemeClr val="dk1"/>
                </a:solidFill>
                <a:latin typeface="Arial"/>
                <a:ea typeface="Arial"/>
                <a:cs typeface="Arial"/>
                <a:sym typeface="Arial"/>
              </a:rPr>
              <a:t>Το </a:t>
            </a:r>
            <a:r>
              <a:rPr lang="el-GR" sz="2400" b="1" i="0" u="none" strike="noStrike" cap="none" dirty="0">
                <a:solidFill>
                  <a:schemeClr val="dk1"/>
                </a:solidFill>
                <a:latin typeface="Arial"/>
                <a:ea typeface="Arial"/>
                <a:cs typeface="Arial"/>
                <a:sym typeface="Arial"/>
              </a:rPr>
              <a:t>περιεχόμενο</a:t>
            </a:r>
            <a:r>
              <a:rPr lang="el-GR" sz="2400" i="0" u="none" strike="noStrike" cap="none" dirty="0">
                <a:solidFill>
                  <a:schemeClr val="dk1"/>
                </a:solidFill>
                <a:latin typeface="Arial"/>
                <a:ea typeface="Arial"/>
                <a:cs typeface="Arial"/>
                <a:sym typeface="Arial"/>
              </a:rPr>
              <a:t> είναι ο βασιλιάς</a:t>
            </a:r>
            <a:endParaRPr sz="1400" i="0" u="none" strike="noStrike" cap="none" dirty="0">
              <a:solidFill>
                <a:srgbClr val="000000"/>
              </a:solidFill>
              <a:latin typeface="Arial"/>
              <a:ea typeface="Arial"/>
              <a:cs typeface="Arial"/>
              <a:sym typeface="Arial"/>
            </a:endParaRPr>
          </a:p>
        </p:txBody>
      </p:sp>
      <p:sp>
        <p:nvSpPr>
          <p:cNvPr id="350" name="Google Shape;350;p85"/>
          <p:cNvSpPr txBox="1"/>
          <p:nvPr/>
        </p:nvSpPr>
        <p:spPr>
          <a:xfrm>
            <a:off x="6764784" y="1776541"/>
            <a:ext cx="5191275"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l-GR" sz="2400" i="0" u="none" strike="noStrike" cap="none" dirty="0">
                <a:solidFill>
                  <a:schemeClr val="dk1"/>
                </a:solidFill>
                <a:latin typeface="Arial"/>
                <a:ea typeface="Arial"/>
                <a:cs typeface="Arial"/>
                <a:sym typeface="Arial"/>
              </a:rPr>
              <a:t>Τα </a:t>
            </a:r>
            <a:r>
              <a:rPr lang="el-GR" sz="2400" b="1" i="0" u="none" strike="noStrike" cap="none" dirty="0">
                <a:solidFill>
                  <a:schemeClr val="dk1"/>
                </a:solidFill>
                <a:latin typeface="Arial"/>
                <a:ea typeface="Arial"/>
                <a:cs typeface="Arial"/>
                <a:sym typeface="Arial"/>
              </a:rPr>
              <a:t>social media </a:t>
            </a:r>
            <a:r>
              <a:rPr lang="el-GR" sz="2400" i="0" u="none" strike="noStrike" cap="none" dirty="0">
                <a:solidFill>
                  <a:schemeClr val="dk1"/>
                </a:solidFill>
                <a:latin typeface="Arial"/>
                <a:ea typeface="Arial"/>
                <a:cs typeface="Arial"/>
                <a:sym typeface="Arial"/>
              </a:rPr>
              <a:t>είναι η βασίλισσα</a:t>
            </a:r>
            <a:endParaRPr sz="1400" i="0" u="none" strike="noStrike" cap="none" dirty="0">
              <a:solidFill>
                <a:srgbClr val="000000"/>
              </a:solidFill>
              <a:latin typeface="Arial"/>
              <a:ea typeface="Arial"/>
              <a:cs typeface="Arial"/>
              <a:sym typeface="Arial"/>
            </a:endParaRPr>
          </a:p>
        </p:txBody>
      </p:sp>
      <p:pic>
        <p:nvPicPr>
          <p:cNvPr id="351" name="Google Shape;351;p85"/>
          <p:cNvPicPr preferRelativeResize="0"/>
          <p:nvPr/>
        </p:nvPicPr>
        <p:blipFill rotWithShape="1">
          <a:blip r:embed="rId3">
            <a:alphaModFix/>
          </a:blip>
          <a:srcRect/>
          <a:stretch/>
        </p:blipFill>
        <p:spPr>
          <a:xfrm>
            <a:off x="2332497" y="940931"/>
            <a:ext cx="864247" cy="864247"/>
          </a:xfrm>
          <a:prstGeom prst="rect">
            <a:avLst/>
          </a:prstGeom>
          <a:noFill/>
          <a:ln>
            <a:noFill/>
          </a:ln>
        </p:spPr>
      </p:pic>
      <p:pic>
        <p:nvPicPr>
          <p:cNvPr id="352" name="Google Shape;352;p85"/>
          <p:cNvPicPr preferRelativeResize="0"/>
          <p:nvPr/>
        </p:nvPicPr>
        <p:blipFill rotWithShape="1">
          <a:blip r:embed="rId4">
            <a:alphaModFix/>
          </a:blip>
          <a:srcRect/>
          <a:stretch/>
        </p:blipFill>
        <p:spPr>
          <a:xfrm>
            <a:off x="9098408" y="915228"/>
            <a:ext cx="961218" cy="961218"/>
          </a:xfrm>
          <a:prstGeom prst="rect">
            <a:avLst/>
          </a:prstGeom>
          <a:noFill/>
          <a:ln>
            <a:noFill/>
          </a:ln>
        </p:spPr>
      </p:pic>
      <p:sp>
        <p:nvSpPr>
          <p:cNvPr id="353" name="Google Shape;353;p85"/>
          <p:cNvSpPr txBox="1"/>
          <p:nvPr/>
        </p:nvSpPr>
        <p:spPr>
          <a:xfrm>
            <a:off x="3806074" y="265403"/>
            <a:ext cx="47520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l-GR" sz="3200" b="1" i="0" u="none" strike="noStrike" cap="none" dirty="0">
                <a:solidFill>
                  <a:srgbClr val="0070C0"/>
                </a:solidFill>
                <a:latin typeface="Calibri"/>
                <a:ea typeface="Calibri"/>
                <a:cs typeface="Calibri"/>
                <a:sym typeface="Calibri"/>
              </a:rPr>
              <a:t>Στο ψηφιακό μάρκετινγκ</a:t>
            </a:r>
            <a:endParaRPr sz="1400" b="0" i="0" u="none" strike="noStrike" cap="none" dirty="0">
              <a:solidFill>
                <a:srgbClr val="000000"/>
              </a:solidFill>
              <a:latin typeface="Arial"/>
              <a:ea typeface="Arial"/>
              <a:cs typeface="Arial"/>
              <a:sym typeface="Arial"/>
            </a:endParaRPr>
          </a:p>
        </p:txBody>
      </p:sp>
      <p:pic>
        <p:nvPicPr>
          <p:cNvPr id="354" name="Google Shape;354;p85"/>
          <p:cNvPicPr preferRelativeResize="0"/>
          <p:nvPr/>
        </p:nvPicPr>
        <p:blipFill rotWithShape="1">
          <a:blip r:embed="rId5">
            <a:alphaModFix/>
          </a:blip>
          <a:srcRect/>
          <a:stretch/>
        </p:blipFill>
        <p:spPr>
          <a:xfrm rot="-8287981" flipH="1">
            <a:off x="6417969" y="1138343"/>
            <a:ext cx="612000" cy="612000"/>
          </a:xfrm>
          <a:prstGeom prst="rect">
            <a:avLst/>
          </a:prstGeom>
          <a:noFill/>
          <a:ln>
            <a:noFill/>
          </a:ln>
        </p:spPr>
      </p:pic>
      <p:pic>
        <p:nvPicPr>
          <p:cNvPr id="355" name="Google Shape;355;p85"/>
          <p:cNvPicPr preferRelativeResize="0"/>
          <p:nvPr/>
        </p:nvPicPr>
        <p:blipFill rotWithShape="1">
          <a:blip r:embed="rId5">
            <a:alphaModFix/>
          </a:blip>
          <a:srcRect/>
          <a:stretch/>
        </p:blipFill>
        <p:spPr>
          <a:xfrm rot="8285000">
            <a:off x="5364018" y="1138343"/>
            <a:ext cx="612000" cy="612000"/>
          </a:xfrm>
          <a:prstGeom prst="rect">
            <a:avLst/>
          </a:prstGeom>
          <a:noFill/>
          <a:ln>
            <a:noFill/>
          </a:ln>
        </p:spPr>
      </p:pic>
      <p:sp>
        <p:nvSpPr>
          <p:cNvPr id="356" name="Google Shape;356;p85"/>
          <p:cNvSpPr txBox="1"/>
          <p:nvPr/>
        </p:nvSpPr>
        <p:spPr>
          <a:xfrm>
            <a:off x="1839602" y="5793523"/>
            <a:ext cx="10116457" cy="646290"/>
          </a:xfrm>
          <a:prstGeom prst="rect">
            <a:avLst/>
          </a:prstGeom>
          <a:no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rgbClr val="595959"/>
              </a:buClr>
              <a:buSzPts val="2400"/>
              <a:buFont typeface="Arial"/>
              <a:buNone/>
            </a:pPr>
            <a:r>
              <a:rPr lang="el-GR" sz="1800" b="1" i="0" u="sng" strike="noStrike" cap="none" dirty="0">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Κάντε κλικ εδώ</a:t>
            </a:r>
            <a:r>
              <a:rPr lang="en-US" sz="1800" b="1" i="0" u="sng" strike="noStrike" cap="none" dirty="0">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 </a:t>
            </a:r>
            <a:r>
              <a:rPr lang="en-US" sz="1800" b="1" i="0" u="none" strike="noStrike" cap="none" dirty="0" err="1">
                <a:solidFill>
                  <a:schemeClr val="dk1"/>
                </a:solidFill>
                <a:latin typeface="Arial"/>
                <a:ea typeface="Arial"/>
                <a:cs typeface="Arial"/>
                <a:sym typeface="Arial"/>
              </a:rPr>
              <a:t>γι</a:t>
            </a:r>
            <a:r>
              <a:rPr lang="en-US" sz="1800" b="1" i="0" u="none" strike="noStrike" cap="none" dirty="0">
                <a:solidFill>
                  <a:schemeClr val="dk1"/>
                </a:solidFill>
                <a:latin typeface="Arial"/>
                <a:ea typeface="Arial"/>
                <a:cs typeface="Arial"/>
                <a:sym typeface="Arial"/>
              </a:rPr>
              <a:t>α να παρακολουθήσετε το «Lessons from a Life in Digital Marketing | Siddharth Lal | TEDxFMS”</a:t>
            </a:r>
            <a:endParaRPr sz="1400" b="0" i="0" u="none" strike="noStrike" cap="none" dirty="0">
              <a:solidFill>
                <a:srgbClr val="000000"/>
              </a:solidFill>
              <a:latin typeface="Arial"/>
              <a:ea typeface="Arial"/>
              <a:cs typeface="Arial"/>
              <a:sym typeface="Arial"/>
            </a:endParaRPr>
          </a:p>
        </p:txBody>
      </p:sp>
      <p:sp>
        <p:nvSpPr>
          <p:cNvPr id="357" name="Google Shape;357;p85"/>
          <p:cNvSpPr txBox="1"/>
          <p:nvPr/>
        </p:nvSpPr>
        <p:spPr>
          <a:xfrm>
            <a:off x="440196" y="2374102"/>
            <a:ext cx="5280711" cy="332394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000"/>
              <a:buFont typeface="Calibri"/>
              <a:buChar char="↘"/>
            </a:pPr>
            <a:r>
              <a:rPr lang="el-GR" sz="2000" b="0" i="0" u="none" strike="noStrike" cap="none" dirty="0">
                <a:solidFill>
                  <a:srgbClr val="1C1C1C"/>
                </a:solidFill>
                <a:latin typeface="Calibri"/>
                <a:ea typeface="Calibri"/>
                <a:cs typeface="Calibri"/>
                <a:sym typeface="Calibri"/>
              </a:rPr>
              <a:t>Αυξάνει την απόδοση στις μηχανές αναζήτησης</a:t>
            </a:r>
          </a:p>
          <a:p>
            <a:pPr marL="342900" marR="0" lvl="0" indent="-342900" algn="l" rtl="0">
              <a:lnSpc>
                <a:spcPct val="150000"/>
              </a:lnSpc>
              <a:spcBef>
                <a:spcPts val="0"/>
              </a:spcBef>
              <a:spcAft>
                <a:spcPts val="0"/>
              </a:spcAft>
              <a:buClr>
                <a:schemeClr val="dk1"/>
              </a:buClr>
              <a:buSzPts val="2000"/>
              <a:buFont typeface="Calibri"/>
              <a:buChar char="↘"/>
            </a:pPr>
            <a:r>
              <a:rPr lang="el-GR" sz="2000" b="0" i="0" u="none" strike="noStrike" cap="none" dirty="0">
                <a:solidFill>
                  <a:srgbClr val="1C1C1C"/>
                </a:solidFill>
                <a:latin typeface="Calibri"/>
                <a:ea typeface="Calibri"/>
                <a:cs typeface="Calibri"/>
                <a:sym typeface="Calibri"/>
              </a:rPr>
              <a:t>Χτίζει την εμπιστοσύνη και την αφοσίωση της επωνυμίας</a:t>
            </a:r>
          </a:p>
          <a:p>
            <a:pPr marL="342900" marR="0" lvl="0" indent="-342900" algn="l" rtl="0">
              <a:lnSpc>
                <a:spcPct val="150000"/>
              </a:lnSpc>
              <a:spcBef>
                <a:spcPts val="0"/>
              </a:spcBef>
              <a:spcAft>
                <a:spcPts val="0"/>
              </a:spcAft>
              <a:buClr>
                <a:schemeClr val="dk1"/>
              </a:buClr>
              <a:buSzPts val="2000"/>
              <a:buFont typeface="Calibri"/>
              <a:buChar char="↘"/>
            </a:pPr>
            <a:r>
              <a:rPr lang="el-GR" sz="2000" b="0" i="0" u="none" strike="noStrike" cap="none" dirty="0">
                <a:solidFill>
                  <a:srgbClr val="1C1C1C"/>
                </a:solidFill>
                <a:latin typeface="Calibri"/>
                <a:ea typeface="Calibri"/>
                <a:cs typeface="Calibri"/>
                <a:sym typeface="Calibri"/>
              </a:rPr>
              <a:t>Αναδεικνύει την προσωπικότητα του </a:t>
            </a:r>
            <a:r>
              <a:rPr lang="en-US" sz="2000" b="0" i="0" u="none" strike="noStrike" cap="none" dirty="0">
                <a:solidFill>
                  <a:srgbClr val="1C1C1C"/>
                </a:solidFill>
                <a:latin typeface="Calibri"/>
                <a:ea typeface="Calibri"/>
                <a:cs typeface="Calibri"/>
                <a:sym typeface="Calibri"/>
              </a:rPr>
              <a:t>brand</a:t>
            </a:r>
            <a:endParaRPr lang="el-GR" sz="2000" b="0" i="0" u="none" strike="noStrike" cap="none" dirty="0">
              <a:solidFill>
                <a:srgbClr val="1C1C1C"/>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000"/>
              <a:buFont typeface="Calibri"/>
              <a:buChar char="↘"/>
            </a:pPr>
            <a:r>
              <a:rPr lang="el-GR" sz="2000" b="0" i="0" u="none" strike="noStrike" cap="none" dirty="0">
                <a:solidFill>
                  <a:srgbClr val="1C1C1C"/>
                </a:solidFill>
                <a:latin typeface="Calibri"/>
                <a:ea typeface="Calibri"/>
                <a:cs typeface="Calibri"/>
                <a:sym typeface="Calibri"/>
              </a:rPr>
              <a:t>Εκπαιδεύει τον καταναλωτή</a:t>
            </a:r>
          </a:p>
          <a:p>
            <a:pPr marL="342900" marR="0" lvl="0" indent="-342900" algn="l" rtl="0">
              <a:lnSpc>
                <a:spcPct val="150000"/>
              </a:lnSpc>
              <a:spcBef>
                <a:spcPts val="0"/>
              </a:spcBef>
              <a:spcAft>
                <a:spcPts val="0"/>
              </a:spcAft>
              <a:buClr>
                <a:schemeClr val="dk1"/>
              </a:buClr>
              <a:buSzPts val="2000"/>
              <a:buFont typeface="Calibri"/>
              <a:buChar char="↘"/>
            </a:pPr>
            <a:r>
              <a:rPr lang="el-GR" sz="2000" b="1" i="0" u="none" strike="noStrike" cap="none" dirty="0">
                <a:solidFill>
                  <a:srgbClr val="1C1C1C"/>
                </a:solidFill>
                <a:latin typeface="Calibri"/>
                <a:ea typeface="Calibri"/>
                <a:cs typeface="Calibri"/>
                <a:sym typeface="Calibri"/>
              </a:rPr>
              <a:t>Τροφοδοτεί τα μέσα κοινωνικής δικτύωσης</a:t>
            </a:r>
            <a:endParaRPr sz="1400" b="1" i="0" u="none" strike="noStrike" cap="none" dirty="0">
              <a:solidFill>
                <a:srgbClr val="000000"/>
              </a:solidFill>
              <a:latin typeface="Arial"/>
              <a:ea typeface="Arial"/>
              <a:cs typeface="Arial"/>
              <a:sym typeface="Arial"/>
            </a:endParaRPr>
          </a:p>
        </p:txBody>
      </p:sp>
      <p:sp>
        <p:nvSpPr>
          <p:cNvPr id="358" name="Google Shape;358;p85"/>
          <p:cNvSpPr txBox="1"/>
          <p:nvPr/>
        </p:nvSpPr>
        <p:spPr>
          <a:xfrm>
            <a:off x="7204059" y="2374102"/>
            <a:ext cx="4752000" cy="332394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000"/>
              <a:buFont typeface="Calibri"/>
              <a:buChar char="↘"/>
            </a:pPr>
            <a:r>
              <a:rPr lang="el-GR" sz="2000" b="1" i="0" u="none" strike="noStrike" cap="none" dirty="0">
                <a:solidFill>
                  <a:srgbClr val="1C1C1C"/>
                </a:solidFill>
                <a:latin typeface="Calibri"/>
                <a:ea typeface="Calibri"/>
                <a:cs typeface="Calibri"/>
                <a:sym typeface="Calibri"/>
              </a:rPr>
              <a:t>Μοιράζεται το περιεχόμενό σας</a:t>
            </a:r>
          </a:p>
          <a:p>
            <a:pPr marL="342900" marR="0" lvl="0" indent="-342900" algn="l" rtl="0">
              <a:lnSpc>
                <a:spcPct val="150000"/>
              </a:lnSpc>
              <a:spcBef>
                <a:spcPts val="0"/>
              </a:spcBef>
              <a:spcAft>
                <a:spcPts val="0"/>
              </a:spcAft>
              <a:buClr>
                <a:schemeClr val="dk1"/>
              </a:buClr>
              <a:buSzPts val="2000"/>
              <a:buFont typeface="Calibri"/>
              <a:buChar char="↘"/>
            </a:pPr>
            <a:r>
              <a:rPr lang="el-GR" sz="2000" i="0" u="none" strike="noStrike" cap="none" dirty="0">
                <a:solidFill>
                  <a:srgbClr val="1C1C1C"/>
                </a:solidFill>
                <a:latin typeface="Calibri"/>
                <a:ea typeface="Calibri"/>
                <a:cs typeface="Calibri"/>
                <a:sym typeface="Calibri"/>
              </a:rPr>
              <a:t>Αυξάνει την έκθεση</a:t>
            </a:r>
          </a:p>
          <a:p>
            <a:pPr marL="342900" marR="0" lvl="0" indent="-342900" algn="l" rtl="0">
              <a:lnSpc>
                <a:spcPct val="150000"/>
              </a:lnSpc>
              <a:spcBef>
                <a:spcPts val="0"/>
              </a:spcBef>
              <a:spcAft>
                <a:spcPts val="0"/>
              </a:spcAft>
              <a:buClr>
                <a:schemeClr val="dk1"/>
              </a:buClr>
              <a:buSzPts val="2000"/>
              <a:buFont typeface="Calibri"/>
              <a:buChar char="↘"/>
            </a:pPr>
            <a:r>
              <a:rPr lang="el-GR" sz="2000" i="0" u="none" strike="noStrike" cap="none" dirty="0">
                <a:solidFill>
                  <a:srgbClr val="1C1C1C"/>
                </a:solidFill>
                <a:latin typeface="Calibri"/>
                <a:ea typeface="Calibri"/>
                <a:cs typeface="Calibri"/>
                <a:sym typeface="Calibri"/>
              </a:rPr>
              <a:t>Ταχύτερη και ευκολότερη αλληλεπίδραση</a:t>
            </a:r>
          </a:p>
          <a:p>
            <a:pPr marL="342900" marR="0" lvl="0" indent="-342900" algn="l" rtl="0">
              <a:lnSpc>
                <a:spcPct val="150000"/>
              </a:lnSpc>
              <a:spcBef>
                <a:spcPts val="0"/>
              </a:spcBef>
              <a:spcAft>
                <a:spcPts val="0"/>
              </a:spcAft>
              <a:buClr>
                <a:schemeClr val="dk1"/>
              </a:buClr>
              <a:buSzPts val="2000"/>
              <a:buFont typeface="Calibri"/>
              <a:buChar char="↘"/>
            </a:pPr>
            <a:r>
              <a:rPr lang="el-GR" sz="2000" i="0" u="none" strike="noStrike" cap="none" dirty="0">
                <a:solidFill>
                  <a:srgbClr val="1C1C1C"/>
                </a:solidFill>
                <a:latin typeface="Calibri"/>
                <a:ea typeface="Calibri"/>
                <a:cs typeface="Calibri"/>
                <a:sym typeface="Calibri"/>
              </a:rPr>
              <a:t>Αναδεικνύει την προσωπικότητα </a:t>
            </a:r>
            <a:r>
              <a:rPr lang="el-GR" sz="2000" b="0" i="0" u="none" strike="noStrike" cap="none" dirty="0">
                <a:solidFill>
                  <a:srgbClr val="1C1C1C"/>
                </a:solidFill>
                <a:latin typeface="Calibri"/>
                <a:ea typeface="Calibri"/>
                <a:cs typeface="Calibri"/>
                <a:sym typeface="Calibri"/>
              </a:rPr>
              <a:t>του </a:t>
            </a:r>
            <a:r>
              <a:rPr lang="en-US" sz="2000" b="0" i="0" u="none" strike="noStrike" cap="none" dirty="0">
                <a:solidFill>
                  <a:srgbClr val="1C1C1C"/>
                </a:solidFill>
                <a:latin typeface="Calibri"/>
                <a:ea typeface="Calibri"/>
                <a:cs typeface="Calibri"/>
                <a:sym typeface="Calibri"/>
              </a:rPr>
              <a:t>brand</a:t>
            </a:r>
            <a:endParaRPr lang="el-GR" sz="2000" i="0" u="none" strike="noStrike" cap="none" dirty="0">
              <a:solidFill>
                <a:srgbClr val="1C1C1C"/>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000"/>
              <a:buFont typeface="Calibri"/>
              <a:buChar char="↘"/>
            </a:pPr>
            <a:r>
              <a:rPr lang="el-GR" sz="2000" i="0" u="none" strike="noStrike" cap="none" dirty="0">
                <a:solidFill>
                  <a:srgbClr val="1C1C1C"/>
                </a:solidFill>
                <a:latin typeface="Calibri"/>
                <a:ea typeface="Calibri"/>
                <a:cs typeface="Calibri"/>
                <a:sym typeface="Calibri"/>
              </a:rPr>
              <a:t>Αξιοποιεί το «από στόμα σε στόμα»</a:t>
            </a:r>
            <a:endParaRPr sz="1400" i="0" u="none" strike="noStrike" cap="none" dirty="0">
              <a:solidFill>
                <a:srgbClr val="000000"/>
              </a:solidFill>
              <a:latin typeface="Arial"/>
              <a:ea typeface="Arial"/>
              <a:cs typeface="Arial"/>
              <a:sym typeface="Arial"/>
            </a:endParaRPr>
          </a:p>
        </p:txBody>
      </p:sp>
      <p:cxnSp>
        <p:nvCxnSpPr>
          <p:cNvPr id="359" name="Google Shape;359;p85"/>
          <p:cNvCxnSpPr>
            <a:cxnSpLocks/>
          </p:cNvCxnSpPr>
          <p:nvPr/>
        </p:nvCxnSpPr>
        <p:spPr>
          <a:xfrm rot="5400000" flipH="1" flipV="1">
            <a:off x="4913790" y="3289177"/>
            <a:ext cx="2743200" cy="1580225"/>
          </a:xfrm>
          <a:prstGeom prst="curvedConnector3">
            <a:avLst>
              <a:gd name="adj1" fmla="val 50000"/>
            </a:avLst>
          </a:prstGeom>
          <a:noFill/>
          <a:ln w="38100" cap="flat" cmpd="sng">
            <a:solidFill>
              <a:srgbClr val="A5A5A5"/>
            </a:solidFill>
            <a:prstDash val="dash"/>
            <a:round/>
            <a:headEnd type="none" w="sm" len="sm"/>
            <a:tailEnd type="triangl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86"/>
          <p:cNvSpPr/>
          <p:nvPr/>
        </p:nvSpPr>
        <p:spPr>
          <a:xfrm>
            <a:off x="5123542" y="5925104"/>
            <a:ext cx="6386287" cy="523220"/>
          </a:xfrm>
          <a:prstGeom prst="rect">
            <a:avLst/>
          </a:prstGeom>
          <a:solidFill>
            <a:srgbClr val="1C1C1C">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65" name="Google Shape;365;p86" descr="Mountain stream in Zion National Park"/>
          <p:cNvPicPr preferRelativeResize="0">
            <a:picLocks noGrp="1"/>
          </p:cNvPicPr>
          <p:nvPr>
            <p:ph type="pic" idx="2"/>
          </p:nvPr>
        </p:nvPicPr>
        <p:blipFill rotWithShape="1">
          <a:blip r:embed="rId3">
            <a:alphaModFix/>
          </a:blip>
          <a:srcRect l="6870" t="-46" r="45857" b="46"/>
          <a:stretch/>
        </p:blipFill>
        <p:spPr>
          <a:xfrm flipH="1">
            <a:off x="0" y="0"/>
            <a:ext cx="4862513" cy="6854825"/>
          </a:xfrm>
          <a:prstGeom prst="rect">
            <a:avLst/>
          </a:prstGeom>
          <a:noFill/>
          <a:ln>
            <a:noFill/>
          </a:ln>
        </p:spPr>
      </p:pic>
      <p:sp>
        <p:nvSpPr>
          <p:cNvPr id="366" name="Google Shape;366;p86"/>
          <p:cNvSpPr txBox="1">
            <a:spLocks noGrp="1"/>
          </p:cNvSpPr>
          <p:nvPr>
            <p:ph type="body" idx="1"/>
          </p:nvPr>
        </p:nvSpPr>
        <p:spPr>
          <a:xfrm>
            <a:off x="5123542" y="1365574"/>
            <a:ext cx="6879771" cy="4411112"/>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1000"/>
              </a:spcBef>
              <a:spcAft>
                <a:spcPts val="0"/>
              </a:spcAft>
              <a:buSzPts val="2400"/>
              <a:buNone/>
            </a:pPr>
            <a:r>
              <a:rPr lang="el-GR" sz="1600" dirty="0">
                <a:solidFill>
                  <a:srgbClr val="1C1C1C"/>
                </a:solidFill>
              </a:rPr>
              <a:t>Λόγω του μεγέθους της τουριστικής επιχείρησης, οι πελάτες έχουν ένα ευρύ φάσμα επιλογών να διαλέξουν. Ο ενημερωμένος καταναλωτής του σήμερα απαιτεί πλήρη αξία για τα χρήματά του. Το να τον κάνεις έναν αφοσιωμένο και ικανοποιημένο καταναλωτή σε μια τόσο βαρετή βιομηχανία είναι πραγματικά πρόκληση. Οι πελάτες που επιστρέφουν και είναι πιστοί σε μια επιχείρηση διαδίδουν γι' αυτήν μέσω στόμα σε στόμα, κάτι που διευκολύνεται από την καλή και ισχυρή εξυπηρέτηση πελατών. Μπορούμε να μειώσουμε το κόστος απόκτησης νέων πελατών αναπτύσσοντας μια πιστή βάση πελατών. Η καλή εξυπηρέτηση πελατών κάνει τους πελάτες πρεσβευτές της επωνυμίας μας. Θα αγοράζουν τα αγαθά και τις υπηρεσίες μας και θα παρέχουν διορατικά σχόλια, τα οποία θα αυξάνουν τα κέρδη σε καλές και κακές στιγμές.</a:t>
            </a:r>
          </a:p>
          <a:p>
            <a:pPr marL="0" lvl="0" indent="0" algn="just" rtl="0">
              <a:lnSpc>
                <a:spcPct val="90000"/>
              </a:lnSpc>
              <a:spcBef>
                <a:spcPts val="1000"/>
              </a:spcBef>
              <a:spcAft>
                <a:spcPts val="0"/>
              </a:spcAft>
              <a:buSzPts val="2400"/>
              <a:buNone/>
            </a:pPr>
            <a:r>
              <a:rPr lang="el-GR" sz="1600" b="1" dirty="0">
                <a:solidFill>
                  <a:srgbClr val="1C1C1C"/>
                </a:solidFill>
              </a:rPr>
              <a:t>Εξυπηρέτηση πελατών για την επιχείρηση ορεινού τουρισμού σας</a:t>
            </a:r>
          </a:p>
          <a:p>
            <a:pPr marL="0" lvl="0" indent="0" algn="just" rtl="0">
              <a:lnSpc>
                <a:spcPct val="90000"/>
              </a:lnSpc>
              <a:spcBef>
                <a:spcPts val="1000"/>
              </a:spcBef>
              <a:spcAft>
                <a:spcPts val="0"/>
              </a:spcAft>
              <a:buSzPts val="2400"/>
              <a:buNone/>
            </a:pPr>
            <a:r>
              <a:rPr lang="el-GR" sz="1600" dirty="0">
                <a:solidFill>
                  <a:srgbClr val="1C1C1C"/>
                </a:solidFill>
              </a:rPr>
              <a:t>Συμβουλές για καλή εξυπηρέτηση πελατών ορεινού τουρισμού</a:t>
            </a:r>
            <a:r>
              <a:rPr lang="en-US" sz="1600" dirty="0">
                <a:solidFill>
                  <a:srgbClr val="1C1C1C"/>
                </a:solidFill>
              </a:rPr>
              <a:t>:</a:t>
            </a:r>
            <a:endParaRPr dirty="0"/>
          </a:p>
          <a:p>
            <a:pPr marL="566738" lvl="0" indent="-334963" algn="just" rtl="0">
              <a:lnSpc>
                <a:spcPct val="90000"/>
              </a:lnSpc>
              <a:spcBef>
                <a:spcPts val="1000"/>
              </a:spcBef>
              <a:spcAft>
                <a:spcPts val="0"/>
              </a:spcAft>
              <a:buClr>
                <a:schemeClr val="dk1"/>
              </a:buClr>
              <a:buSzPts val="2400"/>
              <a:buFont typeface="Arial"/>
              <a:buChar char="•"/>
            </a:pPr>
            <a:r>
              <a:rPr lang="el-GR" sz="1600" dirty="0">
                <a:solidFill>
                  <a:srgbClr val="1C1C1C"/>
                </a:solidFill>
              </a:rPr>
              <a:t>Κατανοήστε τις ανάγκες του πελάτη.</a:t>
            </a:r>
          </a:p>
          <a:p>
            <a:pPr marL="566738" lvl="0" indent="-334963" algn="just" rtl="0">
              <a:lnSpc>
                <a:spcPct val="90000"/>
              </a:lnSpc>
              <a:spcBef>
                <a:spcPts val="1000"/>
              </a:spcBef>
              <a:spcAft>
                <a:spcPts val="0"/>
              </a:spcAft>
              <a:buClr>
                <a:schemeClr val="dk1"/>
              </a:buClr>
              <a:buSzPts val="2400"/>
              <a:buFont typeface="Arial"/>
              <a:buChar char="•"/>
            </a:pPr>
            <a:r>
              <a:rPr lang="el-GR" sz="1600" dirty="0">
                <a:solidFill>
                  <a:srgbClr val="1C1C1C"/>
                </a:solidFill>
              </a:rPr>
              <a:t>Κάντε τον να νιώσει ιδιαίτερος ή σημαντικός για την εταιρεία.</a:t>
            </a:r>
          </a:p>
          <a:p>
            <a:pPr marL="566738" lvl="0" indent="-334963" algn="just" rtl="0">
              <a:lnSpc>
                <a:spcPct val="90000"/>
              </a:lnSpc>
              <a:spcBef>
                <a:spcPts val="1000"/>
              </a:spcBef>
              <a:spcAft>
                <a:spcPts val="0"/>
              </a:spcAft>
              <a:buClr>
                <a:schemeClr val="dk1"/>
              </a:buClr>
              <a:buSzPts val="2400"/>
              <a:buFont typeface="Arial"/>
              <a:buChar char="•"/>
            </a:pPr>
            <a:r>
              <a:rPr lang="el-GR" sz="1600" dirty="0">
                <a:solidFill>
                  <a:srgbClr val="1C1C1C"/>
                </a:solidFill>
              </a:rPr>
              <a:t>Αντιμετωπίστε τον με υπομονή.</a:t>
            </a:r>
            <a:endParaRPr sz="1600" dirty="0">
              <a:solidFill>
                <a:schemeClr val="dk1"/>
              </a:solidFill>
            </a:endParaRPr>
          </a:p>
        </p:txBody>
      </p:sp>
      <p:sp>
        <p:nvSpPr>
          <p:cNvPr id="367" name="Google Shape;367;p86"/>
          <p:cNvSpPr txBox="1">
            <a:spLocks noGrp="1"/>
          </p:cNvSpPr>
          <p:nvPr>
            <p:ph type="body" idx="3"/>
          </p:nvPr>
        </p:nvSpPr>
        <p:spPr>
          <a:xfrm>
            <a:off x="4979536" y="769767"/>
            <a:ext cx="7023777"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sz="2800" dirty="0">
                <a:solidFill>
                  <a:srgbClr val="0070C0"/>
                </a:solidFill>
              </a:rPr>
              <a:t>05. </a:t>
            </a:r>
            <a:r>
              <a:rPr lang="el-GR" sz="2800" dirty="0">
                <a:solidFill>
                  <a:srgbClr val="0070C0"/>
                </a:solidFill>
              </a:rPr>
              <a:t>Εξυπηρέτηση Πελατών στον Τουρισμό</a:t>
            </a:r>
            <a:endParaRPr sz="3200" dirty="0"/>
          </a:p>
        </p:txBody>
      </p:sp>
      <p:sp>
        <p:nvSpPr>
          <p:cNvPr id="368" name="Google Shape;368;p86"/>
          <p:cNvSpPr/>
          <p:nvPr/>
        </p:nvSpPr>
        <p:spPr>
          <a:xfrm>
            <a:off x="5283200" y="5925104"/>
            <a:ext cx="60960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l-GR" sz="1200" b="0" i="0" u="none" strike="noStrike" cap="none" dirty="0">
                <a:solidFill>
                  <a:srgbClr val="20EEF1"/>
                </a:solidFill>
                <a:latin typeface="Arial"/>
                <a:ea typeface="Arial"/>
                <a:cs typeface="Arial"/>
                <a:sym typeface="Arial"/>
              </a:rPr>
              <a:t>Η Εξυπηρέτηση Πελατών είναι η ραχοκοκαλιά της επιχείρησής σας στον ορεινό τουρισμό και παίζει εξαιρετικά σημαντικό ρόλο στην ανάπτυξη της επιχείρησής σας</a:t>
            </a: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87"/>
          <p:cNvSpPr txBox="1">
            <a:spLocks noGrp="1"/>
          </p:cNvSpPr>
          <p:nvPr>
            <p:ph type="body" idx="2"/>
          </p:nvPr>
        </p:nvSpPr>
        <p:spPr>
          <a:xfrm>
            <a:off x="719682" y="570693"/>
            <a:ext cx="2966947" cy="582221"/>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rgbClr val="595959"/>
              </a:buClr>
              <a:buSzPts val="3600"/>
              <a:buNone/>
            </a:pPr>
            <a:r>
              <a:rPr lang="el-GR" sz="3000" b="1" i="1" dirty="0">
                <a:solidFill>
                  <a:srgbClr val="FF33CC"/>
                </a:solidFill>
              </a:rPr>
              <a:t>Εργασία</a:t>
            </a:r>
            <a:endParaRPr dirty="0"/>
          </a:p>
        </p:txBody>
      </p:sp>
      <p:sp>
        <p:nvSpPr>
          <p:cNvPr id="374" name="Google Shape;374;p87"/>
          <p:cNvSpPr/>
          <p:nvPr/>
        </p:nvSpPr>
        <p:spPr>
          <a:xfrm>
            <a:off x="418730" y="1411550"/>
            <a:ext cx="11354540" cy="4584486"/>
          </a:xfrm>
          <a:prstGeom prst="foldedCorner">
            <a:avLst>
              <a:gd name="adj" fmla="val 8853"/>
            </a:avLst>
          </a:prstGeom>
          <a:solidFill>
            <a:srgbClr val="FDDE00">
              <a:alpha val="18431"/>
            </a:srgbClr>
          </a:solid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400"/>
              <a:buFont typeface="Arial"/>
              <a:buNone/>
            </a:pPr>
            <a:r>
              <a:rPr lang="el-GR" sz="2000" b="1" i="0" u="none" strike="noStrike" cap="none" dirty="0">
                <a:solidFill>
                  <a:schemeClr val="dk1"/>
                </a:solidFill>
                <a:latin typeface="Calibri"/>
                <a:ea typeface="Calibri"/>
                <a:cs typeface="Calibri"/>
                <a:sym typeface="Calibri"/>
              </a:rPr>
              <a:t>Πώς είναι το ψηφιακό σας μάρκετινγκ</a:t>
            </a:r>
            <a:r>
              <a:rPr lang="en-US" sz="2000" b="1" i="0" u="none" strike="noStrike" cap="none" dirty="0">
                <a:solidFill>
                  <a:schemeClr val="dk1"/>
                </a:solidFill>
                <a:latin typeface="Calibri"/>
                <a:ea typeface="Calibri"/>
                <a:cs typeface="Calibri"/>
                <a:sym typeface="Calibri"/>
              </a:rPr>
              <a:t>?</a:t>
            </a:r>
            <a:endParaRPr sz="1200" b="0" i="0" u="none" strike="noStrike" cap="none" dirty="0">
              <a:solidFill>
                <a:srgbClr val="000000"/>
              </a:solidFill>
              <a:latin typeface="Arial"/>
              <a:ea typeface="Arial"/>
              <a:cs typeface="Arial"/>
              <a:sym typeface="Arial"/>
            </a:endParaRPr>
          </a:p>
          <a:p>
            <a:pPr marL="342900" marR="0" lvl="0" indent="-342900" algn="l" rtl="0">
              <a:lnSpc>
                <a:spcPct val="150000"/>
              </a:lnSpc>
              <a:spcBef>
                <a:spcPts val="600"/>
              </a:spcBef>
              <a:spcAft>
                <a:spcPts val="0"/>
              </a:spcAft>
              <a:buClr>
                <a:srgbClr val="000000"/>
              </a:buClr>
              <a:buSzPts val="2400"/>
              <a:buFont typeface="Arial"/>
              <a:buChar char="•"/>
            </a:pPr>
            <a:r>
              <a:rPr lang="el-GR" sz="2000" b="1" i="0" u="none" strike="noStrike" cap="none" dirty="0">
                <a:solidFill>
                  <a:schemeClr val="dk1"/>
                </a:solidFill>
                <a:latin typeface="Calibri"/>
                <a:ea typeface="Calibri"/>
                <a:cs typeface="Calibri"/>
                <a:sym typeface="Calibri"/>
              </a:rPr>
              <a:t>Πρώτα απ 'όλα, γράψτε όλες τις ψηφιακές πλατφόρμες που χρησιμοποιείτε αυτήν τη στιγμή, συμπεριλαμβανομένων του ιστότοπου, του ιστολογίου, των μέσων κοινωνικής δικτύωσης και της διαδικτυακής εμπορίας. Μπορείτε να καταλάβετε πώς συνδέονται και πώς βελτιώνουν την επωνυμία σας;</a:t>
            </a:r>
          </a:p>
          <a:p>
            <a:pPr marL="342900" marR="0" lvl="0" indent="-342900" algn="l" rtl="0">
              <a:lnSpc>
                <a:spcPct val="150000"/>
              </a:lnSpc>
              <a:spcBef>
                <a:spcPts val="600"/>
              </a:spcBef>
              <a:spcAft>
                <a:spcPts val="0"/>
              </a:spcAft>
              <a:buClr>
                <a:srgbClr val="000000"/>
              </a:buClr>
              <a:buSzPts val="2400"/>
              <a:buFont typeface="Arial"/>
              <a:buChar char="•"/>
            </a:pPr>
            <a:r>
              <a:rPr lang="el-GR" sz="2000" b="1" i="0" u="none" strike="noStrike" cap="none" dirty="0">
                <a:solidFill>
                  <a:schemeClr val="dk1"/>
                </a:solidFill>
                <a:latin typeface="Calibri"/>
                <a:ea typeface="Calibri"/>
                <a:cs typeface="Calibri"/>
                <a:sym typeface="Calibri"/>
              </a:rPr>
              <a:t>Μετά από αυτήν την προθέρμανση, δημιουργήστε μια νέα στρατηγική ψηφιακού μάρκετινγκ με βάση τους πόρους σας. Μην ξεχάσετε να απαντήσετε στα κύρια στοιχεία του: γιατί, ποιος, τι, πότε, πού, πώς, προϋπολογισμός και παρακολούθηση.</a:t>
            </a:r>
          </a:p>
          <a:p>
            <a:pPr marL="342900" marR="0" lvl="0" indent="-342900" algn="l" rtl="0">
              <a:lnSpc>
                <a:spcPct val="150000"/>
              </a:lnSpc>
              <a:spcBef>
                <a:spcPts val="600"/>
              </a:spcBef>
              <a:spcAft>
                <a:spcPts val="0"/>
              </a:spcAft>
              <a:buClr>
                <a:srgbClr val="000000"/>
              </a:buClr>
              <a:buSzPts val="2400"/>
              <a:buFont typeface="Arial"/>
              <a:buChar char="•"/>
            </a:pPr>
            <a:r>
              <a:rPr lang="el-GR" sz="2000" b="1" i="0" u="none" strike="noStrike" cap="none" dirty="0">
                <a:solidFill>
                  <a:schemeClr val="dk1"/>
                </a:solidFill>
                <a:latin typeface="Calibri"/>
                <a:ea typeface="Calibri"/>
                <a:cs typeface="Calibri"/>
                <a:sym typeface="Calibri"/>
              </a:rPr>
              <a:t>Πώς θα εντάξετε το μάρκετινγκ σε αυτήν τη στρατηγική και ποια μέσα θα χρησιμοποιήσετε</a:t>
            </a:r>
            <a:r>
              <a:rPr lang="en-US" sz="2000" b="1" i="0" u="none" strike="noStrike" cap="none" dirty="0">
                <a:solidFill>
                  <a:schemeClr val="dk1"/>
                </a:solidFill>
                <a:latin typeface="Calibri"/>
                <a:ea typeface="Calibri"/>
                <a:cs typeface="Calibri"/>
                <a:sym typeface="Calibri"/>
              </a:rPr>
              <a:t>?</a:t>
            </a:r>
            <a:endParaRPr sz="1200" b="0" i="0" u="none" strike="noStrike" cap="none" dirty="0">
              <a:solidFill>
                <a:srgbClr val="000000"/>
              </a:solidFill>
              <a:latin typeface="Arial"/>
              <a:ea typeface="Arial"/>
              <a:cs typeface="Arial"/>
              <a:sym typeface="Arial"/>
            </a:endParaRPr>
          </a:p>
        </p:txBody>
      </p:sp>
      <p:grpSp>
        <p:nvGrpSpPr>
          <p:cNvPr id="375" name="Google Shape;375;p87"/>
          <p:cNvGrpSpPr/>
          <p:nvPr/>
        </p:nvGrpSpPr>
        <p:grpSpPr>
          <a:xfrm>
            <a:off x="418729" y="541538"/>
            <a:ext cx="460159" cy="582221"/>
            <a:chOff x="6718575" y="2318625"/>
            <a:chExt cx="256950" cy="407375"/>
          </a:xfrm>
        </p:grpSpPr>
        <p:sp>
          <p:nvSpPr>
            <p:cNvPr id="376" name="Google Shape;376;p87"/>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77" name="Google Shape;377;p87"/>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78" name="Google Shape;378;p87"/>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79" name="Google Shape;379;p87"/>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80" name="Google Shape;380;p87"/>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81" name="Google Shape;381;p87"/>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82" name="Google Shape;382;p87"/>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83" name="Google Shape;383;p87"/>
            <p:cNvSpPr/>
            <p:nvPr/>
          </p:nvSpPr>
          <p:spPr>
            <a:xfrm>
              <a:off x="6795900" y="2628550"/>
              <a:ext cx="102300" cy="25"/>
            </a:xfrm>
            <a:custGeom>
              <a:avLst/>
              <a:gdLst/>
              <a:ahLst/>
              <a:cxnLst/>
              <a:rect l="l" t="t" r="r" b="b"/>
              <a:pathLst>
                <a:path w="4092" h="1" fill="none" extrusionOk="0">
                  <a:moveTo>
                    <a:pt x="0" y="1"/>
                  </a:moveTo>
                  <a:lnTo>
                    <a:pt x="4092" y="1"/>
                  </a:lnTo>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2"/>
          <p:cNvSpPr txBox="1">
            <a:spLocks noGrp="1"/>
          </p:cNvSpPr>
          <p:nvPr>
            <p:ph type="body" idx="5"/>
          </p:nvPr>
        </p:nvSpPr>
        <p:spPr>
          <a:xfrm>
            <a:off x="7001575" y="2689415"/>
            <a:ext cx="4858336" cy="2394406"/>
          </a:xfrm>
          <a:prstGeom prst="rect">
            <a:avLst/>
          </a:prstGeom>
          <a:noFill/>
          <a:ln>
            <a:noFill/>
          </a:ln>
        </p:spPr>
        <p:txBody>
          <a:bodyPr spcFirstLastPara="1" wrap="square" lIns="91425" tIns="45700" rIns="91425" bIns="45700" anchor="ctr" anchorCtr="0">
            <a:normAutofit/>
          </a:bodyPr>
          <a:lstStyle/>
          <a:p>
            <a:pPr marL="0" lvl="0" indent="0" algn="just" rtl="0">
              <a:lnSpc>
                <a:spcPct val="90000"/>
              </a:lnSpc>
              <a:spcBef>
                <a:spcPts val="0"/>
              </a:spcBef>
              <a:spcAft>
                <a:spcPts val="0"/>
              </a:spcAft>
              <a:buClr>
                <a:schemeClr val="lt1"/>
              </a:buClr>
              <a:buSzPts val="2800"/>
              <a:buNone/>
            </a:pPr>
            <a:r>
              <a:rPr lang="el-GR" sz="2600" dirty="0"/>
              <a:t>Τώρα ετοιμαστείτε να προχωρήσετε στην </a:t>
            </a:r>
          </a:p>
          <a:p>
            <a:pPr marL="0" lvl="0" indent="0" algn="just" rtl="0">
              <a:lnSpc>
                <a:spcPct val="90000"/>
              </a:lnSpc>
              <a:spcBef>
                <a:spcPts val="0"/>
              </a:spcBef>
              <a:spcAft>
                <a:spcPts val="0"/>
              </a:spcAft>
              <a:buClr>
                <a:schemeClr val="lt1"/>
              </a:buClr>
              <a:buSzPts val="2800"/>
              <a:buNone/>
            </a:pPr>
            <a:r>
              <a:rPr lang="el-GR" sz="2600" b="1" dirty="0"/>
              <a:t>Ενότητα</a:t>
            </a:r>
            <a:r>
              <a:rPr lang="en-US" sz="2600" b="1" dirty="0"/>
              <a:t> 6 </a:t>
            </a:r>
            <a:endParaRPr dirty="0"/>
          </a:p>
          <a:p>
            <a:pPr marL="0" lvl="0" indent="0" algn="just" rtl="0">
              <a:lnSpc>
                <a:spcPct val="90000"/>
              </a:lnSpc>
              <a:spcBef>
                <a:spcPts val="600"/>
              </a:spcBef>
              <a:spcAft>
                <a:spcPts val="0"/>
              </a:spcAft>
              <a:buClr>
                <a:schemeClr val="lt1"/>
              </a:buClr>
              <a:buSzPts val="2800"/>
              <a:buNone/>
            </a:pPr>
            <a:r>
              <a:rPr lang="el-GR" sz="2600" b="1" dirty="0"/>
              <a:t>Γυναίκα και Επιχειρηματικότητα</a:t>
            </a:r>
            <a:endParaRPr dirty="0"/>
          </a:p>
        </p:txBody>
      </p:sp>
      <p:sp>
        <p:nvSpPr>
          <p:cNvPr id="389" name="Google Shape;389;p32"/>
          <p:cNvSpPr txBox="1">
            <a:spLocks noGrp="1"/>
          </p:cNvSpPr>
          <p:nvPr>
            <p:ph type="body" idx="6"/>
          </p:nvPr>
        </p:nvSpPr>
        <p:spPr>
          <a:xfrm>
            <a:off x="7986644" y="2223113"/>
            <a:ext cx="3195485" cy="8372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0"/>
              <a:buNone/>
            </a:pPr>
            <a:r>
              <a:rPr lang="el-GR" dirty="0"/>
              <a:t>Μπράβο!</a:t>
            </a:r>
          </a:p>
        </p:txBody>
      </p:sp>
      <p:sp>
        <p:nvSpPr>
          <p:cNvPr id="390" name="Google Shape;390;p32"/>
          <p:cNvSpPr txBox="1"/>
          <p:nvPr/>
        </p:nvSpPr>
        <p:spPr>
          <a:xfrm>
            <a:off x="790425" y="2672650"/>
            <a:ext cx="5739300" cy="2810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400"/>
              <a:buFont typeface="Arial"/>
              <a:buNone/>
            </a:pPr>
            <a:r>
              <a:rPr lang="en-US" sz="1400" b="1" i="0" u="none" strike="noStrike" cap="none">
                <a:solidFill>
                  <a:srgbClr val="323338"/>
                </a:solidFill>
                <a:highlight>
                  <a:srgbClr val="FFFFFF"/>
                </a:highlight>
                <a:latin typeface="Arial"/>
                <a:ea typeface="Arial"/>
                <a:cs typeface="Arial"/>
                <a:sym typeface="Arial"/>
              </a:rPr>
              <a:t>YouTube: </a:t>
            </a:r>
            <a:r>
              <a:rPr lang="en-US" sz="1400" b="0" i="0" u="sng" strike="noStrike" cap="none">
                <a:solidFill>
                  <a:srgbClr val="87A66E"/>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https://www.youtube.com/@peakentrepreneurs2892/videos</a:t>
            </a:r>
            <a:endParaRPr sz="1400" b="0" i="0" u="sng" strike="noStrike" cap="none">
              <a:solidFill>
                <a:srgbClr val="87A66E"/>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1" i="0" u="none" strike="noStrike" cap="none">
              <a:solidFill>
                <a:srgbClr val="323338"/>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r>
              <a:rPr lang="en-US" sz="1400" b="1" i="0" u="none" strike="noStrike" cap="none">
                <a:solidFill>
                  <a:srgbClr val="323338"/>
                </a:solidFill>
                <a:highlight>
                  <a:srgbClr val="FFFFFF"/>
                </a:highlight>
                <a:latin typeface="Arial"/>
                <a:ea typeface="Arial"/>
                <a:cs typeface="Arial"/>
                <a:sym typeface="Arial"/>
              </a:rPr>
              <a:t>TikTok:</a:t>
            </a:r>
            <a:r>
              <a:rPr lang="en-US" sz="1400" b="0" i="0" u="none" strike="noStrike" cap="none">
                <a:solidFill>
                  <a:srgbClr val="323338"/>
                </a:solidFill>
                <a:highlight>
                  <a:srgbClr val="FFFFFF"/>
                </a:highlight>
                <a:latin typeface="Arial"/>
                <a:ea typeface="Arial"/>
                <a:cs typeface="Arial"/>
                <a:sym typeface="Arial"/>
              </a:rPr>
              <a:t> </a:t>
            </a:r>
            <a:r>
              <a:rPr lang="en-US" sz="1400" b="0" i="0" u="sng" strike="noStrike" cap="none">
                <a:solidFill>
                  <a:srgbClr val="87A66E"/>
                </a:solidFill>
                <a:highlight>
                  <a:srgbClr val="FFFFFF"/>
                </a:highlight>
                <a:latin typeface="Arial"/>
                <a:ea typeface="Arial"/>
                <a:cs typeface="Arial"/>
                <a:sym typeface="Arial"/>
                <a:hlinkClick r:id="rId4">
                  <a:extLst>
                    <a:ext uri="{A12FA001-AC4F-418D-AE19-62706E023703}">
                      <ahyp:hlinkClr xmlns:ahyp="http://schemas.microsoft.com/office/drawing/2018/hyperlinkcolor" val="tx"/>
                    </a:ext>
                  </a:extLst>
                </a:hlinkClick>
              </a:rPr>
              <a:t>https://www.tiktok.com/@peakentrepreneurs</a:t>
            </a:r>
            <a:endParaRPr sz="1400" b="0" i="0" u="sng" strike="noStrike" cap="none">
              <a:solidFill>
                <a:srgbClr val="87A66E"/>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1" i="0" u="none" strike="noStrike" cap="none">
              <a:solidFill>
                <a:srgbClr val="323338"/>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r>
              <a:rPr lang="en-US" sz="1400" b="1" i="0" u="none" strike="noStrike" cap="none">
                <a:solidFill>
                  <a:srgbClr val="323338"/>
                </a:solidFill>
                <a:highlight>
                  <a:srgbClr val="FFFFFF"/>
                </a:highlight>
                <a:latin typeface="Arial"/>
                <a:ea typeface="Arial"/>
                <a:cs typeface="Arial"/>
                <a:sym typeface="Arial"/>
              </a:rPr>
              <a:t>Instagram:</a:t>
            </a:r>
            <a:r>
              <a:rPr lang="en-US" sz="1400" b="0" i="0" u="none" strike="noStrike" cap="none">
                <a:solidFill>
                  <a:srgbClr val="323338"/>
                </a:solidFill>
                <a:highlight>
                  <a:srgbClr val="FFFFFF"/>
                </a:highlight>
                <a:latin typeface="Arial"/>
                <a:ea typeface="Arial"/>
                <a:cs typeface="Arial"/>
                <a:sym typeface="Arial"/>
              </a:rPr>
              <a:t> </a:t>
            </a:r>
            <a:r>
              <a:rPr lang="en-US" sz="1400" b="0" i="0" u="sng" strike="noStrike" cap="none">
                <a:solidFill>
                  <a:srgbClr val="87A66E"/>
                </a:solidFill>
                <a:highlight>
                  <a:srgbClr val="FFFFFF"/>
                </a:highlight>
                <a:latin typeface="Arial"/>
                <a:ea typeface="Arial"/>
                <a:cs typeface="Arial"/>
                <a:sym typeface="Arial"/>
                <a:hlinkClick r:id="rId5">
                  <a:extLst>
                    <a:ext uri="{A12FA001-AC4F-418D-AE19-62706E023703}">
                      <ahyp:hlinkClr xmlns:ahyp="http://schemas.microsoft.com/office/drawing/2018/hyperlinkcolor" val="tx"/>
                    </a:ext>
                  </a:extLst>
                </a:hlinkClick>
              </a:rPr>
              <a:t>https://www.instagram.com/peak.entrepreneurs/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400"/>
              <a:buFont typeface="Arial"/>
              <a:buNone/>
            </a:pPr>
            <a:r>
              <a:rPr lang="en-US" sz="1400" b="0" i="0" u="none" strike="noStrike" cap="none">
                <a:solidFill>
                  <a:srgbClr val="000000"/>
                </a:solidFill>
                <a:latin typeface="Arial"/>
                <a:ea typeface="Arial"/>
                <a:cs typeface="Arial"/>
                <a:sym typeface="Arial"/>
              </a:rPr>
              <a:t>Facebook: </a:t>
            </a:r>
            <a:r>
              <a:rPr lang="en-US" sz="1400" b="0" i="0" u="sng" strike="noStrike" cap="none">
                <a:solidFill>
                  <a:srgbClr val="87A66E"/>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https://www.facebook.com/PeakEntrepreneurs</a:t>
            </a:r>
            <a:endParaRPr sz="1400" b="0" i="0" u="none" strike="noStrike" cap="none">
              <a:solidFill>
                <a:srgbClr val="000000"/>
              </a:solidFill>
              <a:latin typeface="Arial"/>
              <a:ea typeface="Arial"/>
              <a:cs typeface="Arial"/>
              <a:sym typeface="Arial"/>
            </a:endParaRPr>
          </a:p>
        </p:txBody>
      </p:sp>
      <p:pic>
        <p:nvPicPr>
          <p:cNvPr id="391" name="Google Shape;391;p32"/>
          <p:cNvPicPr preferRelativeResize="0"/>
          <p:nvPr/>
        </p:nvPicPr>
        <p:blipFill rotWithShape="1">
          <a:blip r:embed="rId7">
            <a:alphaModFix/>
          </a:blip>
          <a:srcRect/>
          <a:stretch/>
        </p:blipFill>
        <p:spPr>
          <a:xfrm>
            <a:off x="344750" y="3430299"/>
            <a:ext cx="439908" cy="493875"/>
          </a:xfrm>
          <a:prstGeom prst="rect">
            <a:avLst/>
          </a:prstGeom>
          <a:noFill/>
          <a:ln>
            <a:noFill/>
          </a:ln>
        </p:spPr>
      </p:pic>
      <p:pic>
        <p:nvPicPr>
          <p:cNvPr id="392" name="Google Shape;392;p32"/>
          <p:cNvPicPr preferRelativeResize="0"/>
          <p:nvPr/>
        </p:nvPicPr>
        <p:blipFill rotWithShape="1">
          <a:blip r:embed="rId8">
            <a:alphaModFix/>
          </a:blip>
          <a:srcRect/>
          <a:stretch/>
        </p:blipFill>
        <p:spPr>
          <a:xfrm>
            <a:off x="292399" y="2719650"/>
            <a:ext cx="492251" cy="340725"/>
          </a:xfrm>
          <a:prstGeom prst="rect">
            <a:avLst/>
          </a:prstGeom>
          <a:noFill/>
          <a:ln>
            <a:noFill/>
          </a:ln>
        </p:spPr>
      </p:pic>
      <p:pic>
        <p:nvPicPr>
          <p:cNvPr id="393" name="Google Shape;393;p32"/>
          <p:cNvPicPr preferRelativeResize="0"/>
          <p:nvPr/>
        </p:nvPicPr>
        <p:blipFill rotWithShape="1">
          <a:blip r:embed="rId8">
            <a:alphaModFix/>
          </a:blip>
          <a:srcRect/>
          <a:stretch/>
        </p:blipFill>
        <p:spPr>
          <a:xfrm>
            <a:off x="298174" y="2720021"/>
            <a:ext cx="492250" cy="340729"/>
          </a:xfrm>
          <a:prstGeom prst="rect">
            <a:avLst/>
          </a:prstGeom>
          <a:noFill/>
          <a:ln>
            <a:noFill/>
          </a:ln>
        </p:spPr>
      </p:pic>
      <p:pic>
        <p:nvPicPr>
          <p:cNvPr id="394" name="Google Shape;394;p32"/>
          <p:cNvPicPr preferRelativeResize="0"/>
          <p:nvPr/>
        </p:nvPicPr>
        <p:blipFill rotWithShape="1">
          <a:blip r:embed="rId7">
            <a:alphaModFix/>
          </a:blip>
          <a:srcRect/>
          <a:stretch/>
        </p:blipFill>
        <p:spPr>
          <a:xfrm>
            <a:off x="318575" y="3400930"/>
            <a:ext cx="492250" cy="552621"/>
          </a:xfrm>
          <a:prstGeom prst="rect">
            <a:avLst/>
          </a:prstGeom>
          <a:noFill/>
          <a:ln>
            <a:noFill/>
          </a:ln>
        </p:spPr>
      </p:pic>
      <p:pic>
        <p:nvPicPr>
          <p:cNvPr id="395" name="Google Shape;395;p32"/>
          <p:cNvPicPr preferRelativeResize="0"/>
          <p:nvPr/>
        </p:nvPicPr>
        <p:blipFill rotWithShape="1">
          <a:blip r:embed="rId9">
            <a:alphaModFix/>
          </a:blip>
          <a:srcRect/>
          <a:stretch/>
        </p:blipFill>
        <p:spPr>
          <a:xfrm>
            <a:off x="227525" y="4262575"/>
            <a:ext cx="492250" cy="492250"/>
          </a:xfrm>
          <a:prstGeom prst="rect">
            <a:avLst/>
          </a:prstGeom>
          <a:noFill/>
          <a:ln>
            <a:noFill/>
          </a:ln>
        </p:spPr>
      </p:pic>
      <p:sp>
        <p:nvSpPr>
          <p:cNvPr id="396" name="Google Shape;396;p32"/>
          <p:cNvSpPr/>
          <p:nvPr/>
        </p:nvSpPr>
        <p:spPr>
          <a:xfrm>
            <a:off x="539250" y="5049300"/>
            <a:ext cx="245400" cy="434025"/>
          </a:xfrm>
          <a:custGeom>
            <a:avLst/>
            <a:gdLst/>
            <a:ahLst/>
            <a:cxnLst/>
            <a:rect l="l" t="t" r="r" b="b"/>
            <a:pathLst>
              <a:path w="146" h="257" extrusionOk="0">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279BD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sp>
        <p:nvSpPr>
          <p:cNvPr id="397" name="Google Shape;397;p32"/>
          <p:cNvSpPr txBox="1"/>
          <p:nvPr/>
        </p:nvSpPr>
        <p:spPr>
          <a:xfrm>
            <a:off x="237068" y="1958538"/>
            <a:ext cx="3677983" cy="8373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000"/>
              <a:buFont typeface="Arial"/>
              <a:buNone/>
            </a:pPr>
            <a:r>
              <a:rPr lang="el-GR" sz="3000" b="1" i="0" u="none" strike="noStrike" cap="none" dirty="0">
                <a:solidFill>
                  <a:srgbClr val="1B728D"/>
                </a:solidFill>
                <a:latin typeface="Calibri"/>
                <a:ea typeface="Calibri"/>
                <a:cs typeface="Calibri"/>
                <a:sym typeface="Calibri"/>
              </a:rPr>
              <a:t>Σύνδεσμοι του </a:t>
            </a:r>
            <a:r>
              <a:rPr lang="en-US" sz="3000" b="1" i="0" u="none" strike="noStrike" cap="none" dirty="0">
                <a:solidFill>
                  <a:srgbClr val="1B728D"/>
                </a:solidFill>
                <a:latin typeface="Calibri"/>
                <a:ea typeface="Calibri"/>
                <a:cs typeface="Calibri"/>
                <a:sym typeface="Calibri"/>
              </a:rPr>
              <a:t>PEAK:</a:t>
            </a:r>
            <a:endParaRPr sz="3000" b="1" i="0" u="none" strike="noStrike" cap="none" dirty="0">
              <a:solidFill>
                <a:srgbClr val="1B728D"/>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6"/>
          <p:cNvSpPr txBox="1">
            <a:spLocks noGrp="1"/>
          </p:cNvSpPr>
          <p:nvPr>
            <p:ph type="body" idx="4"/>
          </p:nvPr>
        </p:nvSpPr>
        <p:spPr>
          <a:xfrm>
            <a:off x="6458430" y="2873830"/>
            <a:ext cx="5152997" cy="3164114"/>
          </a:xfrm>
          <a:prstGeom prst="rect">
            <a:avLst/>
          </a:prstGeom>
          <a:noFill/>
          <a:ln>
            <a:noFill/>
          </a:ln>
        </p:spPr>
        <p:txBody>
          <a:bodyPr spcFirstLastPara="1" wrap="square" lIns="91425" tIns="45700" rIns="91425" bIns="45700" anchor="ctr" anchorCtr="0">
            <a:noAutofit/>
          </a:bodyPr>
          <a:lstStyle/>
          <a:p>
            <a:pPr marL="342900" lvl="0" indent="-342900" algn="just" rtl="0">
              <a:lnSpc>
                <a:spcPct val="100000"/>
              </a:lnSpc>
              <a:spcBef>
                <a:spcPts val="0"/>
              </a:spcBef>
              <a:spcAft>
                <a:spcPts val="0"/>
              </a:spcAft>
              <a:buSzPts val="2200"/>
              <a:buFont typeface="Arial"/>
              <a:buChar char="•"/>
            </a:pPr>
            <a:r>
              <a:rPr lang="el-GR" sz="2400" dirty="0">
                <a:solidFill>
                  <a:srgbClr val="080808"/>
                </a:solidFill>
              </a:rPr>
              <a:t>Κατανοήστε την έννοια του Marketing</a:t>
            </a:r>
            <a:r>
              <a:rPr lang="en-US" sz="2400" dirty="0">
                <a:solidFill>
                  <a:srgbClr val="080808"/>
                </a:solidFill>
              </a:rPr>
              <a:t> </a:t>
            </a:r>
            <a:r>
              <a:rPr lang="el-GR" sz="2400" dirty="0">
                <a:solidFill>
                  <a:srgbClr val="080808"/>
                </a:solidFill>
              </a:rPr>
              <a:t>της ορεινής επιχειρηματικότητας</a:t>
            </a:r>
          </a:p>
          <a:p>
            <a:pPr marL="342900" lvl="0" indent="-342900" algn="just" rtl="0">
              <a:lnSpc>
                <a:spcPct val="100000"/>
              </a:lnSpc>
              <a:spcBef>
                <a:spcPts val="0"/>
              </a:spcBef>
              <a:spcAft>
                <a:spcPts val="0"/>
              </a:spcAft>
              <a:buSzPts val="2200"/>
              <a:buFont typeface="Arial"/>
              <a:buChar char="•"/>
            </a:pPr>
            <a:r>
              <a:rPr lang="el-GR" sz="2400" dirty="0">
                <a:solidFill>
                  <a:srgbClr val="080808"/>
                </a:solidFill>
              </a:rPr>
              <a:t>Δημιουργήσετε το εμπορικό σήμα σας</a:t>
            </a:r>
          </a:p>
          <a:p>
            <a:pPr marL="342900" lvl="0" indent="-342900" algn="just" rtl="0">
              <a:lnSpc>
                <a:spcPct val="100000"/>
              </a:lnSpc>
              <a:spcBef>
                <a:spcPts val="0"/>
              </a:spcBef>
              <a:spcAft>
                <a:spcPts val="0"/>
              </a:spcAft>
              <a:buSzPts val="2200"/>
              <a:buFont typeface="Arial"/>
              <a:buChar char="•"/>
            </a:pPr>
            <a:r>
              <a:rPr lang="el-GR" sz="2400" dirty="0">
                <a:solidFill>
                  <a:srgbClr val="080808"/>
                </a:solidFill>
              </a:rPr>
              <a:t>Κατανοήσετε τους πελάτες</a:t>
            </a:r>
          </a:p>
          <a:p>
            <a:pPr marL="342900" lvl="0" indent="-342900" algn="just" rtl="0">
              <a:lnSpc>
                <a:spcPct val="100000"/>
              </a:lnSpc>
              <a:spcBef>
                <a:spcPts val="0"/>
              </a:spcBef>
              <a:spcAft>
                <a:spcPts val="0"/>
              </a:spcAft>
              <a:buSzPts val="2200"/>
              <a:buFont typeface="Arial"/>
              <a:buChar char="•"/>
            </a:pPr>
            <a:r>
              <a:rPr lang="el-GR" sz="2400" dirty="0">
                <a:solidFill>
                  <a:srgbClr val="080808"/>
                </a:solidFill>
              </a:rPr>
              <a:t>Πουλήσετε το προϊόν σας</a:t>
            </a:r>
          </a:p>
          <a:p>
            <a:pPr marL="342900" lvl="0" indent="-342900" algn="just" rtl="0">
              <a:lnSpc>
                <a:spcPct val="100000"/>
              </a:lnSpc>
              <a:spcBef>
                <a:spcPts val="0"/>
              </a:spcBef>
              <a:spcAft>
                <a:spcPts val="0"/>
              </a:spcAft>
              <a:buSzPts val="2200"/>
              <a:buFont typeface="Arial"/>
              <a:buChar char="•"/>
            </a:pPr>
            <a:r>
              <a:rPr lang="el-GR" sz="2400" dirty="0">
                <a:solidFill>
                  <a:srgbClr val="080808"/>
                </a:solidFill>
              </a:rPr>
              <a:t>Παροχή Εξυπηρέτησης Πελατών Ορεινών Περιοχών και Προϊόντων</a:t>
            </a:r>
            <a:endParaRPr sz="2400" b="1" dirty="0">
              <a:solidFill>
                <a:schemeClr val="accent1"/>
              </a:solidFill>
            </a:endParaRPr>
          </a:p>
          <a:p>
            <a:pPr marL="342900" lvl="0" indent="-203200" algn="just" rtl="0">
              <a:lnSpc>
                <a:spcPct val="100000"/>
              </a:lnSpc>
              <a:spcBef>
                <a:spcPts val="0"/>
              </a:spcBef>
              <a:spcAft>
                <a:spcPts val="0"/>
              </a:spcAft>
              <a:buSzPts val="2200"/>
              <a:buFont typeface="Arial"/>
              <a:buNone/>
            </a:pPr>
            <a:endParaRPr sz="2400" b="1" dirty="0">
              <a:solidFill>
                <a:schemeClr val="accent1"/>
              </a:solidFill>
            </a:endParaRPr>
          </a:p>
          <a:p>
            <a:pPr marL="342900" lvl="0" indent="-203200" algn="just" rtl="0">
              <a:lnSpc>
                <a:spcPct val="100000"/>
              </a:lnSpc>
              <a:spcBef>
                <a:spcPts val="0"/>
              </a:spcBef>
              <a:spcAft>
                <a:spcPts val="0"/>
              </a:spcAft>
              <a:buSzPts val="2200"/>
              <a:buFont typeface="Arial"/>
              <a:buNone/>
            </a:pPr>
            <a:endParaRPr sz="2400" dirty="0">
              <a:solidFill>
                <a:srgbClr val="333333"/>
              </a:solidFill>
            </a:endParaRPr>
          </a:p>
          <a:p>
            <a:pPr marL="0" lvl="0" indent="0" algn="l" rtl="0">
              <a:lnSpc>
                <a:spcPct val="90000"/>
              </a:lnSpc>
              <a:spcBef>
                <a:spcPts val="0"/>
              </a:spcBef>
              <a:spcAft>
                <a:spcPts val="0"/>
              </a:spcAft>
              <a:buSzPts val="2200"/>
              <a:buNone/>
            </a:pPr>
            <a:r>
              <a:rPr lang="en-US" sz="2400" dirty="0"/>
              <a:t> </a:t>
            </a:r>
            <a:endParaRPr sz="2400" dirty="0"/>
          </a:p>
          <a:p>
            <a:pPr marL="0" lvl="0" indent="0" algn="l" rtl="0">
              <a:lnSpc>
                <a:spcPct val="90000"/>
              </a:lnSpc>
              <a:spcBef>
                <a:spcPts val="0"/>
              </a:spcBef>
              <a:spcAft>
                <a:spcPts val="0"/>
              </a:spcAft>
              <a:buSzPts val="2200"/>
              <a:buNone/>
            </a:pPr>
            <a:r>
              <a:rPr lang="en-US" sz="2400" dirty="0"/>
              <a:t> </a:t>
            </a:r>
            <a:endParaRPr sz="2400" dirty="0"/>
          </a:p>
          <a:p>
            <a:pPr marL="0" lvl="0" indent="0" algn="l" rtl="0">
              <a:lnSpc>
                <a:spcPct val="90000"/>
              </a:lnSpc>
              <a:spcBef>
                <a:spcPts val="0"/>
              </a:spcBef>
              <a:spcAft>
                <a:spcPts val="0"/>
              </a:spcAft>
              <a:buClr>
                <a:srgbClr val="595959"/>
              </a:buClr>
              <a:buSzPts val="2200"/>
              <a:buNone/>
            </a:pPr>
            <a:endParaRPr sz="2400" dirty="0"/>
          </a:p>
        </p:txBody>
      </p:sp>
      <p:sp>
        <p:nvSpPr>
          <p:cNvPr id="152" name="Google Shape;152;p66"/>
          <p:cNvSpPr txBox="1">
            <a:spLocks noGrp="1"/>
          </p:cNvSpPr>
          <p:nvPr>
            <p:ph type="body" idx="1"/>
          </p:nvPr>
        </p:nvSpPr>
        <p:spPr>
          <a:xfrm>
            <a:off x="504268" y="882452"/>
            <a:ext cx="4535691" cy="65268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l-GR" sz="3600" dirty="0">
                <a:solidFill>
                  <a:srgbClr val="33CCFF"/>
                </a:solidFill>
              </a:rPr>
              <a:t>ΜΑΘΗΣΙΑΚΟΙ ΣΤΟΧΟΙ</a:t>
            </a:r>
          </a:p>
        </p:txBody>
      </p:sp>
      <p:sp>
        <p:nvSpPr>
          <p:cNvPr id="153" name="Google Shape;153;p66"/>
          <p:cNvSpPr txBox="1">
            <a:spLocks noGrp="1"/>
          </p:cNvSpPr>
          <p:nvPr>
            <p:ph type="body" idx="3"/>
          </p:nvPr>
        </p:nvSpPr>
        <p:spPr>
          <a:xfrm>
            <a:off x="6414889" y="1101960"/>
            <a:ext cx="4858164"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l-GR" sz="2800" dirty="0">
                <a:solidFill>
                  <a:srgbClr val="0070C0"/>
                </a:solidFill>
              </a:rPr>
              <a:t>Στο τέλος αυτής της ενότητας, </a:t>
            </a:r>
          </a:p>
          <a:p>
            <a:pPr marL="0" lvl="0" indent="0" algn="l" rtl="0">
              <a:lnSpc>
                <a:spcPct val="90000"/>
              </a:lnSpc>
              <a:spcBef>
                <a:spcPts val="0"/>
              </a:spcBef>
              <a:spcAft>
                <a:spcPts val="0"/>
              </a:spcAft>
              <a:buClr>
                <a:srgbClr val="595959"/>
              </a:buClr>
              <a:buSzPts val="2200"/>
              <a:buNone/>
            </a:pPr>
            <a:r>
              <a:rPr lang="el-GR" sz="2800" dirty="0">
                <a:solidFill>
                  <a:srgbClr val="0070C0"/>
                </a:solidFill>
              </a:rPr>
              <a:t>θα πρέπει να μπορείτε να</a:t>
            </a:r>
            <a:r>
              <a:rPr lang="en-US" sz="2800" dirty="0">
                <a:solidFill>
                  <a:srgbClr val="0070C0"/>
                </a:solidFill>
              </a:rPr>
              <a:t>:</a:t>
            </a:r>
            <a:endParaRPr sz="2800" dirty="0">
              <a:solidFill>
                <a:srgbClr val="0070C0"/>
              </a:solidFill>
            </a:endParaRPr>
          </a:p>
        </p:txBody>
      </p:sp>
      <p:sp>
        <p:nvSpPr>
          <p:cNvPr id="154" name="Google Shape;154;p66"/>
          <p:cNvSpPr/>
          <p:nvPr/>
        </p:nvSpPr>
        <p:spPr>
          <a:xfrm>
            <a:off x="7256025" y="6141000"/>
            <a:ext cx="4535700" cy="426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6"/>
          <p:cNvSpPr txBox="1"/>
          <p:nvPr/>
        </p:nvSpPr>
        <p:spPr>
          <a:xfrm>
            <a:off x="495300" y="5550000"/>
            <a:ext cx="33222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700">
                <a:solidFill>
                  <a:srgbClr val="FFFFFF"/>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700">
              <a:solidFill>
                <a:srgbClr val="FFFFFF"/>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3"/>
          <p:cNvSpPr txBox="1">
            <a:spLocks noGrp="1"/>
          </p:cNvSpPr>
          <p:nvPr>
            <p:ph type="body" idx="1"/>
          </p:nvPr>
        </p:nvSpPr>
        <p:spPr>
          <a:xfrm>
            <a:off x="162968" y="1468280"/>
            <a:ext cx="6807167" cy="3161780"/>
          </a:xfrm>
          <a:prstGeom prst="rect">
            <a:avLst/>
          </a:prstGeom>
          <a:noFill/>
          <a:ln>
            <a:noFill/>
          </a:ln>
        </p:spPr>
        <p:txBody>
          <a:bodyPr spcFirstLastPara="1" wrap="square" lIns="91425" tIns="45700" rIns="91425" bIns="45700" anchor="t" anchorCtr="0">
            <a:normAutofit fontScale="92500"/>
          </a:bodyPr>
          <a:lstStyle/>
          <a:p>
            <a:pPr marL="228600" lvl="0" indent="-228600" algn="just" rtl="0">
              <a:lnSpc>
                <a:spcPct val="90000"/>
              </a:lnSpc>
              <a:spcBef>
                <a:spcPts val="0"/>
              </a:spcBef>
              <a:spcAft>
                <a:spcPts val="0"/>
              </a:spcAft>
              <a:buClr>
                <a:srgbClr val="595959"/>
              </a:buClr>
              <a:buSzPts val="2400"/>
              <a:buNone/>
            </a:pPr>
            <a:r>
              <a:rPr lang="en-US" dirty="0">
                <a:solidFill>
                  <a:srgbClr val="0070C0"/>
                </a:solidFill>
              </a:rPr>
              <a:t>	</a:t>
            </a:r>
            <a:r>
              <a:rPr lang="el-GR" dirty="0">
                <a:solidFill>
                  <a:srgbClr val="0070C0"/>
                </a:solidFill>
              </a:rPr>
              <a:t>Από τον COVID-19, η ορεινή επιχειρηματικότητα έχει αυξηθεί σε δημοτικότητα</a:t>
            </a:r>
            <a:r>
              <a:rPr lang="en-US" dirty="0">
                <a:solidFill>
                  <a:srgbClr val="0070C0"/>
                </a:solidFill>
              </a:rPr>
              <a:t>. </a:t>
            </a:r>
            <a:r>
              <a:rPr lang="el-GR" dirty="0">
                <a:solidFill>
                  <a:srgbClr val="080808"/>
                </a:solidFill>
              </a:rPr>
              <a:t>Οι ορεσίβιοι έχουν αναγνωρίσει την ευκαιρία να ιδρύσουν μια εταιρεία καθώς περισσότεροι άνθρωποι κατευθύνονται προς τα βουνά για να ξεφύγουν από την πανδημία</a:t>
            </a:r>
            <a:r>
              <a:rPr lang="en-US" dirty="0">
                <a:solidFill>
                  <a:srgbClr val="080808"/>
                </a:solidFill>
              </a:rPr>
              <a:t>. </a:t>
            </a:r>
            <a:r>
              <a:rPr lang="el-GR" dirty="0">
                <a:solidFill>
                  <a:srgbClr val="0070C0"/>
                </a:solidFill>
              </a:rPr>
              <a:t>Η εύρεση και η αλληλεπίδραση με πιθανούς πελάτες είναι το κλειδί για το μάρκετινγκ σε μια ορεινή επιχείρηση</a:t>
            </a:r>
            <a:r>
              <a:rPr lang="en-US" dirty="0">
                <a:solidFill>
                  <a:srgbClr val="0070C0"/>
                </a:solidFill>
              </a:rPr>
              <a:t>. </a:t>
            </a:r>
            <a:r>
              <a:rPr lang="el-GR" dirty="0">
                <a:solidFill>
                  <a:srgbClr val="080808"/>
                </a:solidFill>
              </a:rPr>
              <a:t>Οι επιχειρηματίες πρέπει να επιδείξουν την τεχνογνωσία τους και μια διαφοροποίηση της επιχείρησής τους για να προσελκύσουν πελάτες.</a:t>
            </a:r>
            <a:endParaRPr dirty="0">
              <a:solidFill>
                <a:srgbClr val="080808"/>
              </a:solidFill>
            </a:endParaRPr>
          </a:p>
        </p:txBody>
      </p:sp>
      <p:sp>
        <p:nvSpPr>
          <p:cNvPr id="161" name="Google Shape;161;p13"/>
          <p:cNvSpPr txBox="1">
            <a:spLocks noGrp="1"/>
          </p:cNvSpPr>
          <p:nvPr>
            <p:ph type="body" idx="3"/>
          </p:nvPr>
        </p:nvSpPr>
        <p:spPr>
          <a:xfrm>
            <a:off x="413643" y="802628"/>
            <a:ext cx="3940642"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959"/>
              </a:buClr>
              <a:buSzPts val="3600"/>
              <a:buNone/>
            </a:pPr>
            <a:r>
              <a:rPr lang="en-US" sz="3200" dirty="0">
                <a:solidFill>
                  <a:srgbClr val="0070C0"/>
                </a:solidFill>
              </a:rPr>
              <a:t>01. </a:t>
            </a:r>
            <a:r>
              <a:rPr lang="el-GR" sz="3200" dirty="0">
                <a:solidFill>
                  <a:srgbClr val="0070C0"/>
                </a:solidFill>
              </a:rPr>
              <a:t>Ειδικό Μάρκετινγκ</a:t>
            </a:r>
            <a:endParaRPr sz="3200" dirty="0">
              <a:solidFill>
                <a:srgbClr val="0070C0"/>
              </a:solidFill>
            </a:endParaRPr>
          </a:p>
        </p:txBody>
      </p:sp>
      <p:grpSp>
        <p:nvGrpSpPr>
          <p:cNvPr id="162" name="Google Shape;162;p13"/>
          <p:cNvGrpSpPr/>
          <p:nvPr/>
        </p:nvGrpSpPr>
        <p:grpSpPr>
          <a:xfrm rot="-766166">
            <a:off x="7791905" y="721267"/>
            <a:ext cx="2082443" cy="2861107"/>
            <a:chOff x="5875548" y="3125276"/>
            <a:chExt cx="438214" cy="602070"/>
          </a:xfrm>
        </p:grpSpPr>
        <p:sp>
          <p:nvSpPr>
            <p:cNvPr id="163" name="Google Shape;163;p13"/>
            <p:cNvSpPr/>
            <p:nvPr/>
          </p:nvSpPr>
          <p:spPr>
            <a:xfrm>
              <a:off x="5875548" y="3125276"/>
              <a:ext cx="369945" cy="602070"/>
            </a:xfrm>
            <a:custGeom>
              <a:avLst/>
              <a:gdLst/>
              <a:ahLst/>
              <a:cxnLst/>
              <a:rect l="l" t="t" r="r" b="b"/>
              <a:pathLst>
                <a:path w="369945" h="602070" extrusionOk="0">
                  <a:moveTo>
                    <a:pt x="369945" y="5539"/>
                  </a:moveTo>
                  <a:lnTo>
                    <a:pt x="343224" y="0"/>
                  </a:lnTo>
                  <a:lnTo>
                    <a:pt x="0" y="582197"/>
                  </a:lnTo>
                  <a:lnTo>
                    <a:pt x="94910" y="602071"/>
                  </a:lnTo>
                  <a:lnTo>
                    <a:pt x="95236" y="601582"/>
                  </a:lnTo>
                  <a:lnTo>
                    <a:pt x="26966" y="587328"/>
                  </a:lnTo>
                  <a:close/>
                </a:path>
              </a:pathLst>
            </a:custGeom>
            <a:solidFill>
              <a:srgbClr val="279BD3">
                <a:alpha val="54117"/>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13"/>
            <p:cNvSpPr/>
            <p:nvPr/>
          </p:nvSpPr>
          <p:spPr>
            <a:xfrm>
              <a:off x="5902513" y="3130815"/>
              <a:ext cx="411249" cy="596043"/>
            </a:xfrm>
            <a:custGeom>
              <a:avLst/>
              <a:gdLst/>
              <a:ahLst/>
              <a:cxnLst/>
              <a:rect l="l" t="t" r="r" b="b"/>
              <a:pathLst>
                <a:path w="411249" h="596043" extrusionOk="0">
                  <a:moveTo>
                    <a:pt x="342979" y="0"/>
                  </a:moveTo>
                  <a:lnTo>
                    <a:pt x="0" y="581790"/>
                  </a:lnTo>
                  <a:lnTo>
                    <a:pt x="68270" y="596043"/>
                  </a:lnTo>
                  <a:lnTo>
                    <a:pt x="411250" y="14254"/>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65" name="Google Shape;165;p13" descr="A person holding a red cup&#10;&#10;Description automatically generated with low confidence"/>
          <p:cNvPicPr preferRelativeResize="0">
            <a:picLocks noGrp="1"/>
          </p:cNvPicPr>
          <p:nvPr>
            <p:ph type="pic" idx="2"/>
          </p:nvPr>
        </p:nvPicPr>
        <p:blipFill rotWithShape="1">
          <a:blip r:embed="rId3">
            <a:alphaModFix/>
          </a:blip>
          <a:srcRect l="5671" r="5670"/>
          <a:stretch/>
        </p:blipFill>
        <p:spPr>
          <a:xfrm>
            <a:off x="7329563" y="-1"/>
            <a:ext cx="4862437" cy="6855220"/>
          </a:xfrm>
          <a:prstGeom prst="rect">
            <a:avLst/>
          </a:prstGeom>
          <a:noFill/>
          <a:ln>
            <a:noFill/>
          </a:ln>
        </p:spPr>
      </p:pic>
      <p:sp>
        <p:nvSpPr>
          <p:cNvPr id="166" name="Google Shape;166;p13"/>
          <p:cNvSpPr/>
          <p:nvPr/>
        </p:nvSpPr>
        <p:spPr>
          <a:xfrm>
            <a:off x="162968" y="5178754"/>
            <a:ext cx="6934518" cy="923289"/>
          </a:xfrm>
          <a:prstGeom prst="rect">
            <a:avLst/>
          </a:prstGeom>
          <a:noFill/>
          <a:ln>
            <a:noFill/>
          </a:ln>
        </p:spPr>
        <p:txBody>
          <a:bodyPr spcFirstLastPara="1" wrap="square" lIns="91425" tIns="45700" rIns="91425" bIns="45700" anchor="t" anchorCtr="0">
            <a:spAutoFit/>
          </a:bodyPr>
          <a:lstStyle/>
          <a:p>
            <a:pPr marL="228600" marR="0" lvl="0" indent="0" algn="just" rtl="0">
              <a:lnSpc>
                <a:spcPct val="100000"/>
              </a:lnSpc>
              <a:spcBef>
                <a:spcPts val="0"/>
              </a:spcBef>
              <a:spcAft>
                <a:spcPts val="0"/>
              </a:spcAft>
              <a:buClr>
                <a:srgbClr val="000000"/>
              </a:buClr>
              <a:buSzPts val="1800"/>
              <a:buFont typeface="Arial"/>
              <a:buNone/>
            </a:pPr>
            <a:r>
              <a:rPr lang="el-GR" sz="1800" b="0" i="0" u="sng" strike="noStrike" cap="none" dirty="0">
                <a:solidFill>
                  <a:srgbClr val="06494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Κάντε κλικ εδώ</a:t>
            </a:r>
            <a:r>
              <a:rPr lang="en-US" sz="1800" b="0" i="0" u="sng" strike="noStrike" cap="none" dirty="0">
                <a:solidFill>
                  <a:srgbClr val="06494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l-GR" sz="1800" b="0" i="0" u="sng" strike="noStrike" cap="none" dirty="0">
                <a:solidFill>
                  <a:srgbClr val="064947"/>
                </a:solidFill>
                <a:latin typeface="Calibri"/>
                <a:ea typeface="Calibri"/>
                <a:cs typeface="Calibri"/>
                <a:sym typeface="Calibri"/>
              </a:rPr>
              <a:t>γ</a:t>
            </a:r>
            <a:r>
              <a:rPr lang="el-GR" sz="1800" b="0" i="0" u="none" strike="noStrike" cap="none" dirty="0">
                <a:solidFill>
                  <a:srgbClr val="064947"/>
                </a:solidFill>
                <a:latin typeface="Calibri"/>
                <a:ea typeface="Calibri"/>
                <a:cs typeface="Calibri"/>
                <a:sym typeface="Calibri"/>
              </a:rPr>
              <a:t>ια να διαβάσετε το άρθρο του Daniel Midson-Short σχετικά με το «MARKETING MOUNTAIN: HELPING YOUR CUSTUMERS TO BUY», τονίζοντας μια στρατηγική μάρκετινγκ ορεινών περιοχών</a:t>
            </a:r>
            <a:endParaRPr sz="1800" b="0" i="0" u="none" strike="noStrike" cap="none" dirty="0">
              <a:solidFill>
                <a:srgbClr val="064947"/>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9"/>
          <p:cNvSpPr txBox="1">
            <a:spLocks noGrp="1"/>
          </p:cNvSpPr>
          <p:nvPr>
            <p:ph type="body" idx="1"/>
          </p:nvPr>
        </p:nvSpPr>
        <p:spPr>
          <a:xfrm>
            <a:off x="5557421" y="1334005"/>
            <a:ext cx="6391922" cy="4129215"/>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rgbClr val="595959"/>
              </a:buClr>
              <a:buSzPts val="2400"/>
              <a:buNone/>
            </a:pPr>
            <a:r>
              <a:rPr lang="en-US" sz="2000" dirty="0">
                <a:solidFill>
                  <a:schemeClr val="dk1"/>
                </a:solidFill>
                <a:latin typeface="Calibri"/>
                <a:ea typeface="Calibri"/>
                <a:cs typeface="Calibri"/>
                <a:sym typeface="Calibri"/>
              </a:rPr>
              <a:t>	</a:t>
            </a:r>
            <a:r>
              <a:rPr lang="en-US" sz="2000" dirty="0">
                <a:solidFill>
                  <a:srgbClr val="080808"/>
                </a:solidFill>
                <a:latin typeface="Calibri"/>
                <a:ea typeface="Calibri"/>
                <a:cs typeface="Calibri"/>
                <a:sym typeface="Calibri"/>
              </a:rPr>
              <a:t>To brand </a:t>
            </a:r>
            <a:r>
              <a:rPr lang="el-GR" sz="2000" dirty="0">
                <a:solidFill>
                  <a:srgbClr val="080808"/>
                </a:solidFill>
                <a:latin typeface="Calibri"/>
                <a:ea typeface="Calibri"/>
                <a:cs typeface="Calibri"/>
                <a:sym typeface="Calibri"/>
              </a:rPr>
              <a:t>δεν είναι απλώς ένα αναγνωρίσιμο όνομα και λογότυπο επωνυμίας που σας διακρίνει σε μια αγορά.</a:t>
            </a:r>
          </a:p>
          <a:p>
            <a:pPr marL="228600" lvl="0" indent="-228600" algn="just" rtl="0">
              <a:lnSpc>
                <a:spcPct val="90000"/>
              </a:lnSpc>
              <a:spcBef>
                <a:spcPts val="0"/>
              </a:spcBef>
              <a:spcAft>
                <a:spcPts val="0"/>
              </a:spcAft>
              <a:buClr>
                <a:srgbClr val="595959"/>
              </a:buClr>
              <a:buSzPts val="2400"/>
              <a:buNone/>
            </a:pPr>
            <a:endParaRPr lang="el-GR" sz="2000" dirty="0">
              <a:solidFill>
                <a:srgbClr val="080808"/>
              </a:solidFill>
            </a:endParaRPr>
          </a:p>
          <a:p>
            <a:pPr marL="228600" lvl="0" indent="-228600" algn="just" rtl="0">
              <a:lnSpc>
                <a:spcPct val="90000"/>
              </a:lnSpc>
              <a:spcBef>
                <a:spcPts val="0"/>
              </a:spcBef>
              <a:spcAft>
                <a:spcPts val="0"/>
              </a:spcAft>
              <a:buClr>
                <a:srgbClr val="595959"/>
              </a:buClr>
              <a:buSzPts val="2400"/>
              <a:buNone/>
            </a:pPr>
            <a:r>
              <a:rPr lang="el-GR" sz="2000" dirty="0">
                <a:solidFill>
                  <a:srgbClr val="080808"/>
                </a:solidFill>
              </a:rPr>
              <a:t>Αν</a:t>
            </a:r>
            <a:r>
              <a:rPr lang="el-GR" sz="2000" dirty="0">
                <a:solidFill>
                  <a:srgbClr val="080808"/>
                </a:solidFill>
                <a:latin typeface="Calibri"/>
                <a:ea typeface="Calibri"/>
                <a:cs typeface="Calibri"/>
                <a:sym typeface="Calibri"/>
              </a:rPr>
              <a:t> το σκεφτείς, οι άνθρωποι έχουν και προσωπικά </a:t>
            </a:r>
            <a:r>
              <a:rPr lang="en-US" sz="2000" dirty="0">
                <a:solidFill>
                  <a:srgbClr val="080808"/>
                </a:solidFill>
                <a:latin typeface="Calibri"/>
                <a:ea typeface="Calibri"/>
                <a:cs typeface="Calibri"/>
                <a:sym typeface="Calibri"/>
              </a:rPr>
              <a:t>brands</a:t>
            </a:r>
            <a:r>
              <a:rPr lang="el-GR" sz="2000" dirty="0">
                <a:solidFill>
                  <a:srgbClr val="080808"/>
                </a:solidFill>
                <a:latin typeface="Calibri"/>
                <a:ea typeface="Calibri"/>
                <a:cs typeface="Calibri"/>
                <a:sym typeface="Calibri"/>
              </a:rPr>
              <a:t>. Ο καθένας μας έχει ένα όνομα, ένα πρόσωπο, ένα στυλ, έναν τρόπο επικοινωνίας και με αυτά τα χαρακτηριστικά, κάνουμε διαφορετικές εντυπώσεις σε διαφορετικούς ανθρώπους. Ομοίως, οι επιχειρήσεις έχουν ονόματα, προϊόντα, λογότυπα, χρώματα, γραμματοσειρές, φωνές και φήμη που συνθέτουν αυτό που είναι και επηρεάζουν τον τρόπο με τον οποίο </a:t>
            </a:r>
            <a:r>
              <a:rPr lang="el-GR" sz="2000" dirty="0">
                <a:solidFill>
                  <a:srgbClr val="080808"/>
                </a:solidFill>
              </a:rPr>
              <a:t>τις </a:t>
            </a:r>
            <a:r>
              <a:rPr lang="el-GR" sz="2000" dirty="0">
                <a:solidFill>
                  <a:srgbClr val="080808"/>
                </a:solidFill>
                <a:latin typeface="Calibri"/>
                <a:ea typeface="Calibri"/>
                <a:cs typeface="Calibri"/>
                <a:sym typeface="Calibri"/>
              </a:rPr>
              <a:t>αντιλαμβανόμαστε.</a:t>
            </a:r>
            <a:endParaRPr sz="2000" dirty="0">
              <a:solidFill>
                <a:schemeClr val="dk1"/>
              </a:solidFill>
            </a:endParaRPr>
          </a:p>
          <a:p>
            <a:pPr marL="0" lvl="0" indent="0" algn="l" rtl="0">
              <a:lnSpc>
                <a:spcPct val="90000"/>
              </a:lnSpc>
              <a:spcBef>
                <a:spcPts val="0"/>
              </a:spcBef>
              <a:spcAft>
                <a:spcPts val="0"/>
              </a:spcAft>
              <a:buClr>
                <a:srgbClr val="EA1D76"/>
              </a:buClr>
              <a:buSzPts val="2400"/>
              <a:buFont typeface="Arial"/>
              <a:buNone/>
            </a:pPr>
            <a:endParaRPr sz="2000" dirty="0"/>
          </a:p>
        </p:txBody>
      </p:sp>
      <p:sp>
        <p:nvSpPr>
          <p:cNvPr id="172" name="Google Shape;172;p19"/>
          <p:cNvSpPr txBox="1">
            <a:spLocks noGrp="1"/>
          </p:cNvSpPr>
          <p:nvPr>
            <p:ph type="body" idx="2"/>
          </p:nvPr>
        </p:nvSpPr>
        <p:spPr>
          <a:xfrm>
            <a:off x="8609846" y="758941"/>
            <a:ext cx="3553125" cy="5071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79BD3"/>
              </a:buClr>
              <a:buSzPts val="3600"/>
              <a:buNone/>
            </a:pPr>
            <a:r>
              <a:rPr lang="el-GR" sz="3200" i="1" dirty="0">
                <a:solidFill>
                  <a:srgbClr val="0070C0"/>
                </a:solidFill>
              </a:rPr>
              <a:t>Τι είναι τοο </a:t>
            </a:r>
            <a:r>
              <a:rPr lang="en-US" sz="3200" i="1" dirty="0">
                <a:solidFill>
                  <a:srgbClr val="0070C0"/>
                </a:solidFill>
              </a:rPr>
              <a:t>Brand? </a:t>
            </a:r>
            <a:endParaRPr sz="3200" i="1" dirty="0">
              <a:solidFill>
                <a:srgbClr val="0070C0"/>
              </a:solidFill>
            </a:endParaRPr>
          </a:p>
        </p:txBody>
      </p:sp>
      <p:sp>
        <p:nvSpPr>
          <p:cNvPr id="173" name="Google Shape;173;p19"/>
          <p:cNvSpPr txBox="1">
            <a:spLocks noGrp="1"/>
          </p:cNvSpPr>
          <p:nvPr>
            <p:ph type="body" idx="3"/>
          </p:nvPr>
        </p:nvSpPr>
        <p:spPr>
          <a:xfrm>
            <a:off x="621437" y="1279742"/>
            <a:ext cx="3959440" cy="4298516"/>
          </a:xfrm>
          <a:prstGeom prst="rect">
            <a:avLst/>
          </a:prstGeom>
          <a:noFill/>
          <a:ln>
            <a:noFill/>
          </a:ln>
        </p:spPr>
        <p:txBody>
          <a:bodyPr spcFirstLastPara="1" wrap="square" lIns="91425" tIns="45700" rIns="91425" bIns="45700" anchor="t" anchorCtr="0">
            <a:normAutofit fontScale="40000" lnSpcReduction="20000"/>
          </a:bodyPr>
          <a:lstStyle/>
          <a:p>
            <a:pPr marL="0" lvl="0" indent="0" algn="just" rtl="0">
              <a:lnSpc>
                <a:spcPct val="120000"/>
              </a:lnSpc>
              <a:spcBef>
                <a:spcPts val="0"/>
              </a:spcBef>
              <a:spcAft>
                <a:spcPts val="0"/>
              </a:spcAft>
              <a:buSzPct val="148760"/>
              <a:buNone/>
            </a:pPr>
            <a:r>
              <a:rPr lang="el-GR" sz="4400" dirty="0">
                <a:solidFill>
                  <a:srgbClr val="0070C0"/>
                </a:solidFill>
              </a:rPr>
              <a:t>Δεν μπορείτε να προσεγγίσετε αποτελεσματικά πώς να δημιουργήσετε ένα </a:t>
            </a:r>
            <a:r>
              <a:rPr lang="en-US" sz="4400" dirty="0">
                <a:solidFill>
                  <a:srgbClr val="0070C0"/>
                </a:solidFill>
              </a:rPr>
              <a:t>brand</a:t>
            </a:r>
            <a:r>
              <a:rPr lang="el-GR" sz="4400" dirty="0">
                <a:solidFill>
                  <a:srgbClr val="0070C0"/>
                </a:solidFill>
              </a:rPr>
              <a:t> χωρίς να είστε συνεπείς και να διατηρήσετε αυτή τη συνέπεια καθώς επεκτείνετε την επωνυμία σας σε κάθε τμήμα της επιχείρησής σας. Ο καλύτερος τρόπος για να δημιουργήσετε μια επωνυμία ξεκινά με τον καθορισμό του πώς θα μοιάζει αυτή η συνέπεια και το συναίσθημα που θέλετε να προκαλέσει.</a:t>
            </a:r>
            <a:endParaRPr dirty="0"/>
          </a:p>
        </p:txBody>
      </p:sp>
      <p:sp>
        <p:nvSpPr>
          <p:cNvPr id="174" name="Google Shape;174;p19"/>
          <p:cNvSpPr txBox="1"/>
          <p:nvPr/>
        </p:nvSpPr>
        <p:spPr>
          <a:xfrm>
            <a:off x="1153596" y="648768"/>
            <a:ext cx="314189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l-GR" sz="2400" b="1" i="0" u="none" strike="noStrike" cap="none" dirty="0">
                <a:solidFill>
                  <a:srgbClr val="0070C0"/>
                </a:solidFill>
                <a:latin typeface="Calibri"/>
                <a:ea typeface="Calibri"/>
                <a:cs typeface="Calibri"/>
                <a:sym typeface="Calibri"/>
              </a:rPr>
              <a:t>ΚΟΡΥΦΑΙΑ ΣΥΜΒΟΥΛΗ</a:t>
            </a:r>
            <a:endParaRPr sz="1100" b="0" i="0" u="none" strike="noStrike" cap="none" dirty="0">
              <a:solidFill>
                <a:srgbClr val="000000"/>
              </a:solidFill>
              <a:latin typeface="Arial"/>
              <a:ea typeface="Arial"/>
              <a:cs typeface="Arial"/>
              <a:sym typeface="Arial"/>
            </a:endParaRPr>
          </a:p>
        </p:txBody>
      </p:sp>
      <p:grpSp>
        <p:nvGrpSpPr>
          <p:cNvPr id="175" name="Google Shape;175;p19"/>
          <p:cNvGrpSpPr/>
          <p:nvPr/>
        </p:nvGrpSpPr>
        <p:grpSpPr>
          <a:xfrm>
            <a:off x="774874" y="743044"/>
            <a:ext cx="215966" cy="342399"/>
            <a:chOff x="6718575" y="2318625"/>
            <a:chExt cx="256950" cy="407375"/>
          </a:xfrm>
        </p:grpSpPr>
        <p:sp>
          <p:nvSpPr>
            <p:cNvPr id="176" name="Google Shape;176;p19"/>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7" name="Google Shape;177;p19"/>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8" name="Google Shape;178;p19"/>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9" name="Google Shape;179;p19"/>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0" name="Google Shape;180;p19"/>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1" name="Google Shape;181;p19"/>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2" name="Google Shape;182;p19"/>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3" name="Google Shape;183;p19"/>
            <p:cNvSpPr/>
            <p:nvPr/>
          </p:nvSpPr>
          <p:spPr>
            <a:xfrm>
              <a:off x="6795900" y="2628550"/>
              <a:ext cx="102300" cy="25"/>
            </a:xfrm>
            <a:custGeom>
              <a:avLst/>
              <a:gdLst/>
              <a:ahLst/>
              <a:cxnLst/>
              <a:rect l="l" t="t" r="r" b="b"/>
              <a:pathLst>
                <a:path w="4092" h="1" fill="none" extrusionOk="0">
                  <a:moveTo>
                    <a:pt x="0" y="1"/>
                  </a:moveTo>
                  <a:lnTo>
                    <a:pt x="4092" y="1"/>
                  </a:lnTo>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184" name="Google Shape;184;p19" descr="Scenic view of snow covered mountains against clear blue sky"/>
          <p:cNvPicPr preferRelativeResize="0"/>
          <p:nvPr/>
        </p:nvPicPr>
        <p:blipFill rotWithShape="1">
          <a:blip r:embed="rId3">
            <a:alphaModFix/>
          </a:blip>
          <a:srcRect l="188" t="45427" r="-187" b="27197"/>
          <a:stretch/>
        </p:blipFill>
        <p:spPr>
          <a:xfrm>
            <a:off x="4804228" y="5463220"/>
            <a:ext cx="7358743" cy="1336724"/>
          </a:xfrm>
          <a:prstGeom prst="rect">
            <a:avLst/>
          </a:prstGeom>
          <a:noFill/>
          <a:ln>
            <a:noFill/>
          </a:ln>
        </p:spPr>
      </p:pic>
      <p:sp>
        <p:nvSpPr>
          <p:cNvPr id="185" name="Google Shape;185;p19"/>
          <p:cNvSpPr txBox="1"/>
          <p:nvPr/>
        </p:nvSpPr>
        <p:spPr>
          <a:xfrm>
            <a:off x="7342359" y="278981"/>
            <a:ext cx="4606983" cy="5354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lt1"/>
              </a:buClr>
              <a:buSzPts val="3000"/>
              <a:buFont typeface="Arial"/>
              <a:buNone/>
            </a:pPr>
            <a:r>
              <a:rPr lang="en-US" sz="3200" b="0" i="0" u="none" strike="noStrike" cap="none" dirty="0">
                <a:solidFill>
                  <a:srgbClr val="0070C0"/>
                </a:solidFill>
                <a:latin typeface="Calibri"/>
                <a:ea typeface="Calibri"/>
                <a:cs typeface="Calibri"/>
                <a:sym typeface="Calibri"/>
              </a:rPr>
              <a:t>02. </a:t>
            </a:r>
            <a:r>
              <a:rPr lang="el-GR" sz="3200" b="0" i="0" u="none" strike="noStrike" cap="none" dirty="0">
                <a:solidFill>
                  <a:srgbClr val="0070C0"/>
                </a:solidFill>
                <a:latin typeface="Calibri"/>
                <a:ea typeface="Calibri"/>
                <a:cs typeface="Calibri"/>
                <a:sym typeface="Calibri"/>
              </a:rPr>
              <a:t>Χτίζοντας το </a:t>
            </a:r>
            <a:r>
              <a:rPr lang="en-US" sz="3200" b="0" i="0" u="none" strike="noStrike" cap="none" dirty="0">
                <a:solidFill>
                  <a:srgbClr val="0070C0"/>
                </a:solidFill>
                <a:latin typeface="Calibri"/>
                <a:ea typeface="Calibri"/>
                <a:cs typeface="Calibri"/>
                <a:sym typeface="Calibri"/>
              </a:rPr>
              <a:t>brand</a:t>
            </a:r>
            <a:r>
              <a:rPr lang="el-GR" sz="3200" b="0" i="0" u="none" strike="noStrike" cap="none" dirty="0">
                <a:solidFill>
                  <a:srgbClr val="0070C0"/>
                </a:solidFill>
                <a:latin typeface="Calibri"/>
                <a:ea typeface="Calibri"/>
                <a:cs typeface="Calibri"/>
                <a:sym typeface="Calibri"/>
              </a:rPr>
              <a:t> σας</a:t>
            </a:r>
            <a:endParaRPr sz="1400" b="0" i="0" u="none" strike="noStrike" cap="none" dirty="0">
              <a:solidFill>
                <a:srgbClr val="000000"/>
              </a:solidFill>
              <a:latin typeface="Arial"/>
              <a:ea typeface="Arial"/>
              <a:cs typeface="Arial"/>
              <a:sym typeface="Arial"/>
            </a:endParaRPr>
          </a:p>
        </p:txBody>
      </p:sp>
      <p:sp>
        <p:nvSpPr>
          <p:cNvPr id="186" name="Google Shape;186;p19"/>
          <p:cNvSpPr/>
          <p:nvPr/>
        </p:nvSpPr>
        <p:spPr>
          <a:xfrm>
            <a:off x="731008" y="5731581"/>
            <a:ext cx="506895" cy="532271"/>
          </a:xfrm>
          <a:custGeom>
            <a:avLst/>
            <a:gdLst/>
            <a:ahLst/>
            <a:cxnLst/>
            <a:rect l="l" t="t" r="r" b="b"/>
            <a:pathLst>
              <a:path w="120000" h="120000" extrusionOk="0">
                <a:moveTo>
                  <a:pt x="0" y="0"/>
                </a:moveTo>
                <a:lnTo>
                  <a:pt x="120000" y="0"/>
                </a:lnTo>
                <a:lnTo>
                  <a:pt x="120000" y="120000"/>
                </a:lnTo>
                <a:lnTo>
                  <a:pt x="0" y="120000"/>
                </a:lnTo>
                <a:close/>
                <a:moveTo>
                  <a:pt x="15000" y="38097"/>
                </a:moveTo>
                <a:lnTo>
                  <a:pt x="15000" y="55060"/>
                </a:lnTo>
                <a:lnTo>
                  <a:pt x="21063" y="55060"/>
                </a:lnTo>
                <a:lnTo>
                  <a:pt x="22938" y="53123"/>
                </a:lnTo>
                <a:lnTo>
                  <a:pt x="24688" y="53123"/>
                </a:lnTo>
                <a:lnTo>
                  <a:pt x="24688" y="79015"/>
                </a:lnTo>
                <a:lnTo>
                  <a:pt x="85875" y="79015"/>
                </a:lnTo>
                <a:lnTo>
                  <a:pt x="85875" y="70087"/>
                </a:lnTo>
                <a:lnTo>
                  <a:pt x="95563" y="70087"/>
                </a:lnTo>
                <a:lnTo>
                  <a:pt x="100813" y="74999"/>
                </a:lnTo>
                <a:lnTo>
                  <a:pt x="105000" y="74999"/>
                </a:lnTo>
                <a:lnTo>
                  <a:pt x="105000" y="43453"/>
                </a:lnTo>
                <a:lnTo>
                  <a:pt x="100813" y="43453"/>
                </a:lnTo>
                <a:lnTo>
                  <a:pt x="97188" y="46874"/>
                </a:lnTo>
                <a:lnTo>
                  <a:pt x="85875" y="46874"/>
                </a:lnTo>
                <a:lnTo>
                  <a:pt x="85875" y="43453"/>
                </a:lnTo>
                <a:lnTo>
                  <a:pt x="82313" y="39882"/>
                </a:lnTo>
                <a:lnTo>
                  <a:pt x="22938" y="39882"/>
                </a:lnTo>
                <a:lnTo>
                  <a:pt x="21063" y="38097"/>
                </a:lnTo>
                <a:close/>
              </a:path>
              <a:path w="120000" h="120000" fill="darken" extrusionOk="0">
                <a:moveTo>
                  <a:pt x="15000" y="38097"/>
                </a:moveTo>
                <a:lnTo>
                  <a:pt x="15000" y="55060"/>
                </a:lnTo>
                <a:lnTo>
                  <a:pt x="21063" y="55060"/>
                </a:lnTo>
                <a:lnTo>
                  <a:pt x="22938" y="53123"/>
                </a:lnTo>
                <a:lnTo>
                  <a:pt x="24688" y="53123"/>
                </a:lnTo>
                <a:lnTo>
                  <a:pt x="24688" y="79015"/>
                </a:lnTo>
                <a:lnTo>
                  <a:pt x="85875" y="79015"/>
                </a:lnTo>
                <a:lnTo>
                  <a:pt x="85875" y="70087"/>
                </a:lnTo>
                <a:lnTo>
                  <a:pt x="95563" y="70087"/>
                </a:lnTo>
                <a:lnTo>
                  <a:pt x="100813" y="74999"/>
                </a:lnTo>
                <a:lnTo>
                  <a:pt x="105000" y="74999"/>
                </a:lnTo>
                <a:lnTo>
                  <a:pt x="105000" y="43453"/>
                </a:lnTo>
                <a:lnTo>
                  <a:pt x="100813" y="43453"/>
                </a:lnTo>
                <a:lnTo>
                  <a:pt x="97188" y="46874"/>
                </a:lnTo>
                <a:lnTo>
                  <a:pt x="85875" y="46874"/>
                </a:lnTo>
                <a:lnTo>
                  <a:pt x="85875" y="43453"/>
                </a:lnTo>
                <a:lnTo>
                  <a:pt x="82313" y="39882"/>
                </a:lnTo>
                <a:lnTo>
                  <a:pt x="22938" y="39882"/>
                </a:lnTo>
                <a:lnTo>
                  <a:pt x="21063" y="38097"/>
                </a:lnTo>
                <a:close/>
              </a:path>
              <a:path w="120000" h="120000" fill="none" extrusionOk="0">
                <a:moveTo>
                  <a:pt x="15000" y="38097"/>
                </a:moveTo>
                <a:lnTo>
                  <a:pt x="21063" y="38097"/>
                </a:lnTo>
                <a:lnTo>
                  <a:pt x="22938" y="39882"/>
                </a:lnTo>
                <a:lnTo>
                  <a:pt x="82313" y="39882"/>
                </a:lnTo>
                <a:lnTo>
                  <a:pt x="85875" y="43453"/>
                </a:lnTo>
                <a:lnTo>
                  <a:pt x="85875" y="46874"/>
                </a:lnTo>
                <a:lnTo>
                  <a:pt x="97188" y="46874"/>
                </a:lnTo>
                <a:lnTo>
                  <a:pt x="100813" y="43453"/>
                </a:lnTo>
                <a:lnTo>
                  <a:pt x="105000" y="43453"/>
                </a:lnTo>
                <a:lnTo>
                  <a:pt x="105000" y="74999"/>
                </a:lnTo>
                <a:lnTo>
                  <a:pt x="100813" y="74999"/>
                </a:lnTo>
                <a:lnTo>
                  <a:pt x="95563" y="70087"/>
                </a:lnTo>
                <a:lnTo>
                  <a:pt x="85875" y="70087"/>
                </a:lnTo>
                <a:lnTo>
                  <a:pt x="85875" y="79015"/>
                </a:lnTo>
                <a:lnTo>
                  <a:pt x="24688" y="79015"/>
                </a:lnTo>
                <a:lnTo>
                  <a:pt x="24688" y="53123"/>
                </a:lnTo>
                <a:lnTo>
                  <a:pt x="22938" y="53123"/>
                </a:lnTo>
                <a:lnTo>
                  <a:pt x="21063" y="55060"/>
                </a:lnTo>
                <a:lnTo>
                  <a:pt x="15000" y="55060"/>
                </a:lnTo>
                <a:close/>
              </a:path>
              <a:path w="120000" h="120000" fill="none" extrusionOk="0">
                <a:moveTo>
                  <a:pt x="0" y="0"/>
                </a:moveTo>
                <a:lnTo>
                  <a:pt x="120000" y="0"/>
                </a:lnTo>
                <a:lnTo>
                  <a:pt x="120000" y="120000"/>
                </a:lnTo>
                <a:lnTo>
                  <a:pt x="0" y="120000"/>
                </a:lnTo>
                <a:close/>
              </a:path>
            </a:pathLst>
          </a:custGeom>
          <a:solidFill>
            <a:schemeClr val="lt1"/>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7" name="Google Shape;187;p19"/>
          <p:cNvSpPr txBox="1"/>
          <p:nvPr/>
        </p:nvSpPr>
        <p:spPr>
          <a:xfrm>
            <a:off x="1175685" y="5578258"/>
            <a:ext cx="3364843" cy="1200288"/>
          </a:xfrm>
          <a:prstGeom prst="rect">
            <a:avLst/>
          </a:prstGeom>
          <a:noFill/>
          <a:ln>
            <a:noFill/>
          </a:ln>
        </p:spPr>
        <p:txBody>
          <a:bodyPr spcFirstLastPara="1" wrap="square" lIns="91425" tIns="45700" rIns="91425" bIns="45700" anchor="t" anchorCtr="0">
            <a:spAutoFit/>
          </a:bodyPr>
          <a:lstStyle/>
          <a:p>
            <a:pPr marL="228600" marR="0" lvl="0" indent="-228600" algn="just" rtl="0">
              <a:lnSpc>
                <a:spcPct val="90000"/>
              </a:lnSpc>
              <a:spcBef>
                <a:spcPts val="0"/>
              </a:spcBef>
              <a:spcAft>
                <a:spcPts val="0"/>
              </a:spcAft>
              <a:buClr>
                <a:srgbClr val="595959"/>
              </a:buClr>
              <a:buSzPts val="2400"/>
              <a:buFont typeface="Arial"/>
              <a:buNone/>
            </a:pPr>
            <a:r>
              <a:rPr lang="en-US" sz="1600" b="1" i="0" u="none" strike="noStrike" cap="none" dirty="0">
                <a:solidFill>
                  <a:srgbClr val="000000"/>
                </a:solidFill>
                <a:latin typeface="Arial"/>
                <a:ea typeface="Arial"/>
                <a:cs typeface="Arial"/>
                <a:sym typeface="Arial"/>
              </a:rPr>
              <a:t>	</a:t>
            </a:r>
            <a:r>
              <a:rPr lang="el-GR" sz="1600" b="1" i="0" u="sng" strike="noStrike" cap="none" dirty="0">
                <a:solidFill>
                  <a:schemeClr val="accent1"/>
                </a:solidFill>
                <a:latin typeface="Arial"/>
                <a:ea typeface="Arial"/>
                <a:cs typeface="Arial"/>
                <a:sym typeface="Arial"/>
                <a:hlinkClick r:id="rId4">
                  <a:extLst>
                    <a:ext uri="{A12FA001-AC4F-418D-AE19-62706E023703}">
                      <ahyp:hlinkClr xmlns:ahyp="http://schemas.microsoft.com/office/drawing/2018/hyperlinkcolor" val="tx"/>
                    </a:ext>
                  </a:extLst>
                </a:hlinkClick>
              </a:rPr>
              <a:t>Κάντε κλικ εδώ</a:t>
            </a:r>
            <a:r>
              <a:rPr lang="el-GR" sz="1600" b="1" i="0" u="sng" strike="noStrike" cap="none" dirty="0">
                <a:solidFill>
                  <a:schemeClr val="accent1"/>
                </a:solidFill>
                <a:latin typeface="Arial"/>
                <a:ea typeface="Arial"/>
                <a:cs typeface="Arial"/>
                <a:sym typeface="Arial"/>
              </a:rPr>
              <a:t> </a:t>
            </a:r>
            <a:r>
              <a:rPr lang="el-GR" sz="1600" b="0" i="0" u="none" strike="noStrike" cap="none" dirty="0">
                <a:solidFill>
                  <a:schemeClr val="accent1"/>
                </a:solidFill>
                <a:latin typeface="Arial"/>
                <a:ea typeface="Arial"/>
                <a:cs typeface="Arial"/>
                <a:sym typeface="Arial"/>
              </a:rPr>
              <a:t>για να παρακολουθήσετε το Marketing 360 «Πώς να δημιουργήσετε ένα </a:t>
            </a:r>
            <a:r>
              <a:rPr lang="en-US" sz="1600" b="0" i="0" u="none" strike="noStrike" cap="none" dirty="0">
                <a:solidFill>
                  <a:schemeClr val="accent1"/>
                </a:solidFill>
                <a:latin typeface="Arial"/>
                <a:ea typeface="Arial"/>
                <a:cs typeface="Arial"/>
                <a:sym typeface="Arial"/>
              </a:rPr>
              <a:t>brand </a:t>
            </a:r>
            <a:r>
              <a:rPr lang="el-GR" sz="1600" b="0" i="0" u="none" strike="noStrike" cap="none" dirty="0">
                <a:solidFill>
                  <a:schemeClr val="accent1"/>
                </a:solidFill>
                <a:latin typeface="Arial"/>
                <a:ea typeface="Arial"/>
                <a:cs typeface="Arial"/>
                <a:sym typeface="Arial"/>
              </a:rPr>
              <a:t>από την αρχή – 6 βήματα για την επιτυχία»</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67" descr="Hiker in front of lake"/>
          <p:cNvPicPr preferRelativeResize="0">
            <a:picLocks noGrp="1"/>
          </p:cNvPicPr>
          <p:nvPr>
            <p:ph type="pic" idx="2"/>
          </p:nvPr>
        </p:nvPicPr>
        <p:blipFill rotWithShape="1">
          <a:blip r:embed="rId3">
            <a:alphaModFix/>
          </a:blip>
          <a:srcRect l="52709"/>
          <a:stretch/>
        </p:blipFill>
        <p:spPr>
          <a:xfrm>
            <a:off x="7329563" y="-1"/>
            <a:ext cx="4862437" cy="6855220"/>
          </a:xfrm>
          <a:prstGeom prst="rect">
            <a:avLst/>
          </a:prstGeom>
          <a:noFill/>
          <a:ln>
            <a:noFill/>
          </a:ln>
        </p:spPr>
      </p:pic>
      <p:sp>
        <p:nvSpPr>
          <p:cNvPr id="193" name="Google Shape;193;p67"/>
          <p:cNvSpPr txBox="1">
            <a:spLocks noGrp="1"/>
          </p:cNvSpPr>
          <p:nvPr>
            <p:ph type="body" idx="1"/>
          </p:nvPr>
        </p:nvSpPr>
        <p:spPr>
          <a:xfrm>
            <a:off x="172208" y="1435701"/>
            <a:ext cx="6971708" cy="4507548"/>
          </a:xfrm>
          <a:prstGeom prst="rect">
            <a:avLst/>
          </a:prstGeom>
          <a:noFill/>
          <a:ln>
            <a:noFill/>
          </a:ln>
        </p:spPr>
        <p:txBody>
          <a:bodyPr spcFirstLastPara="1" wrap="square" lIns="91425" tIns="45700" rIns="91425" bIns="45700" anchor="t" anchorCtr="0">
            <a:normAutofit fontScale="92500" lnSpcReduction="10000"/>
          </a:bodyPr>
          <a:lstStyle/>
          <a:p>
            <a:pPr marL="231775" lvl="0" indent="-231775" algn="l" rtl="0">
              <a:lnSpc>
                <a:spcPct val="90000"/>
              </a:lnSpc>
              <a:spcBef>
                <a:spcPts val="1000"/>
              </a:spcBef>
              <a:spcAft>
                <a:spcPts val="0"/>
              </a:spcAft>
              <a:buSzPts val="2400"/>
              <a:buNone/>
            </a:pPr>
            <a:r>
              <a:rPr lang="en-US" dirty="0">
                <a:solidFill>
                  <a:srgbClr val="080808"/>
                </a:solidFill>
              </a:rPr>
              <a:t>	</a:t>
            </a:r>
            <a:r>
              <a:rPr lang="el-GR" dirty="0">
                <a:solidFill>
                  <a:srgbClr val="080808"/>
                </a:solidFill>
              </a:rPr>
              <a:t>Η οικοδόμηση ενός νέου </a:t>
            </a:r>
            <a:r>
              <a:rPr lang="en-US" dirty="0">
                <a:solidFill>
                  <a:srgbClr val="080808"/>
                </a:solidFill>
              </a:rPr>
              <a:t>brand</a:t>
            </a:r>
            <a:r>
              <a:rPr lang="el-GR" dirty="0">
                <a:solidFill>
                  <a:srgbClr val="080808"/>
                </a:solidFill>
              </a:rPr>
              <a:t> ουσιαστικά συνοψίζεται σε επτά βήματα</a:t>
            </a:r>
            <a:r>
              <a:rPr lang="en-US" dirty="0">
                <a:solidFill>
                  <a:srgbClr val="080808"/>
                </a:solidFill>
              </a:rPr>
              <a:t>:</a:t>
            </a:r>
            <a:endParaRPr lang="en-US" dirty="0"/>
          </a:p>
          <a:p>
            <a:pPr marL="739775" lvl="0" indent="-333375" algn="l" rtl="0">
              <a:lnSpc>
                <a:spcPct val="90000"/>
              </a:lnSpc>
              <a:spcBef>
                <a:spcPts val="1000"/>
              </a:spcBef>
              <a:spcAft>
                <a:spcPts val="0"/>
              </a:spcAft>
              <a:buSzPts val="2400"/>
              <a:buFont typeface="Arial"/>
              <a:buChar char="•"/>
            </a:pPr>
            <a:r>
              <a:rPr lang="el-GR" dirty="0">
                <a:solidFill>
                  <a:srgbClr val="080808"/>
                </a:solidFill>
              </a:rPr>
              <a:t>Ερευνήστε το </a:t>
            </a:r>
            <a:r>
              <a:rPr lang="el-GR" b="1" dirty="0">
                <a:solidFill>
                  <a:srgbClr val="080808"/>
                </a:solidFill>
              </a:rPr>
              <a:t>κοινό-στόχο</a:t>
            </a:r>
            <a:r>
              <a:rPr lang="el-GR" dirty="0">
                <a:solidFill>
                  <a:srgbClr val="080808"/>
                </a:solidFill>
              </a:rPr>
              <a:t> σας και τους </a:t>
            </a:r>
            <a:r>
              <a:rPr lang="el-GR" b="1" dirty="0">
                <a:solidFill>
                  <a:srgbClr val="080808"/>
                </a:solidFill>
              </a:rPr>
              <a:t>ανταγωνιστές</a:t>
            </a:r>
            <a:r>
              <a:rPr lang="el-GR" dirty="0">
                <a:solidFill>
                  <a:srgbClr val="080808"/>
                </a:solidFill>
              </a:rPr>
              <a:t> σας.</a:t>
            </a:r>
            <a:endParaRPr lang="en-US" dirty="0">
              <a:solidFill>
                <a:srgbClr val="080808"/>
              </a:solidFill>
            </a:endParaRPr>
          </a:p>
          <a:p>
            <a:pPr marL="739775" lvl="0" indent="-333375" algn="l" rtl="0">
              <a:lnSpc>
                <a:spcPct val="90000"/>
              </a:lnSpc>
              <a:spcBef>
                <a:spcPts val="1000"/>
              </a:spcBef>
              <a:spcAft>
                <a:spcPts val="0"/>
              </a:spcAft>
              <a:buSzPts val="2400"/>
              <a:buFont typeface="Arial"/>
              <a:buChar char="•"/>
            </a:pPr>
            <a:r>
              <a:rPr lang="el-GR" dirty="0">
                <a:solidFill>
                  <a:srgbClr val="080808"/>
                </a:solidFill>
              </a:rPr>
              <a:t>Επιλέξτε την </a:t>
            </a:r>
            <a:r>
              <a:rPr lang="el-GR" b="1" dirty="0">
                <a:solidFill>
                  <a:srgbClr val="080808"/>
                </a:solidFill>
              </a:rPr>
              <a:t>εστίαση</a:t>
            </a:r>
            <a:r>
              <a:rPr lang="el-GR" dirty="0">
                <a:solidFill>
                  <a:srgbClr val="080808"/>
                </a:solidFill>
              </a:rPr>
              <a:t> και την </a:t>
            </a:r>
            <a:r>
              <a:rPr lang="el-GR" b="1" dirty="0">
                <a:solidFill>
                  <a:srgbClr val="080808"/>
                </a:solidFill>
              </a:rPr>
              <a:t>προσωπικότητά</a:t>
            </a:r>
            <a:r>
              <a:rPr lang="el-GR" dirty="0">
                <a:solidFill>
                  <a:srgbClr val="080808"/>
                </a:solidFill>
              </a:rPr>
              <a:t> σας.</a:t>
            </a:r>
            <a:endParaRPr lang="en-US" dirty="0">
              <a:solidFill>
                <a:srgbClr val="080808"/>
              </a:solidFill>
            </a:endParaRPr>
          </a:p>
          <a:p>
            <a:pPr marL="739775" lvl="0" indent="-333375" algn="l" rtl="0">
              <a:lnSpc>
                <a:spcPct val="90000"/>
              </a:lnSpc>
              <a:spcBef>
                <a:spcPts val="1000"/>
              </a:spcBef>
              <a:spcAft>
                <a:spcPts val="0"/>
              </a:spcAft>
              <a:buSzPts val="2400"/>
              <a:buFont typeface="Arial"/>
              <a:buChar char="•"/>
            </a:pPr>
            <a:r>
              <a:rPr lang="el-GR" dirty="0">
                <a:solidFill>
                  <a:srgbClr val="080808"/>
                </a:solidFill>
              </a:rPr>
              <a:t>Επιλέξτε το </a:t>
            </a:r>
            <a:r>
              <a:rPr lang="el-GR" b="1" dirty="0">
                <a:solidFill>
                  <a:srgbClr val="080808"/>
                </a:solidFill>
              </a:rPr>
              <a:t>όνομα της επιχείρησής </a:t>
            </a:r>
            <a:r>
              <a:rPr lang="el-GR" dirty="0">
                <a:solidFill>
                  <a:srgbClr val="080808"/>
                </a:solidFill>
              </a:rPr>
              <a:t>σας.</a:t>
            </a:r>
            <a:endParaRPr lang="en-US" dirty="0">
              <a:solidFill>
                <a:srgbClr val="080808"/>
              </a:solidFill>
            </a:endParaRPr>
          </a:p>
          <a:p>
            <a:pPr marL="739775" lvl="0" indent="-333375" algn="l" rtl="0">
              <a:lnSpc>
                <a:spcPct val="90000"/>
              </a:lnSpc>
              <a:spcBef>
                <a:spcPts val="1000"/>
              </a:spcBef>
              <a:spcAft>
                <a:spcPts val="0"/>
              </a:spcAft>
              <a:buSzPts val="2400"/>
              <a:buFont typeface="Arial"/>
              <a:buChar char="•"/>
            </a:pPr>
            <a:r>
              <a:rPr lang="el-GR" dirty="0">
                <a:solidFill>
                  <a:srgbClr val="080808"/>
                </a:solidFill>
              </a:rPr>
              <a:t>Γράψτε το </a:t>
            </a:r>
            <a:r>
              <a:rPr lang="el-GR" b="1" dirty="0">
                <a:solidFill>
                  <a:srgbClr val="080808"/>
                </a:solidFill>
              </a:rPr>
              <a:t>σύνθημά</a:t>
            </a:r>
            <a:r>
              <a:rPr lang="el-GR" dirty="0">
                <a:solidFill>
                  <a:srgbClr val="080808"/>
                </a:solidFill>
              </a:rPr>
              <a:t> σας.</a:t>
            </a:r>
            <a:endParaRPr lang="en-US" dirty="0">
              <a:solidFill>
                <a:srgbClr val="080808"/>
              </a:solidFill>
            </a:endParaRPr>
          </a:p>
          <a:p>
            <a:pPr marL="739775" lvl="0" indent="-333375" algn="l" rtl="0">
              <a:lnSpc>
                <a:spcPct val="90000"/>
              </a:lnSpc>
              <a:spcBef>
                <a:spcPts val="1000"/>
              </a:spcBef>
              <a:spcAft>
                <a:spcPts val="0"/>
              </a:spcAft>
              <a:buSzPts val="2400"/>
              <a:buFont typeface="Arial"/>
              <a:buChar char="•"/>
            </a:pPr>
            <a:r>
              <a:rPr lang="el-GR" dirty="0">
                <a:solidFill>
                  <a:srgbClr val="080808"/>
                </a:solidFill>
              </a:rPr>
              <a:t>Επιλέξτε την </a:t>
            </a:r>
            <a:r>
              <a:rPr lang="el-GR" b="1" dirty="0">
                <a:solidFill>
                  <a:srgbClr val="080808"/>
                </a:solidFill>
              </a:rPr>
              <a:t>εμφάνιση</a:t>
            </a:r>
            <a:r>
              <a:rPr lang="el-GR" dirty="0">
                <a:solidFill>
                  <a:srgbClr val="080808"/>
                </a:solidFill>
              </a:rPr>
              <a:t> της επωνυμίας σας (χρώματα και γραμματοσειρά).</a:t>
            </a:r>
            <a:endParaRPr lang="en-US" dirty="0">
              <a:solidFill>
                <a:srgbClr val="080808"/>
              </a:solidFill>
            </a:endParaRPr>
          </a:p>
          <a:p>
            <a:pPr marL="739775" lvl="0" indent="-333375" algn="l" rtl="0">
              <a:lnSpc>
                <a:spcPct val="90000"/>
              </a:lnSpc>
              <a:spcBef>
                <a:spcPts val="1000"/>
              </a:spcBef>
              <a:spcAft>
                <a:spcPts val="0"/>
              </a:spcAft>
              <a:buSzPts val="2400"/>
              <a:buFont typeface="Arial"/>
              <a:buChar char="•"/>
            </a:pPr>
            <a:r>
              <a:rPr lang="el-GR" dirty="0">
                <a:solidFill>
                  <a:srgbClr val="080808"/>
                </a:solidFill>
              </a:rPr>
              <a:t>Σχεδιάστε το </a:t>
            </a:r>
            <a:r>
              <a:rPr lang="el-GR" b="1" dirty="0">
                <a:solidFill>
                  <a:srgbClr val="080808"/>
                </a:solidFill>
              </a:rPr>
              <a:t>λογότυπο</a:t>
            </a:r>
            <a:r>
              <a:rPr lang="el-GR" dirty="0">
                <a:solidFill>
                  <a:srgbClr val="080808"/>
                </a:solidFill>
              </a:rPr>
              <a:t>.</a:t>
            </a:r>
            <a:endParaRPr lang="en-US" dirty="0">
              <a:solidFill>
                <a:srgbClr val="080808"/>
              </a:solidFill>
            </a:endParaRPr>
          </a:p>
          <a:p>
            <a:pPr marL="739775" lvl="0" indent="-333375" algn="l" rtl="0">
              <a:lnSpc>
                <a:spcPct val="90000"/>
              </a:lnSpc>
              <a:spcBef>
                <a:spcPts val="1000"/>
              </a:spcBef>
              <a:spcAft>
                <a:spcPts val="0"/>
              </a:spcAft>
              <a:buSzPts val="2400"/>
              <a:buFont typeface="Arial"/>
              <a:buChar char="•"/>
            </a:pPr>
            <a:r>
              <a:rPr lang="el-GR" dirty="0">
                <a:solidFill>
                  <a:srgbClr val="080808"/>
                </a:solidFill>
              </a:rPr>
              <a:t>Εφαρμόστε τ</a:t>
            </a:r>
            <a:r>
              <a:rPr lang="en-US" dirty="0">
                <a:solidFill>
                  <a:srgbClr val="080808"/>
                </a:solidFill>
              </a:rPr>
              <a:t>o brand </a:t>
            </a:r>
            <a:r>
              <a:rPr lang="el-GR" dirty="0">
                <a:solidFill>
                  <a:srgbClr val="080808"/>
                </a:solidFill>
              </a:rPr>
              <a:t>σας σε </a:t>
            </a:r>
            <a:r>
              <a:rPr lang="el-GR" b="1" dirty="0">
                <a:solidFill>
                  <a:srgbClr val="080808"/>
                </a:solidFill>
              </a:rPr>
              <a:t>όλη την επιχείρησή </a:t>
            </a:r>
            <a:r>
              <a:rPr lang="el-GR" dirty="0">
                <a:solidFill>
                  <a:srgbClr val="080808"/>
                </a:solidFill>
              </a:rPr>
              <a:t>σας.</a:t>
            </a:r>
            <a:endParaRPr lang="en-US" dirty="0">
              <a:solidFill>
                <a:srgbClr val="080808"/>
              </a:solidFill>
            </a:endParaRPr>
          </a:p>
        </p:txBody>
      </p:sp>
      <p:sp>
        <p:nvSpPr>
          <p:cNvPr id="194" name="Google Shape;194;p67"/>
          <p:cNvSpPr txBox="1">
            <a:spLocks noGrp="1"/>
          </p:cNvSpPr>
          <p:nvPr>
            <p:ph type="body" idx="3"/>
          </p:nvPr>
        </p:nvSpPr>
        <p:spPr>
          <a:xfrm>
            <a:off x="182551" y="638155"/>
            <a:ext cx="7147012" cy="582221"/>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rgbClr val="595959"/>
              </a:buClr>
              <a:buSzPts val="3600"/>
              <a:buNone/>
            </a:pPr>
            <a:r>
              <a:rPr lang="el-GR" sz="2400" dirty="0">
                <a:solidFill>
                  <a:srgbClr val="0070C0"/>
                </a:solidFill>
              </a:rPr>
              <a:t>7 βήματα για το πώς να δημιουργήσετε το </a:t>
            </a:r>
            <a:r>
              <a:rPr lang="en-US" sz="2400" dirty="0">
                <a:solidFill>
                  <a:srgbClr val="0070C0"/>
                </a:solidFill>
              </a:rPr>
              <a:t>brand </a:t>
            </a:r>
            <a:r>
              <a:rPr lang="el-GR" sz="2400" dirty="0">
                <a:solidFill>
                  <a:srgbClr val="0070C0"/>
                </a:solidFill>
              </a:rPr>
              <a:t>σας</a:t>
            </a:r>
            <a:endParaRPr sz="2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8"/>
          <p:cNvSpPr txBox="1">
            <a:spLocks noGrp="1"/>
          </p:cNvSpPr>
          <p:nvPr>
            <p:ph type="body" idx="1"/>
          </p:nvPr>
        </p:nvSpPr>
        <p:spPr>
          <a:xfrm>
            <a:off x="5121112" y="1607009"/>
            <a:ext cx="6606431" cy="4317781"/>
          </a:xfrm>
          <a:prstGeom prst="rect">
            <a:avLst/>
          </a:prstGeom>
          <a:noFill/>
          <a:ln>
            <a:noFill/>
          </a:ln>
        </p:spPr>
        <p:txBody>
          <a:bodyPr spcFirstLastPara="1" wrap="square" lIns="91425" tIns="45700" rIns="91425" bIns="45700" anchor="t" anchorCtr="0">
            <a:normAutofit fontScale="70000" lnSpcReduction="20000"/>
          </a:bodyPr>
          <a:lstStyle/>
          <a:p>
            <a:pPr marL="228600" lvl="0" indent="-228600" algn="just" rtl="0">
              <a:lnSpc>
                <a:spcPct val="90000"/>
              </a:lnSpc>
              <a:spcBef>
                <a:spcPts val="0"/>
              </a:spcBef>
              <a:spcAft>
                <a:spcPts val="0"/>
              </a:spcAft>
              <a:buSzPct val="108108"/>
              <a:buNone/>
            </a:pPr>
            <a:r>
              <a:rPr lang="el-GR" sz="2400" dirty="0">
                <a:solidFill>
                  <a:srgbClr val="080808"/>
                </a:solidFill>
              </a:rPr>
              <a:t>Τα οπτικά στοιχεία παίζουν σημαντικό ρόλο στο μάρκετινγκ του ορεινού τουρισμού. Τα οπτικά στοιχεία είναι ισχυρά.</a:t>
            </a:r>
            <a:r>
              <a:rPr lang="en-US" sz="2400" b="1" dirty="0">
                <a:solidFill>
                  <a:srgbClr val="080808"/>
                </a:solidFill>
              </a:rPr>
              <a:t> </a:t>
            </a:r>
            <a:r>
              <a:rPr lang="el-GR" sz="2400" b="1" dirty="0">
                <a:solidFill>
                  <a:srgbClr val="0070C0"/>
                </a:solidFill>
              </a:rPr>
              <a:t>Ήξερες ότι</a:t>
            </a:r>
            <a:r>
              <a:rPr lang="en-US" sz="2400" b="1" dirty="0">
                <a:solidFill>
                  <a:srgbClr val="0070C0"/>
                </a:solidFill>
              </a:rPr>
              <a:t>? </a:t>
            </a:r>
            <a:r>
              <a:rPr lang="el-GR" sz="2400" b="1" dirty="0">
                <a:solidFill>
                  <a:srgbClr val="0070C0"/>
                </a:solidFill>
              </a:rPr>
              <a:t>Το 40% ανταποκρίνεται καλύτερα σε οπτικές πληροφορίες παρά σε απλό κείμενο. 85% είναι πιο πιθανό να αγοράσει ένα προϊόν αφού παρακολουθήσει ένα βίντεο προϊόντος</a:t>
            </a:r>
            <a:r>
              <a:rPr lang="en-US" sz="2400" b="1" dirty="0">
                <a:solidFill>
                  <a:srgbClr val="0070C0"/>
                </a:solidFill>
              </a:rPr>
              <a:t>. </a:t>
            </a:r>
            <a:endParaRPr dirty="0"/>
          </a:p>
          <a:p>
            <a:pPr marL="228600" lvl="0" indent="-228600" algn="just" rtl="0">
              <a:lnSpc>
                <a:spcPct val="90000"/>
              </a:lnSpc>
              <a:spcBef>
                <a:spcPts val="0"/>
              </a:spcBef>
              <a:spcAft>
                <a:spcPts val="0"/>
              </a:spcAft>
              <a:buClr>
                <a:srgbClr val="595959"/>
              </a:buClr>
              <a:buSzPct val="108108"/>
              <a:buNone/>
            </a:pPr>
            <a:r>
              <a:rPr lang="en-US" dirty="0">
                <a:solidFill>
                  <a:srgbClr val="0070C0"/>
                </a:solidFill>
              </a:rPr>
              <a:t>	</a:t>
            </a:r>
            <a:endParaRPr dirty="0">
              <a:solidFill>
                <a:srgbClr val="0070C0"/>
              </a:solidFill>
            </a:endParaRPr>
          </a:p>
          <a:p>
            <a:pPr marL="228600" lvl="0" indent="-228600" algn="just" rtl="0">
              <a:lnSpc>
                <a:spcPct val="90000"/>
              </a:lnSpc>
              <a:spcBef>
                <a:spcPts val="0"/>
              </a:spcBef>
              <a:spcAft>
                <a:spcPts val="0"/>
              </a:spcAft>
              <a:buClr>
                <a:srgbClr val="595959"/>
              </a:buClr>
              <a:buSzPct val="108108"/>
              <a:buNone/>
            </a:pPr>
            <a:r>
              <a:rPr lang="el-GR" dirty="0">
                <a:solidFill>
                  <a:srgbClr val="080808"/>
                </a:solidFill>
              </a:rPr>
              <a:t>Μια ισχυρή επωνυμία ορεινού τουρισμού πρέπει να έχει μια συναρπαστική ταυτότητα, να επηρεάζει τη συμπεριφορά των καταναλωτών και την αντίληψη της πραγματικότητας, να ενθουσιάζει τους τουρίστες και να τους παρακινεί να παράγουν περιεχόμενο που δημιουργείται από τους χρήστες. Τα βουνά είναι από καιρό ένας ισχυρός πόλος έλξης για τουρίστες από όλα τα κοινωνικά στρώματα, οι οποίοι παρασύρονται από τις ευκαιρίες για αθλητικές δραστηριότητες, την πνευματική ηρεμία που μπορεί να συναντήσει κανείς στα ορεινά τοπία, καθώς και τις ψηλές κορυφές, τις απομακρυσμένες τοποθεσίες και την εντυπωσιακή ομορφιά. Ως εκ τούτου, ένα ισχυρό </a:t>
            </a:r>
            <a:r>
              <a:rPr lang="en-US" dirty="0">
                <a:solidFill>
                  <a:srgbClr val="080808"/>
                </a:solidFill>
              </a:rPr>
              <a:t>brand</a:t>
            </a:r>
            <a:r>
              <a:rPr lang="el-GR" dirty="0">
                <a:solidFill>
                  <a:srgbClr val="080808"/>
                </a:solidFill>
              </a:rPr>
              <a:t> ορεινού τουρισμού πρέπει να παρέχει στους επισκέπτες μοναδικές, ελκυστικές, αξέχαστες και ευχάριστες εμπειρίες</a:t>
            </a:r>
            <a:r>
              <a:rPr lang="en-US" dirty="0">
                <a:solidFill>
                  <a:srgbClr val="080808"/>
                </a:solidFill>
              </a:rPr>
              <a:t>.</a:t>
            </a:r>
            <a:endParaRPr dirty="0">
              <a:solidFill>
                <a:srgbClr val="080808"/>
              </a:solidFill>
            </a:endParaRPr>
          </a:p>
        </p:txBody>
      </p:sp>
      <p:sp>
        <p:nvSpPr>
          <p:cNvPr id="200" name="Google Shape;200;p18"/>
          <p:cNvSpPr txBox="1">
            <a:spLocks noGrp="1"/>
          </p:cNvSpPr>
          <p:nvPr>
            <p:ph type="body" idx="3"/>
          </p:nvPr>
        </p:nvSpPr>
        <p:spPr>
          <a:xfrm>
            <a:off x="5104181" y="840459"/>
            <a:ext cx="6971707" cy="582221"/>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rgbClr val="595959"/>
              </a:buClr>
              <a:buSzPts val="3600"/>
              <a:buNone/>
            </a:pPr>
            <a:r>
              <a:rPr lang="el-GR" sz="3200" dirty="0">
                <a:solidFill>
                  <a:srgbClr val="0070C0"/>
                </a:solidFill>
              </a:rPr>
              <a:t>Χτίζοντας το εμπορικό </a:t>
            </a:r>
            <a:r>
              <a:rPr lang="en-US" sz="3200" dirty="0">
                <a:solidFill>
                  <a:srgbClr val="0070C0"/>
                </a:solidFill>
              </a:rPr>
              <a:t>brand</a:t>
            </a:r>
            <a:r>
              <a:rPr lang="el-GR" sz="3200" dirty="0">
                <a:solidFill>
                  <a:srgbClr val="0070C0"/>
                </a:solidFill>
              </a:rPr>
              <a:t> του ορεινού τουρισμού σας</a:t>
            </a:r>
            <a:endParaRPr sz="3200" dirty="0">
              <a:solidFill>
                <a:srgbClr val="0070C0"/>
              </a:solidFill>
            </a:endParaRPr>
          </a:p>
        </p:txBody>
      </p:sp>
      <p:pic>
        <p:nvPicPr>
          <p:cNvPr id="201" name="Google Shape;201;p18" descr="Man climbing sheer rock face, holding mountain climbing rope, with carabiners and backpack"/>
          <p:cNvPicPr preferRelativeResize="0">
            <a:picLocks noGrp="1"/>
          </p:cNvPicPr>
          <p:nvPr>
            <p:ph type="pic" idx="2"/>
          </p:nvPr>
        </p:nvPicPr>
        <p:blipFill rotWithShape="1">
          <a:blip r:embed="rId3">
            <a:alphaModFix/>
          </a:blip>
          <a:srcRect l="46804" t="39" b="-39"/>
          <a:stretch/>
        </p:blipFill>
        <p:spPr>
          <a:xfrm flipH="1">
            <a:off x="72567" y="87086"/>
            <a:ext cx="4908171" cy="6683829"/>
          </a:xfrm>
          <a:prstGeom prst="rect">
            <a:avLst/>
          </a:prstGeom>
          <a:noFill/>
          <a:ln>
            <a:noFill/>
          </a:ln>
        </p:spPr>
      </p:pic>
      <p:sp>
        <p:nvSpPr>
          <p:cNvPr id="202" name="Google Shape;202;p18"/>
          <p:cNvSpPr txBox="1"/>
          <p:nvPr/>
        </p:nvSpPr>
        <p:spPr>
          <a:xfrm>
            <a:off x="2184192" y="4983979"/>
            <a:ext cx="2726836" cy="16311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l-GR" sz="2000" b="1" i="0" u="none" strike="noStrike" cap="none" dirty="0">
                <a:solidFill>
                  <a:schemeClr val="lt1"/>
                </a:solidFill>
                <a:latin typeface="Arial"/>
                <a:ea typeface="Arial"/>
                <a:cs typeface="Arial"/>
                <a:sym typeface="Arial"/>
              </a:rPr>
              <a:t>Ο ορεινός τουρισμός έχει να κάνει με υπέροχες εικόνες, τοπία και προορισμούς.</a:t>
            </a: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68" descr="People hiking"/>
          <p:cNvPicPr preferRelativeResize="0">
            <a:picLocks noGrp="1"/>
          </p:cNvPicPr>
          <p:nvPr>
            <p:ph type="pic" idx="2"/>
          </p:nvPr>
        </p:nvPicPr>
        <p:blipFill rotWithShape="1">
          <a:blip r:embed="rId3">
            <a:alphaModFix/>
          </a:blip>
          <a:srcRect l="36974" t="39" r="15734" b="-39"/>
          <a:stretch/>
        </p:blipFill>
        <p:spPr>
          <a:xfrm flipH="1">
            <a:off x="-1" y="2780"/>
            <a:ext cx="4862437" cy="6855220"/>
          </a:xfrm>
          <a:prstGeom prst="rect">
            <a:avLst/>
          </a:prstGeom>
          <a:noFill/>
          <a:ln>
            <a:noFill/>
          </a:ln>
        </p:spPr>
      </p:pic>
      <p:sp>
        <p:nvSpPr>
          <p:cNvPr id="208" name="Google Shape;208;p68"/>
          <p:cNvSpPr txBox="1">
            <a:spLocks noGrp="1"/>
          </p:cNvSpPr>
          <p:nvPr>
            <p:ph type="body" idx="1"/>
          </p:nvPr>
        </p:nvSpPr>
        <p:spPr>
          <a:xfrm>
            <a:off x="4630212" y="1495148"/>
            <a:ext cx="7128643" cy="4397652"/>
          </a:xfrm>
          <a:prstGeom prst="rect">
            <a:avLst/>
          </a:prstGeom>
          <a:noFill/>
          <a:ln>
            <a:noFill/>
          </a:ln>
        </p:spPr>
        <p:txBody>
          <a:bodyPr spcFirstLastPara="1" wrap="square" lIns="91425" tIns="45700" rIns="91425" bIns="45700" anchor="t" anchorCtr="0">
            <a:normAutofit fontScale="92500" lnSpcReduction="20000"/>
          </a:bodyPr>
          <a:lstStyle/>
          <a:p>
            <a:pPr marL="457200" lvl="0" indent="-228600" algn="just" rtl="0">
              <a:lnSpc>
                <a:spcPct val="110000"/>
              </a:lnSpc>
              <a:spcBef>
                <a:spcPts val="1000"/>
              </a:spcBef>
              <a:spcAft>
                <a:spcPts val="0"/>
              </a:spcAft>
              <a:buSzPct val="108108"/>
              <a:buNone/>
            </a:pPr>
            <a:r>
              <a:rPr lang="en-US" dirty="0">
                <a:solidFill>
                  <a:srgbClr val="080808"/>
                </a:solidFill>
              </a:rPr>
              <a:t>	</a:t>
            </a:r>
            <a:r>
              <a:rPr lang="el-GR" dirty="0">
                <a:solidFill>
                  <a:srgbClr val="080808"/>
                </a:solidFill>
              </a:rPr>
              <a:t>Η βάση πελατών ορίζεται απλά ως οι πιο πιστοί και αφοσιωμένοι πελάτες σας. Όταν έχετε αγοραστές που αλληλεπιδρούν με συνέπεια με την επιχείρησή σας που ταιριάζει στην αγορά-στόχο σας ή στην ιδανική προσωπικότητα πελάτη, έχετε μια ισχυρή βάση πελατών. Αυτοί οι πελάτες μπορεί να είναι πιστοί στο </a:t>
            </a:r>
            <a:r>
              <a:rPr lang="en-US" dirty="0">
                <a:solidFill>
                  <a:srgbClr val="080808"/>
                </a:solidFill>
              </a:rPr>
              <a:t>brand</a:t>
            </a:r>
            <a:r>
              <a:rPr lang="el-GR" dirty="0">
                <a:solidFill>
                  <a:srgbClr val="080808"/>
                </a:solidFill>
              </a:rPr>
              <a:t> σας για διάφορους λόγους: μπορεί να είναι επειδή τους προσφέρετε ένα προϊόν που θέλουν ή χρειάζονται, επειδή τα μηνύματα του </a:t>
            </a:r>
            <a:r>
              <a:rPr lang="en-US" dirty="0">
                <a:solidFill>
                  <a:srgbClr val="080808"/>
                </a:solidFill>
              </a:rPr>
              <a:t>brand </a:t>
            </a:r>
            <a:r>
              <a:rPr lang="el-GR" dirty="0">
                <a:solidFill>
                  <a:srgbClr val="080808"/>
                </a:solidFill>
              </a:rPr>
              <a:t>σας έχουν απήχηση μαζί τους ή απολαμβάνουν να συμμετέχουν στην κοινότητα που δημιουργήσατε. Είτε έτσι είτε αλλιώς, είναι πιστοί σε εσάς και αυτό είναι που καθορίζει τη βάση πελατών.</a:t>
            </a:r>
            <a:endParaRPr dirty="0">
              <a:solidFill>
                <a:srgbClr val="080808"/>
              </a:solidFill>
            </a:endParaRPr>
          </a:p>
        </p:txBody>
      </p:sp>
      <p:sp>
        <p:nvSpPr>
          <p:cNvPr id="209" name="Google Shape;209;p68"/>
          <p:cNvSpPr txBox="1">
            <a:spLocks noGrp="1"/>
          </p:cNvSpPr>
          <p:nvPr>
            <p:ph type="body" idx="3"/>
          </p:nvPr>
        </p:nvSpPr>
        <p:spPr>
          <a:xfrm>
            <a:off x="4787148" y="832488"/>
            <a:ext cx="6971707" cy="582221"/>
          </a:xfrm>
          <a:prstGeom prst="rect">
            <a:avLst/>
          </a:prstGeom>
          <a:noFill/>
          <a:ln>
            <a:noFill/>
          </a:ln>
        </p:spPr>
        <p:txBody>
          <a:bodyPr spcFirstLastPara="1" wrap="square" lIns="91425" tIns="45700" rIns="91425" bIns="45700" anchor="t" anchorCtr="0">
            <a:normAutofit fontScale="92500" lnSpcReduction="20000"/>
          </a:bodyPr>
          <a:lstStyle/>
          <a:p>
            <a:pPr marL="457200" lvl="0" indent="-228600" algn="l" rtl="0">
              <a:lnSpc>
                <a:spcPct val="90000"/>
              </a:lnSpc>
              <a:spcBef>
                <a:spcPts val="1000"/>
              </a:spcBef>
              <a:spcAft>
                <a:spcPts val="0"/>
              </a:spcAft>
              <a:buClr>
                <a:srgbClr val="595959"/>
              </a:buClr>
              <a:buSzPct val="121621"/>
              <a:buNone/>
            </a:pPr>
            <a:r>
              <a:rPr lang="el-GR" sz="3200" i="1" dirty="0">
                <a:solidFill>
                  <a:srgbClr val="0070C0"/>
                </a:solidFill>
              </a:rPr>
              <a:t>Τι είναι η βάση των πελατών σας</a:t>
            </a:r>
            <a:r>
              <a:rPr lang="en-US" sz="3200" i="1" dirty="0">
                <a:solidFill>
                  <a:srgbClr val="0070C0"/>
                </a:solidFill>
              </a:rPr>
              <a:t>? </a:t>
            </a:r>
            <a:endParaRPr dirty="0"/>
          </a:p>
        </p:txBody>
      </p:sp>
      <p:sp>
        <p:nvSpPr>
          <p:cNvPr id="210" name="Google Shape;210;p68"/>
          <p:cNvSpPr txBox="1"/>
          <p:nvPr/>
        </p:nvSpPr>
        <p:spPr>
          <a:xfrm>
            <a:off x="3676513" y="407727"/>
            <a:ext cx="8907374" cy="5078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chemeClr val="lt1"/>
              </a:buClr>
              <a:buSzPts val="3000"/>
              <a:buFont typeface="Arial"/>
              <a:buNone/>
            </a:pPr>
            <a:r>
              <a:rPr lang="en-US" sz="3000" b="0" i="0" u="none" strike="noStrike" cap="none" dirty="0">
                <a:solidFill>
                  <a:srgbClr val="0070C0"/>
                </a:solidFill>
                <a:latin typeface="Calibri"/>
                <a:ea typeface="Calibri"/>
                <a:cs typeface="Calibri"/>
                <a:sym typeface="Calibri"/>
              </a:rPr>
              <a:t>03. </a:t>
            </a:r>
            <a:r>
              <a:rPr lang="el-GR" sz="3000" b="0" i="0" u="none" strike="noStrike" cap="none" dirty="0">
                <a:solidFill>
                  <a:srgbClr val="0070C0"/>
                </a:solidFill>
                <a:latin typeface="Calibri"/>
                <a:ea typeface="Calibri"/>
                <a:cs typeface="Calibri"/>
                <a:sym typeface="Calibri"/>
              </a:rPr>
              <a:t>Κατανόηση των Βάσης Πελατών σας</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69" descr="Group of people hiking up a mountain"/>
          <p:cNvPicPr preferRelativeResize="0">
            <a:picLocks noGrp="1"/>
          </p:cNvPicPr>
          <p:nvPr>
            <p:ph type="pic" idx="2"/>
          </p:nvPr>
        </p:nvPicPr>
        <p:blipFill rotWithShape="1">
          <a:blip r:embed="rId3">
            <a:alphaModFix/>
          </a:blip>
          <a:srcRect l="43615" r="9093"/>
          <a:stretch/>
        </p:blipFill>
        <p:spPr>
          <a:xfrm>
            <a:off x="7329563" y="-1"/>
            <a:ext cx="4862437" cy="6855220"/>
          </a:xfrm>
          <a:prstGeom prst="rect">
            <a:avLst/>
          </a:prstGeom>
          <a:noFill/>
          <a:ln>
            <a:noFill/>
          </a:ln>
        </p:spPr>
      </p:pic>
      <p:sp>
        <p:nvSpPr>
          <p:cNvPr id="216" name="Google Shape;216;p69"/>
          <p:cNvSpPr txBox="1">
            <a:spLocks noGrp="1"/>
          </p:cNvSpPr>
          <p:nvPr>
            <p:ph type="body" idx="1"/>
          </p:nvPr>
        </p:nvSpPr>
        <p:spPr>
          <a:xfrm>
            <a:off x="188682" y="1522784"/>
            <a:ext cx="6792689" cy="4587447"/>
          </a:xfrm>
          <a:prstGeom prst="rect">
            <a:avLst/>
          </a:prstGeom>
          <a:noFill/>
          <a:ln>
            <a:noFill/>
          </a:ln>
        </p:spPr>
        <p:txBody>
          <a:bodyPr spcFirstLastPara="1" wrap="square" lIns="91425" tIns="45700" rIns="91425" bIns="45700" anchor="t" anchorCtr="0">
            <a:normAutofit lnSpcReduction="10000"/>
          </a:bodyPr>
          <a:lstStyle/>
          <a:p>
            <a:pPr marL="571500" lvl="0" indent="-342900" algn="just" rtl="0">
              <a:lnSpc>
                <a:spcPct val="90000"/>
              </a:lnSpc>
              <a:spcBef>
                <a:spcPts val="600"/>
              </a:spcBef>
              <a:spcAft>
                <a:spcPts val="0"/>
              </a:spcAft>
              <a:buSzPts val="2400"/>
              <a:buFont typeface="Arial"/>
              <a:buChar char="•"/>
            </a:pPr>
            <a:r>
              <a:rPr lang="el-GR" dirty="0">
                <a:solidFill>
                  <a:srgbClr val="080808"/>
                </a:solidFill>
                <a:latin typeface="Calibri"/>
                <a:ea typeface="Calibri"/>
                <a:cs typeface="Calibri"/>
                <a:sym typeface="Calibri"/>
              </a:rPr>
              <a:t>Σύμφωνα με τον Raffi Amit, καθηγητή διοίκησης επιχειρήσεων στο Wharton School, ίσως οι πιο υποσχόμενες επιχειρηματικές ιδέες προέρχονται από την πλήρη κατανόηση των αναγκών των πελατών.</a:t>
            </a:r>
          </a:p>
          <a:p>
            <a:pPr marL="571500" lvl="0" indent="-342900" algn="just" rtl="0">
              <a:lnSpc>
                <a:spcPct val="90000"/>
              </a:lnSpc>
              <a:spcBef>
                <a:spcPts val="600"/>
              </a:spcBef>
              <a:spcAft>
                <a:spcPts val="0"/>
              </a:spcAft>
              <a:buSzPts val="2400"/>
              <a:buFont typeface="Arial"/>
              <a:buChar char="•"/>
            </a:pPr>
            <a:r>
              <a:rPr lang="el-GR" dirty="0">
                <a:solidFill>
                  <a:srgbClr val="080808"/>
                </a:solidFill>
                <a:latin typeface="Calibri"/>
                <a:ea typeface="Calibri"/>
                <a:cs typeface="Calibri"/>
                <a:sym typeface="Calibri"/>
              </a:rPr>
              <a:t>«Αυτό είναι κάτι που πρέπει να κάνουμε συνεχώς, να κατανοήσουμε τι θέλουν οι πελάτες, πού το θέλουν, πώς θέλουν ένα προϊόν ή μια υπηρεσία να παρέχεται, πότε θέλουν να παρέχεται και σε ποια τιμή».</a:t>
            </a:r>
          </a:p>
          <a:p>
            <a:pPr marL="571500" lvl="0" indent="-342900" algn="just" rtl="0">
              <a:lnSpc>
                <a:spcPct val="90000"/>
              </a:lnSpc>
              <a:spcBef>
                <a:spcPts val="600"/>
              </a:spcBef>
              <a:spcAft>
                <a:spcPts val="0"/>
              </a:spcAft>
              <a:buSzPts val="2400"/>
              <a:buFont typeface="Arial"/>
              <a:buChar char="•"/>
            </a:pPr>
            <a:r>
              <a:rPr lang="el-GR" dirty="0">
                <a:solidFill>
                  <a:srgbClr val="080808"/>
                </a:solidFill>
                <a:latin typeface="Calibri"/>
                <a:ea typeface="Calibri"/>
                <a:cs typeface="Calibri"/>
                <a:sym typeface="Calibri"/>
              </a:rPr>
              <a:t>Ακολουθούν έξι συμβουλές που θα σας βοηθήσουν να γνωρίσετε πιο βαθιά τους πελάτες και τους ανταγωνιστές σας στην επιχείρηση.</a:t>
            </a:r>
            <a:endParaRPr dirty="0">
              <a:solidFill>
                <a:srgbClr val="080808"/>
              </a:solidFill>
              <a:latin typeface="Calibri"/>
              <a:ea typeface="Calibri"/>
              <a:cs typeface="Calibri"/>
              <a:sym typeface="Calibri"/>
            </a:endParaRPr>
          </a:p>
        </p:txBody>
      </p:sp>
      <p:sp>
        <p:nvSpPr>
          <p:cNvPr id="217" name="Google Shape;217;p69"/>
          <p:cNvSpPr txBox="1">
            <a:spLocks noGrp="1"/>
          </p:cNvSpPr>
          <p:nvPr>
            <p:ph type="body" idx="3"/>
          </p:nvPr>
        </p:nvSpPr>
        <p:spPr>
          <a:xfrm>
            <a:off x="-43542" y="336993"/>
            <a:ext cx="7155402" cy="990519"/>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rgbClr val="595959"/>
              </a:buClr>
              <a:buSzPts val="3600"/>
              <a:buNone/>
            </a:pPr>
            <a:r>
              <a:rPr lang="en-US" sz="2800" b="1" dirty="0">
                <a:solidFill>
                  <a:schemeClr val="accent1"/>
                </a:solidFill>
              </a:rPr>
              <a:t>	</a:t>
            </a:r>
            <a:r>
              <a:rPr lang="el-GR" sz="2800" dirty="0">
                <a:solidFill>
                  <a:srgbClr val="0070C0"/>
                </a:solidFill>
              </a:rPr>
              <a:t>6 Συμβουλές για την κατανόηση του πελάτη και του ανταγωνισμού της επιχείρησής σας</a:t>
            </a:r>
            <a:endParaRPr sz="3200" dirty="0"/>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TotalTime>
  <Words>2896</Words>
  <Application>Microsoft Office PowerPoint</Application>
  <PresentationFormat>Widescreen</PresentationFormat>
  <Paragraphs>217</Paragraphs>
  <Slides>28</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Noto Sans Symbols</vt:lpstr>
      <vt:lpstr>Calibri</vt:lpstr>
      <vt:lpstr>Montserrat Light</vt:lpstr>
      <vt:lpstr>Montserrat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Hephaestus</cp:lastModifiedBy>
  <cp:revision>25</cp:revision>
  <dcterms:created xsi:type="dcterms:W3CDTF">2020-10-14T13:32:04Z</dcterms:created>
  <dcterms:modified xsi:type="dcterms:W3CDTF">2023-06-10T15:04:19Z</dcterms:modified>
</cp:coreProperties>
</file>