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Light" panose="00000400000000000000" pitchFamily="2" charset="0"/>
      <p:regular r:id="rId39"/>
      <p:bold r:id="rId40"/>
      <p:italic r:id="rId41"/>
      <p:boldItalic r:id="rId42"/>
    </p:embeddedFont>
    <p:embeddedFont>
      <p:font typeface="Montserrat Medium" panose="000006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pf8fpweqU6qom8wd4bmlUWvaLf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4" name="Google Shape;414;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9" name="Google Shape;4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3" name="Google Shape;4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5" name="Google Shape;54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5" name="Google Shape;555;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2" name="Google Shape;5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
  <p:cSld name="Cover Slide ">
    <p:spTree>
      <p:nvGrpSpPr>
        <p:cNvPr id="1" name="Shape 11"/>
        <p:cNvGrpSpPr/>
        <p:nvPr/>
      </p:nvGrpSpPr>
      <p:grpSpPr>
        <a:xfrm>
          <a:off x="0" y="0"/>
          <a:ext cx="0" cy="0"/>
          <a:chOff x="0" y="0"/>
          <a:chExt cx="0" cy="0"/>
        </a:xfrm>
      </p:grpSpPr>
      <p:sp>
        <p:nvSpPr>
          <p:cNvPr id="12" name="Google Shape;12;p36"/>
          <p:cNvSpPr/>
          <p:nvPr/>
        </p:nvSpPr>
        <p:spPr>
          <a:xfrm>
            <a:off x="1948762" y="1722815"/>
            <a:ext cx="10243238" cy="5171791"/>
          </a:xfrm>
          <a:custGeom>
            <a:avLst/>
            <a:gdLst/>
            <a:ahLst/>
            <a:cxnLst/>
            <a:rect l="l" t="t" r="r" b="b"/>
            <a:pathLst>
              <a:path w="1144207" h="577708" extrusionOk="0">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 name="Google Shape;13;p36" descr="A picture containing text, clock, sign, gauge&#10;&#10;Description automatically generated"/>
          <p:cNvPicPr preferRelativeResize="0"/>
          <p:nvPr/>
        </p:nvPicPr>
        <p:blipFill rotWithShape="1">
          <a:blip r:embed="rId2">
            <a:alphaModFix/>
          </a:blip>
          <a:srcRect/>
          <a:stretch/>
        </p:blipFill>
        <p:spPr>
          <a:xfrm>
            <a:off x="5317933" y="707727"/>
            <a:ext cx="4104904" cy="941876"/>
          </a:xfrm>
          <a:prstGeom prst="rect">
            <a:avLst/>
          </a:prstGeom>
          <a:noFill/>
          <a:ln>
            <a:noFill/>
          </a:ln>
        </p:spPr>
      </p:pic>
      <p:sp>
        <p:nvSpPr>
          <p:cNvPr id="14" name="Google Shape;14;p36"/>
          <p:cNvSpPr>
            <a:spLocks noGrp="1"/>
          </p:cNvSpPr>
          <p:nvPr>
            <p:ph type="pic" idx="2"/>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avLst/>
            <a:gdLst/>
            <a:ahLst/>
            <a:cxnLst/>
            <a:rect l="l" t="t" r="r" b="b"/>
            <a:pathLst>
              <a:path w="1144207" h="577708" extrusionOk="0">
                <a:moveTo>
                  <a:pt x="0" y="577709"/>
                </a:moveTo>
                <a:lnTo>
                  <a:pt x="267674" y="129289"/>
                </a:lnTo>
                <a:lnTo>
                  <a:pt x="1144207" y="0"/>
                </a:lnTo>
                <a:lnTo>
                  <a:pt x="1142961" y="577085"/>
                </a:lnTo>
                <a:close/>
              </a:path>
            </a:pathLst>
          </a:custGeom>
          <a:blipFill rotWithShape="1">
            <a:blip r:embed="rId3">
              <a:alphaModFix/>
            </a:blip>
            <a:stretch>
              <a:fillRect l="-32102" t="-79304" r="32100" b="-65416"/>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 name="Google Shape;16;p36"/>
          <p:cNvSpPr txBox="1">
            <a:spLocks noGrp="1"/>
          </p:cNvSpPr>
          <p:nvPr>
            <p:ph type="body" idx="1"/>
          </p:nvPr>
        </p:nvSpPr>
        <p:spPr>
          <a:xfrm>
            <a:off x="5317932" y="4349593"/>
            <a:ext cx="5435885" cy="11582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000"/>
              <a:buNone/>
              <a:defRPr sz="50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6"/>
          <p:cNvSpPr txBox="1">
            <a:spLocks noGrp="1"/>
          </p:cNvSpPr>
          <p:nvPr>
            <p:ph type="body" idx="3"/>
          </p:nvPr>
        </p:nvSpPr>
        <p:spPr>
          <a:xfrm>
            <a:off x="5317932" y="37509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179"/>
        <p:cNvGrpSpPr/>
        <p:nvPr/>
      </p:nvGrpSpPr>
      <p:grpSpPr>
        <a:xfrm>
          <a:off x="0" y="0"/>
          <a:ext cx="0" cy="0"/>
          <a:chOff x="0" y="0"/>
          <a:chExt cx="0" cy="0"/>
        </a:xfrm>
      </p:grpSpPr>
      <p:sp>
        <p:nvSpPr>
          <p:cNvPr id="180" name="Google Shape;180;p52"/>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dk2"/>
                </a:solidFill>
                <a:latin typeface="Montserrat Medium"/>
                <a:ea typeface="Montserrat Medium"/>
                <a:cs typeface="Montserrat Medium"/>
                <a:sym typeface="Montserrat Medium"/>
              </a:rPr>
              <a:t>OUR TIMELINE</a:t>
            </a:r>
            <a:endParaRPr sz="1400" b="0" i="0" u="none" strike="noStrike" cap="none">
              <a:solidFill>
                <a:srgbClr val="000000"/>
              </a:solidFill>
              <a:latin typeface="Arial"/>
              <a:ea typeface="Arial"/>
              <a:cs typeface="Arial"/>
              <a:sym typeface="Arial"/>
            </a:endParaRPr>
          </a:p>
        </p:txBody>
      </p:sp>
      <p:cxnSp>
        <p:nvCxnSpPr>
          <p:cNvPr id="181" name="Google Shape;181;p52"/>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182" name="Google Shape;182;p52"/>
          <p:cNvSpPr/>
          <p:nvPr/>
        </p:nvSpPr>
        <p:spPr>
          <a:xfrm>
            <a:off x="2102383" y="2832249"/>
            <a:ext cx="1233055" cy="1233055"/>
          </a:xfrm>
          <a:prstGeom prst="ellipse">
            <a:avLst/>
          </a:prstGeom>
          <a:solidFill>
            <a:srgbClr val="1B72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3" name="Google Shape;183;p52"/>
          <p:cNvSpPr/>
          <p:nvPr/>
        </p:nvSpPr>
        <p:spPr>
          <a:xfrm>
            <a:off x="5969765" y="3362570"/>
            <a:ext cx="172412" cy="172412"/>
          </a:xfrm>
          <a:prstGeom prst="ellipse">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4" name="Google Shape;184;p52"/>
          <p:cNvSpPr/>
          <p:nvPr/>
        </p:nvSpPr>
        <p:spPr>
          <a:xfrm>
            <a:off x="9383674" y="3362570"/>
            <a:ext cx="172412" cy="172412"/>
          </a:xfrm>
          <a:prstGeom prst="ellipse">
            <a:avLst/>
          </a:prstGeom>
          <a:solidFill>
            <a:srgbClr val="7F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5" name="Google Shape;185;p52"/>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Montserrat Medium"/>
                <a:ea typeface="Montserrat Medium"/>
                <a:cs typeface="Montserrat Medium"/>
                <a:sym typeface="Montserrat Medium"/>
              </a:rPr>
              <a:t>Your Title</a:t>
            </a:r>
            <a:endParaRPr sz="1400" b="0" i="0" u="none" strike="noStrike" cap="none">
              <a:solidFill>
                <a:srgbClr val="000000"/>
              </a:solidFill>
              <a:latin typeface="Arial"/>
              <a:ea typeface="Arial"/>
              <a:cs typeface="Arial"/>
              <a:sym typeface="Arial"/>
            </a:endParaRPr>
          </a:p>
        </p:txBody>
      </p:sp>
      <p:sp>
        <p:nvSpPr>
          <p:cNvPr id="186" name="Google Shape;186;p52"/>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Montserrat Medium"/>
                <a:ea typeface="Montserrat Medium"/>
                <a:cs typeface="Montserrat Medium"/>
                <a:sym typeface="Montserrat Medium"/>
              </a:rPr>
              <a:t>Your Title</a:t>
            </a:r>
            <a:endParaRPr sz="1400" b="0" i="0" u="none" strike="noStrike" cap="none">
              <a:solidFill>
                <a:srgbClr val="000000"/>
              </a:solidFill>
              <a:latin typeface="Arial"/>
              <a:ea typeface="Arial"/>
              <a:cs typeface="Arial"/>
              <a:sym typeface="Arial"/>
            </a:endParaRPr>
          </a:p>
        </p:txBody>
      </p:sp>
      <p:sp>
        <p:nvSpPr>
          <p:cNvPr id="187" name="Google Shape;187;p52"/>
          <p:cNvSpPr/>
          <p:nvPr/>
        </p:nvSpPr>
        <p:spPr>
          <a:xfrm>
            <a:off x="548344" y="1141653"/>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188" name="Google Shape;188;p52"/>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2"/>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000"/>
              <a:buNone/>
              <a:defRPr sz="20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2"/>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000"/>
              <a:buNone/>
              <a:defRPr sz="20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2"/>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2"/>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2000"/>
              <a:buNone/>
              <a:defRPr sz="2000" b="0" i="0">
                <a:solidFill>
                  <a:srgbClr val="279BD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2"/>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F59A1"/>
              </a:buClr>
              <a:buSzPts val="2000"/>
              <a:buNone/>
              <a:defRPr sz="2000" b="0" i="0">
                <a:solidFill>
                  <a:srgbClr val="7F59A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4" name="Google Shape;194;p52"/>
          <p:cNvGrpSpPr/>
          <p:nvPr/>
        </p:nvGrpSpPr>
        <p:grpSpPr>
          <a:xfrm>
            <a:off x="495393" y="6135034"/>
            <a:ext cx="3059425" cy="407404"/>
            <a:chOff x="4345239" y="6324600"/>
            <a:chExt cx="3059425" cy="407404"/>
          </a:xfrm>
        </p:grpSpPr>
        <p:sp>
          <p:nvSpPr>
            <p:cNvPr id="195" name="Google Shape;195;p52"/>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96" name="Google Shape;196;p52" descr="A picture containing text, clock, sign, gauge&#10;&#10;Description automatically generated"/>
            <p:cNvPicPr preferRelativeResize="0"/>
            <p:nvPr/>
          </p:nvPicPr>
          <p:blipFill rotWithShape="1">
            <a:blip r:embed="rId2">
              <a:alphaModFix/>
            </a:blip>
            <a:srcRect l="28689" t="328" r="49707" b="-7348"/>
            <a:stretch/>
          </p:blipFill>
          <p:spPr>
            <a:xfrm>
              <a:off x="4345239" y="6324600"/>
              <a:ext cx="358362" cy="40740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197"/>
        <p:cNvGrpSpPr/>
        <p:nvPr/>
      </p:nvGrpSpPr>
      <p:grpSpPr>
        <a:xfrm>
          <a:off x="0" y="0"/>
          <a:ext cx="0" cy="0"/>
          <a:chOff x="0" y="0"/>
          <a:chExt cx="0" cy="0"/>
        </a:xfrm>
      </p:grpSpPr>
      <p:cxnSp>
        <p:nvCxnSpPr>
          <p:cNvPr id="198" name="Google Shape;198;p53"/>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199" name="Google Shape;199;p53"/>
          <p:cNvSpPr/>
          <p:nvPr/>
        </p:nvSpPr>
        <p:spPr>
          <a:xfrm>
            <a:off x="6040275" y="3362570"/>
            <a:ext cx="172412" cy="172412"/>
          </a:xfrm>
          <a:prstGeom prst="ellipse">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29C2F2"/>
              </a:solidFill>
              <a:latin typeface="Calibri"/>
              <a:ea typeface="Calibri"/>
              <a:cs typeface="Calibri"/>
              <a:sym typeface="Calibri"/>
            </a:endParaRPr>
          </a:p>
        </p:txBody>
      </p:sp>
      <p:sp>
        <p:nvSpPr>
          <p:cNvPr id="200" name="Google Shape;200;p53"/>
          <p:cNvSpPr/>
          <p:nvPr/>
        </p:nvSpPr>
        <p:spPr>
          <a:xfrm>
            <a:off x="2626366" y="3362571"/>
            <a:ext cx="172412" cy="172412"/>
          </a:xfrm>
          <a:prstGeom prst="ellipse">
            <a:avLst/>
          </a:prstGeom>
          <a:solidFill>
            <a:srgbClr val="3D3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83553"/>
              </a:solidFill>
              <a:latin typeface="Calibri"/>
              <a:ea typeface="Calibri"/>
              <a:cs typeface="Calibri"/>
              <a:sym typeface="Calibri"/>
            </a:endParaRPr>
          </a:p>
        </p:txBody>
      </p:sp>
      <p:sp>
        <p:nvSpPr>
          <p:cNvPr id="201" name="Google Shape;201;p53"/>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Montserrat Medium"/>
                <a:ea typeface="Montserrat Medium"/>
                <a:cs typeface="Montserrat Medium"/>
                <a:sym typeface="Montserrat Medium"/>
              </a:rPr>
              <a:t>Your Title</a:t>
            </a:r>
            <a:endParaRPr sz="1400" b="0" i="0" u="none" strike="noStrike" cap="none">
              <a:solidFill>
                <a:srgbClr val="000000"/>
              </a:solidFill>
              <a:latin typeface="Arial"/>
              <a:ea typeface="Arial"/>
              <a:cs typeface="Arial"/>
              <a:sym typeface="Arial"/>
            </a:endParaRPr>
          </a:p>
        </p:txBody>
      </p:sp>
      <p:sp>
        <p:nvSpPr>
          <p:cNvPr id="202" name="Google Shape;202;p53"/>
          <p:cNvSpPr/>
          <p:nvPr/>
        </p:nvSpPr>
        <p:spPr>
          <a:xfrm>
            <a:off x="9393224" y="3362571"/>
            <a:ext cx="172412" cy="172412"/>
          </a:xfrm>
          <a:prstGeom prst="ellipse">
            <a:avLst/>
          </a:prstGeom>
          <a:solidFill>
            <a:srgbClr val="7F59A1">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3" name="Google Shape;203;p53"/>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000"/>
              <a:buNone/>
              <a:defRPr sz="20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3"/>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000"/>
              <a:buNone/>
              <a:defRPr sz="20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3"/>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000"/>
              <a:buNone/>
              <a:defRPr sz="20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3"/>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3D3D7D"/>
              </a:buClr>
              <a:buSzPts val="2000"/>
              <a:buNone/>
              <a:defRPr sz="2000" b="0" i="0">
                <a:solidFill>
                  <a:srgbClr val="3D3D7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3"/>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2000"/>
              <a:buNone/>
              <a:defRPr sz="2000" b="0" i="0">
                <a:solidFill>
                  <a:srgbClr val="279BD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3"/>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F59A1"/>
              </a:buClr>
              <a:buSzPts val="2000"/>
              <a:buNone/>
              <a:defRPr sz="2000" b="0" i="0">
                <a:solidFill>
                  <a:srgbClr val="7F59A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9" name="Google Shape;209;p53"/>
          <p:cNvGrpSpPr/>
          <p:nvPr/>
        </p:nvGrpSpPr>
        <p:grpSpPr>
          <a:xfrm>
            <a:off x="4571670" y="6135034"/>
            <a:ext cx="3059425" cy="407404"/>
            <a:chOff x="4345239" y="6324600"/>
            <a:chExt cx="3059425" cy="407404"/>
          </a:xfrm>
        </p:grpSpPr>
        <p:sp>
          <p:nvSpPr>
            <p:cNvPr id="210" name="Google Shape;210;p53"/>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211" name="Google Shape;211;p53" descr="A picture containing text, clock, sign, gauge&#10;&#10;Description automatically generated"/>
            <p:cNvPicPr preferRelativeResize="0"/>
            <p:nvPr/>
          </p:nvPicPr>
          <p:blipFill rotWithShape="1">
            <a:blip r:embed="rId2">
              <a:alphaModFix/>
            </a:blip>
            <a:srcRect l="28689" t="328" r="49707" b="-7348"/>
            <a:stretch/>
          </p:blipFill>
          <p:spPr>
            <a:xfrm>
              <a:off x="4345239" y="6324600"/>
              <a:ext cx="358362" cy="407404"/>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212"/>
        <p:cNvGrpSpPr/>
        <p:nvPr/>
      </p:nvGrpSpPr>
      <p:grpSpPr>
        <a:xfrm>
          <a:off x="0" y="0"/>
          <a:ext cx="0" cy="0"/>
          <a:chOff x="0" y="0"/>
          <a:chExt cx="0" cy="0"/>
        </a:xfrm>
      </p:grpSpPr>
      <p:grpSp>
        <p:nvGrpSpPr>
          <p:cNvPr id="213" name="Google Shape;213;p54"/>
          <p:cNvGrpSpPr/>
          <p:nvPr/>
        </p:nvGrpSpPr>
        <p:grpSpPr>
          <a:xfrm flipH="1">
            <a:off x="-87112" y="2832249"/>
            <a:ext cx="10088030" cy="1233055"/>
            <a:chOff x="4201590" y="5664497"/>
            <a:chExt cx="20176060" cy="2466109"/>
          </a:xfrm>
        </p:grpSpPr>
        <p:cxnSp>
          <p:nvCxnSpPr>
            <p:cNvPr id="214" name="Google Shape;214;p54"/>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215" name="Google Shape;215;p54"/>
            <p:cNvSpPr/>
            <p:nvPr/>
          </p:nvSpPr>
          <p:spPr>
            <a:xfrm>
              <a:off x="4201590" y="5664497"/>
              <a:ext cx="2466109" cy="2466109"/>
            </a:xfrm>
            <a:prstGeom prst="ellipse">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16" name="Google Shape;216;p54"/>
            <p:cNvSpPr/>
            <p:nvPr/>
          </p:nvSpPr>
          <p:spPr>
            <a:xfrm>
              <a:off x="11936354" y="6725140"/>
              <a:ext cx="344824" cy="344824"/>
            </a:xfrm>
            <a:prstGeom prst="ellipse">
              <a:avLst/>
            </a:prstGeom>
            <a:solidFill>
              <a:srgbClr val="1B72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1B728D"/>
                </a:solidFill>
                <a:latin typeface="Calibri"/>
                <a:ea typeface="Calibri"/>
                <a:cs typeface="Calibri"/>
                <a:sym typeface="Calibri"/>
              </a:endParaRPr>
            </a:p>
          </p:txBody>
        </p:sp>
        <p:sp>
          <p:nvSpPr>
            <p:cNvPr id="217" name="Google Shape;217;p54"/>
            <p:cNvSpPr/>
            <p:nvPr/>
          </p:nvSpPr>
          <p:spPr>
            <a:xfrm>
              <a:off x="18764170" y="6725140"/>
              <a:ext cx="344824" cy="344824"/>
            </a:xfrm>
            <a:prstGeom prst="ellipse">
              <a:avLst/>
            </a:prstGeom>
            <a:solidFill>
              <a:srgbClr val="3D3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grpSp>
      <p:sp>
        <p:nvSpPr>
          <p:cNvPr id="218" name="Google Shape;218;p54"/>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000"/>
              <a:buNone/>
              <a:defRPr sz="20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54"/>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000"/>
              <a:buNone/>
              <a:defRPr sz="20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4"/>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4"/>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3D3D7D"/>
              </a:buClr>
              <a:buSzPts val="2000"/>
              <a:buNone/>
              <a:defRPr sz="2000" b="0" i="0">
                <a:solidFill>
                  <a:srgbClr val="3D3D7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4"/>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1B728D"/>
              </a:buClr>
              <a:buSzPts val="2000"/>
              <a:buNone/>
              <a:defRPr sz="2000" b="0" i="0">
                <a:solidFill>
                  <a:srgbClr val="1B728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4"/>
          <p:cNvGrpSpPr/>
          <p:nvPr/>
        </p:nvGrpSpPr>
        <p:grpSpPr>
          <a:xfrm>
            <a:off x="8471206" y="6135034"/>
            <a:ext cx="3059425" cy="407404"/>
            <a:chOff x="4345239" y="6324600"/>
            <a:chExt cx="3059425" cy="407404"/>
          </a:xfrm>
        </p:grpSpPr>
        <p:sp>
          <p:nvSpPr>
            <p:cNvPr id="224" name="Google Shape;224;p54"/>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225" name="Google Shape;225;p54" descr="A picture containing text, clock, sign, gauge&#10;&#10;Description automatically generated"/>
            <p:cNvPicPr preferRelativeResize="0"/>
            <p:nvPr/>
          </p:nvPicPr>
          <p:blipFill rotWithShape="1">
            <a:blip r:embed="rId2">
              <a:alphaModFix/>
            </a:blip>
            <a:srcRect l="28689" t="328" r="49707" b="-7348"/>
            <a:stretch/>
          </p:blipFill>
          <p:spPr>
            <a:xfrm>
              <a:off x="4345239" y="6324600"/>
              <a:ext cx="358362" cy="40740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26"/>
        <p:cNvGrpSpPr/>
        <p:nvPr/>
      </p:nvGrpSpPr>
      <p:grpSpPr>
        <a:xfrm>
          <a:off x="0" y="0"/>
          <a:ext cx="0" cy="0"/>
          <a:chOff x="0" y="0"/>
          <a:chExt cx="0" cy="0"/>
        </a:xfrm>
      </p:grpSpPr>
      <p:sp>
        <p:nvSpPr>
          <p:cNvPr id="227" name="Google Shape;227;p63"/>
          <p:cNvSpPr/>
          <p:nvPr/>
        </p:nvSpPr>
        <p:spPr>
          <a:xfrm rot="-5400000" flipH="1">
            <a:off x="5604725" y="270725"/>
            <a:ext cx="6553432" cy="6621118"/>
          </a:xfrm>
          <a:custGeom>
            <a:avLst/>
            <a:gdLst/>
            <a:ahLst/>
            <a:cxnLst/>
            <a:rect l="l" t="t" r="r" b="b"/>
            <a:pathLst>
              <a:path w="1144207" h="577708" extrusionOk="0">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63"/>
          <p:cNvSpPr/>
          <p:nvPr/>
        </p:nvSpPr>
        <p:spPr>
          <a:xfrm rot="-5400000" flipH="1">
            <a:off x="5557861" y="270725"/>
            <a:ext cx="6553432" cy="6621118"/>
          </a:xfrm>
          <a:custGeom>
            <a:avLst/>
            <a:gdLst/>
            <a:ahLst/>
            <a:cxnLst/>
            <a:rect l="l" t="t" r="r" b="b"/>
            <a:pathLst>
              <a:path w="1144207" h="577708" extrusionOk="0">
                <a:moveTo>
                  <a:pt x="0" y="577709"/>
                </a:moveTo>
                <a:lnTo>
                  <a:pt x="267674" y="129289"/>
                </a:lnTo>
                <a:lnTo>
                  <a:pt x="1144207" y="0"/>
                </a:lnTo>
                <a:lnTo>
                  <a:pt x="1142961" y="577085"/>
                </a:lnTo>
                <a:close/>
              </a:path>
            </a:pathLst>
          </a:custGeom>
          <a:blipFill rotWithShape="1">
            <a:blip r:embed="rId2">
              <a:alphaModFix/>
            </a:blip>
            <a:stretch>
              <a:fillRect l="-24307" t="8631" r="24307" b="-30961"/>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63"/>
          <p:cNvSpPr txBox="1">
            <a:spLocks noGrp="1"/>
          </p:cNvSpPr>
          <p:nvPr>
            <p:ph type="body" idx="1"/>
          </p:nvPr>
        </p:nvSpPr>
        <p:spPr>
          <a:xfrm>
            <a:off x="1009870" y="3322266"/>
            <a:ext cx="2880000" cy="36192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1400"/>
              <a:buNone/>
              <a:defRPr sz="1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3"/>
          <p:cNvSpPr txBox="1">
            <a:spLocks noGrp="1"/>
          </p:cNvSpPr>
          <p:nvPr>
            <p:ph type="body" idx="2"/>
          </p:nvPr>
        </p:nvSpPr>
        <p:spPr>
          <a:xfrm>
            <a:off x="1009870" y="3945225"/>
            <a:ext cx="2880000" cy="36192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1400"/>
              <a:buNone/>
              <a:defRPr sz="1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3"/>
          <p:cNvSpPr txBox="1">
            <a:spLocks noGrp="1"/>
          </p:cNvSpPr>
          <p:nvPr>
            <p:ph type="body" idx="3"/>
          </p:nvPr>
        </p:nvSpPr>
        <p:spPr>
          <a:xfrm>
            <a:off x="1018034" y="4588788"/>
            <a:ext cx="2880000" cy="36192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1400"/>
              <a:buNone/>
              <a:defRPr sz="1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3"/>
          <p:cNvSpPr/>
          <p:nvPr/>
        </p:nvSpPr>
        <p:spPr>
          <a:xfrm rot="10800000" flipH="1">
            <a:off x="46864" y="5695906"/>
            <a:ext cx="5128570" cy="777330"/>
          </a:xfrm>
          <a:prstGeom prst="rect">
            <a:avLst/>
          </a:pr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233" name="Google Shape;233;p63"/>
          <p:cNvSpPr txBox="1">
            <a:spLocks noGrp="1"/>
          </p:cNvSpPr>
          <p:nvPr>
            <p:ph type="body" idx="4"/>
          </p:nvPr>
        </p:nvSpPr>
        <p:spPr>
          <a:xfrm>
            <a:off x="918627" y="5726524"/>
            <a:ext cx="3898089"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63"/>
          <p:cNvSpPr txBox="1">
            <a:spLocks noGrp="1"/>
          </p:cNvSpPr>
          <p:nvPr>
            <p:ph type="body" idx="5"/>
          </p:nvPr>
        </p:nvSpPr>
        <p:spPr>
          <a:xfrm>
            <a:off x="7986644" y="310924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63"/>
          <p:cNvSpPr txBox="1">
            <a:spLocks noGrp="1"/>
          </p:cNvSpPr>
          <p:nvPr>
            <p:ph type="body" idx="6"/>
          </p:nvPr>
        </p:nvSpPr>
        <p:spPr>
          <a:xfrm>
            <a:off x="7986644" y="2223113"/>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6" name="Google Shape;236;p63"/>
          <p:cNvGrpSpPr/>
          <p:nvPr/>
        </p:nvGrpSpPr>
        <p:grpSpPr>
          <a:xfrm>
            <a:off x="9432575" y="5721840"/>
            <a:ext cx="2735993" cy="679345"/>
            <a:chOff x="0" y="0"/>
            <a:chExt cx="2301694" cy="571500"/>
          </a:xfrm>
        </p:grpSpPr>
        <p:sp>
          <p:nvSpPr>
            <p:cNvPr id="237" name="Google Shape;237;p6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8" name="Google Shape;238;p63"/>
            <p:cNvPicPr preferRelativeResize="0"/>
            <p:nvPr/>
          </p:nvPicPr>
          <p:blipFill rotWithShape="1">
            <a:blip r:embed="rId3">
              <a:alphaModFix/>
            </a:blip>
            <a:srcRect r="44449"/>
            <a:stretch/>
          </p:blipFill>
          <p:spPr>
            <a:xfrm>
              <a:off x="312965" y="96237"/>
              <a:ext cx="1675765" cy="384810"/>
            </a:xfrm>
            <a:prstGeom prst="rect">
              <a:avLst/>
            </a:prstGeom>
            <a:noFill/>
            <a:ln>
              <a:noFill/>
            </a:ln>
          </p:spPr>
        </p:pic>
      </p:grpSp>
      <p:pic>
        <p:nvPicPr>
          <p:cNvPr id="239" name="Google Shape;239;p63" descr="A picture containing text, clock, sign, gauge&#10;&#10;Description automatically generated"/>
          <p:cNvPicPr preferRelativeResize="0"/>
          <p:nvPr/>
        </p:nvPicPr>
        <p:blipFill rotWithShape="1">
          <a:blip r:embed="rId4">
            <a:alphaModFix/>
          </a:blip>
          <a:srcRect/>
          <a:stretch/>
        </p:blipFill>
        <p:spPr>
          <a:xfrm>
            <a:off x="711812" y="990700"/>
            <a:ext cx="4104904" cy="941876"/>
          </a:xfrm>
          <a:prstGeom prst="rect">
            <a:avLst/>
          </a:prstGeom>
          <a:noFill/>
          <a:ln>
            <a:noFill/>
          </a:ln>
        </p:spPr>
      </p:pic>
      <p:sp>
        <p:nvSpPr>
          <p:cNvPr id="240" name="Google Shape;240;p63"/>
          <p:cNvSpPr/>
          <p:nvPr/>
        </p:nvSpPr>
        <p:spPr>
          <a:xfrm rot="10800000">
            <a:off x="7639382" y="3074841"/>
            <a:ext cx="3890008" cy="45719"/>
          </a:xfrm>
          <a:prstGeom prst="rect">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241"/>
        <p:cNvGrpSpPr/>
        <p:nvPr/>
      </p:nvGrpSpPr>
      <p:grpSpPr>
        <a:xfrm>
          <a:off x="0" y="0"/>
          <a:ext cx="0" cy="0"/>
          <a:chOff x="0" y="0"/>
          <a:chExt cx="0" cy="0"/>
        </a:xfrm>
      </p:grpSpPr>
      <p:sp>
        <p:nvSpPr>
          <p:cNvPr id="242" name="Google Shape;242;p64"/>
          <p:cNvSpPr/>
          <p:nvPr/>
        </p:nvSpPr>
        <p:spPr>
          <a:xfrm>
            <a:off x="408953" y="1340326"/>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243" name="Google Shape;243;p64"/>
          <p:cNvSpPr txBox="1">
            <a:spLocks noGrp="1"/>
          </p:cNvSpPr>
          <p:nvPr>
            <p:ph type="body" idx="1"/>
          </p:nvPr>
        </p:nvSpPr>
        <p:spPr>
          <a:xfrm>
            <a:off x="529759" y="1757011"/>
            <a:ext cx="1107366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4"/>
          <p:cNvSpPr txBox="1">
            <a:spLocks noGrp="1"/>
          </p:cNvSpPr>
          <p:nvPr>
            <p:ph type="body" idx="2"/>
          </p:nvPr>
        </p:nvSpPr>
        <p:spPr>
          <a:xfrm>
            <a:off x="529758" y="642972"/>
            <a:ext cx="1107366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5" name="Google Shape;245;p64"/>
          <p:cNvGrpSpPr/>
          <p:nvPr/>
        </p:nvGrpSpPr>
        <p:grpSpPr>
          <a:xfrm>
            <a:off x="408953" y="6110271"/>
            <a:ext cx="11323912" cy="541807"/>
            <a:chOff x="430699" y="6069857"/>
            <a:chExt cx="11323912" cy="541807"/>
          </a:xfrm>
        </p:grpSpPr>
        <p:sp>
          <p:nvSpPr>
            <p:cNvPr id="246" name="Google Shape;246;p64"/>
            <p:cNvSpPr/>
            <p:nvPr/>
          </p:nvSpPr>
          <p:spPr>
            <a:xfrm>
              <a:off x="825500" y="6203959"/>
              <a:ext cx="10896450"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64"/>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248" name="Google Shape;248;p64" descr="A picture containing text, clock, sign, gauge&#10;&#10;Description automatically generated"/>
            <p:cNvPicPr preferRelativeResize="0"/>
            <p:nvPr/>
          </p:nvPicPr>
          <p:blipFill rotWithShape="1">
            <a:blip r:embed="rId2">
              <a:alphaModFix/>
            </a:blip>
            <a:srcRect l="28689" t="328" r="49707" b="-7348"/>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with Photo 1">
  <p:cSld name="Text Slide with Photo 1">
    <p:spTree>
      <p:nvGrpSpPr>
        <p:cNvPr id="1" name="Shape 22"/>
        <p:cNvGrpSpPr/>
        <p:nvPr/>
      </p:nvGrpSpPr>
      <p:grpSpPr>
        <a:xfrm>
          <a:off x="0" y="0"/>
          <a:ext cx="0" cy="0"/>
          <a:chOff x="0" y="0"/>
          <a:chExt cx="0" cy="0"/>
        </a:xfrm>
      </p:grpSpPr>
      <p:sp>
        <p:nvSpPr>
          <p:cNvPr id="23" name="Google Shape;23;p77"/>
          <p:cNvSpPr/>
          <p:nvPr/>
        </p:nvSpPr>
        <p:spPr>
          <a:xfrm flipH="1">
            <a:off x="1868123" y="4568506"/>
            <a:ext cx="3052949" cy="2282034"/>
          </a:xfrm>
          <a:custGeom>
            <a:avLst/>
            <a:gdLst/>
            <a:ahLst/>
            <a:cxnLst/>
            <a:rect l="l" t="t" r="r" b="b"/>
            <a:pathLst>
              <a:path w="3052949" h="2282034" extrusionOk="0">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7"/>
          <p:cNvSpPr>
            <a:spLocks noGrp="1"/>
          </p:cNvSpPr>
          <p:nvPr>
            <p:ph type="pic" idx="2"/>
          </p:nvPr>
        </p:nvSpPr>
        <p:spPr>
          <a:xfrm flipH="1">
            <a:off x="-1" y="2780"/>
            <a:ext cx="4862437" cy="6855220"/>
          </a:xfrm>
          <a:prstGeom prst="rect">
            <a:avLst/>
          </a:prstGeom>
          <a:noFill/>
          <a:ln>
            <a:noFill/>
          </a:ln>
        </p:spPr>
      </p:sp>
      <p:sp>
        <p:nvSpPr>
          <p:cNvPr id="25" name="Google Shape;25;p77"/>
          <p:cNvSpPr/>
          <p:nvPr/>
        </p:nvSpPr>
        <p:spPr>
          <a:xfrm flipH="1">
            <a:off x="1838805" y="4567427"/>
            <a:ext cx="3052949" cy="2282034"/>
          </a:xfrm>
          <a:custGeom>
            <a:avLst/>
            <a:gdLst/>
            <a:ahLst/>
            <a:cxnLst/>
            <a:rect l="l" t="t" r="r" b="b"/>
            <a:pathLst>
              <a:path w="3052949" h="2282034" extrusionOk="0">
                <a:moveTo>
                  <a:pt x="711661" y="0"/>
                </a:moveTo>
                <a:lnTo>
                  <a:pt x="3052949" y="2264969"/>
                </a:lnTo>
                <a:lnTo>
                  <a:pt x="0" y="2282034"/>
                </a:lnTo>
                <a:lnTo>
                  <a:pt x="711661" y="0"/>
                </a:lnTo>
                <a:close/>
              </a:path>
            </a:pathLst>
          </a:custGeom>
          <a:blipFill rotWithShape="1">
            <a:blip r:embed="rId2">
              <a:alphaModFix/>
            </a:blip>
            <a:stretch>
              <a:fillRect l="-18854" t="-14070" r="18852" b="-51253"/>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7"/>
          <p:cNvSpPr/>
          <p:nvPr/>
        </p:nvSpPr>
        <p:spPr>
          <a:xfrm>
            <a:off x="4753425" y="1391126"/>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27" name="Google Shape;27;p77"/>
          <p:cNvSpPr txBox="1">
            <a:spLocks noGrp="1"/>
          </p:cNvSpPr>
          <p:nvPr>
            <p:ph type="body" idx="1"/>
          </p:nvPr>
        </p:nvSpPr>
        <p:spPr>
          <a:xfrm>
            <a:off x="4874231" y="1807811"/>
            <a:ext cx="6971708"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77"/>
          <p:cNvSpPr txBox="1">
            <a:spLocks noGrp="1"/>
          </p:cNvSpPr>
          <p:nvPr>
            <p:ph type="body" idx="3"/>
          </p:nvPr>
        </p:nvSpPr>
        <p:spPr>
          <a:xfrm>
            <a:off x="4874230" y="693772"/>
            <a:ext cx="697170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9" name="Google Shape;29;p77"/>
          <p:cNvGrpSpPr/>
          <p:nvPr/>
        </p:nvGrpSpPr>
        <p:grpSpPr>
          <a:xfrm>
            <a:off x="4950389" y="6203959"/>
            <a:ext cx="6804222" cy="407705"/>
            <a:chOff x="4950389" y="6203959"/>
            <a:chExt cx="6804222" cy="407705"/>
          </a:xfrm>
        </p:grpSpPr>
        <p:sp>
          <p:nvSpPr>
            <p:cNvPr id="30" name="Google Shape;30;p77"/>
            <p:cNvSpPr/>
            <p:nvPr/>
          </p:nvSpPr>
          <p:spPr>
            <a:xfrm>
              <a:off x="4950389" y="6203959"/>
              <a:ext cx="6653029"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7"/>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32"/>
        <p:cNvGrpSpPr/>
        <p:nvPr/>
      </p:nvGrpSpPr>
      <p:grpSpPr>
        <a:xfrm>
          <a:off x="0" y="0"/>
          <a:ext cx="0" cy="0"/>
          <a:chOff x="0" y="0"/>
          <a:chExt cx="0" cy="0"/>
        </a:xfrm>
      </p:grpSpPr>
      <p:sp>
        <p:nvSpPr>
          <p:cNvPr id="33" name="Google Shape;33;p37"/>
          <p:cNvSpPr/>
          <p:nvPr/>
        </p:nvSpPr>
        <p:spPr>
          <a:xfrm>
            <a:off x="0" y="610"/>
            <a:ext cx="6525203" cy="6882859"/>
          </a:xfrm>
          <a:custGeom>
            <a:avLst/>
            <a:gdLst/>
            <a:ahLst/>
            <a:cxnLst/>
            <a:rect l="l" t="t" r="r" b="b"/>
            <a:pathLst>
              <a:path w="731963" h="767745" extrusionOk="0">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37"/>
          <p:cNvSpPr/>
          <p:nvPr/>
        </p:nvSpPr>
        <p:spPr>
          <a:xfrm>
            <a:off x="34468" y="610"/>
            <a:ext cx="6525203" cy="6882859"/>
          </a:xfrm>
          <a:custGeom>
            <a:avLst/>
            <a:gdLst/>
            <a:ahLst/>
            <a:cxnLst/>
            <a:rect l="l" t="t" r="r" b="b"/>
            <a:pathLst>
              <a:path w="731963" h="767745" extrusionOk="0">
                <a:moveTo>
                  <a:pt x="731964" y="0"/>
                </a:moveTo>
                <a:lnTo>
                  <a:pt x="560553" y="591191"/>
                </a:lnTo>
                <a:lnTo>
                  <a:pt x="1402" y="767745"/>
                </a:lnTo>
                <a:lnTo>
                  <a:pt x="0" y="779"/>
                </a:lnTo>
                <a:close/>
              </a:path>
            </a:pathLst>
          </a:custGeom>
          <a:blipFill rotWithShape="1">
            <a:blip r:embed="rId2">
              <a:alphaModFix amt="60027"/>
            </a:blip>
            <a:stretch>
              <a:fillRect l="-41095" t="22" r="10745" b="-52750"/>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p37"/>
          <p:cNvSpPr/>
          <p:nvPr/>
        </p:nvSpPr>
        <p:spPr>
          <a:xfrm>
            <a:off x="613829" y="1557895"/>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36" name="Google Shape;36;p37"/>
          <p:cNvSpPr txBox="1">
            <a:spLocks noGrp="1"/>
          </p:cNvSpPr>
          <p:nvPr>
            <p:ph type="body" idx="1"/>
          </p:nvPr>
        </p:nvSpPr>
        <p:spPr>
          <a:xfrm>
            <a:off x="651678" y="1929781"/>
            <a:ext cx="4306395" cy="32806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body" idx="2"/>
          </p:nvPr>
        </p:nvSpPr>
        <p:spPr>
          <a:xfrm>
            <a:off x="613829" y="658730"/>
            <a:ext cx="4378451"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7"/>
          <p:cNvSpPr txBox="1">
            <a:spLocks noGrp="1"/>
          </p:cNvSpPr>
          <p:nvPr>
            <p:ph type="body" idx="3"/>
          </p:nvPr>
        </p:nvSpPr>
        <p:spPr>
          <a:xfrm>
            <a:off x="7431607" y="685470"/>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7"/>
          <p:cNvSpPr txBox="1">
            <a:spLocks noGrp="1"/>
          </p:cNvSpPr>
          <p:nvPr>
            <p:ph type="body" idx="4"/>
          </p:nvPr>
        </p:nvSpPr>
        <p:spPr>
          <a:xfrm>
            <a:off x="7431607" y="1760096"/>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5"/>
          </p:nvPr>
        </p:nvSpPr>
        <p:spPr>
          <a:xfrm>
            <a:off x="7431607" y="2819860"/>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body" idx="6"/>
          </p:nvPr>
        </p:nvSpPr>
        <p:spPr>
          <a:xfrm>
            <a:off x="7417752" y="3878046"/>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body" idx="7"/>
          </p:nvPr>
        </p:nvSpPr>
        <p:spPr>
          <a:xfrm>
            <a:off x="7431607" y="4955348"/>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7"/>
          <p:cNvSpPr txBox="1">
            <a:spLocks noGrp="1"/>
          </p:cNvSpPr>
          <p:nvPr>
            <p:ph type="body" idx="8"/>
          </p:nvPr>
        </p:nvSpPr>
        <p:spPr>
          <a:xfrm>
            <a:off x="6701697" y="74266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9"/>
          </p:nvPr>
        </p:nvSpPr>
        <p:spPr>
          <a:xfrm>
            <a:off x="6701697" y="1817291"/>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7"/>
          <p:cNvSpPr txBox="1">
            <a:spLocks noGrp="1"/>
          </p:cNvSpPr>
          <p:nvPr>
            <p:ph type="body" idx="13"/>
          </p:nvPr>
        </p:nvSpPr>
        <p:spPr>
          <a:xfrm>
            <a:off x="6701697" y="287705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body" idx="14"/>
          </p:nvPr>
        </p:nvSpPr>
        <p:spPr>
          <a:xfrm>
            <a:off x="6687842" y="3935241"/>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7"/>
          <p:cNvSpPr txBox="1">
            <a:spLocks noGrp="1"/>
          </p:cNvSpPr>
          <p:nvPr>
            <p:ph type="body" idx="15"/>
          </p:nvPr>
        </p:nvSpPr>
        <p:spPr>
          <a:xfrm>
            <a:off x="6701697" y="5012543"/>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p:nvPr/>
        </p:nvSpPr>
        <p:spPr>
          <a:xfrm>
            <a:off x="7285064" y="6089907"/>
            <a:ext cx="4498409"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sz="1400" b="0" i="0" u="none" strike="noStrike" cap="none">
              <a:solidFill>
                <a:srgbClr val="000000"/>
              </a:solidFill>
              <a:latin typeface="Arial"/>
              <a:ea typeface="Arial"/>
              <a:cs typeface="Arial"/>
              <a:sym typeface="Arial"/>
            </a:endParaRPr>
          </a:p>
        </p:txBody>
      </p:sp>
      <p:sp>
        <p:nvSpPr>
          <p:cNvPr id="49" name="Google Shape;49;p37"/>
          <p:cNvSpPr/>
          <p:nvPr/>
        </p:nvSpPr>
        <p:spPr>
          <a:xfrm>
            <a:off x="15865" y="5296347"/>
            <a:ext cx="6178609" cy="1587122"/>
          </a:xfrm>
          <a:custGeom>
            <a:avLst/>
            <a:gdLst/>
            <a:ahLst/>
            <a:cxnLst/>
            <a:rect l="l" t="t" r="r" b="b"/>
            <a:pathLst>
              <a:path w="693084" h="178035" extrusionOk="0">
                <a:moveTo>
                  <a:pt x="693085" y="178035"/>
                </a:moveTo>
                <a:lnTo>
                  <a:pt x="559150" y="0"/>
                </a:lnTo>
                <a:lnTo>
                  <a:pt x="0" y="176555"/>
                </a:lnTo>
                <a:close/>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37"/>
          <p:cNvSpPr/>
          <p:nvPr/>
        </p:nvSpPr>
        <p:spPr>
          <a:xfrm>
            <a:off x="152400" y="153010"/>
            <a:ext cx="6525203" cy="6882859"/>
          </a:xfrm>
          <a:custGeom>
            <a:avLst/>
            <a:gdLst/>
            <a:ahLst/>
            <a:cxnLst/>
            <a:rect l="l" t="t" r="r" b="b"/>
            <a:pathLst>
              <a:path w="731963" h="767745" extrusionOk="0">
                <a:moveTo>
                  <a:pt x="731964" y="0"/>
                </a:moveTo>
                <a:lnTo>
                  <a:pt x="560553" y="591191"/>
                </a:lnTo>
                <a:lnTo>
                  <a:pt x="1402" y="767745"/>
                </a:lnTo>
                <a:lnTo>
                  <a:pt x="0" y="779"/>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51"/>
        <p:cNvGrpSpPr/>
        <p:nvPr/>
      </p:nvGrpSpPr>
      <p:grpSpPr>
        <a:xfrm>
          <a:off x="0" y="0"/>
          <a:ext cx="0" cy="0"/>
          <a:chOff x="0" y="0"/>
          <a:chExt cx="0" cy="0"/>
        </a:xfrm>
      </p:grpSpPr>
      <p:sp>
        <p:nvSpPr>
          <p:cNvPr id="52" name="Google Shape;52;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40"/>
          <p:cNvSpPr/>
          <p:nvPr/>
        </p:nvSpPr>
        <p:spPr>
          <a:xfrm>
            <a:off x="831350" y="1502804"/>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grpSp>
        <p:nvGrpSpPr>
          <p:cNvPr id="54" name="Google Shape;54;p40"/>
          <p:cNvGrpSpPr/>
          <p:nvPr/>
        </p:nvGrpSpPr>
        <p:grpSpPr>
          <a:xfrm>
            <a:off x="2530564" y="336687"/>
            <a:ext cx="9078210" cy="5854425"/>
            <a:chOff x="3152299" y="635855"/>
            <a:chExt cx="19296834" cy="12444290"/>
          </a:xfrm>
        </p:grpSpPr>
        <p:pic>
          <p:nvPicPr>
            <p:cNvPr id="55" name="Google Shape;55;p40"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56" name="Google Shape;56;p40"/>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Title One</a:t>
              </a:r>
              <a:endParaRPr sz="1400" b="0" i="0" u="none" strike="noStrike" cap="none">
                <a:solidFill>
                  <a:srgbClr val="000000"/>
                </a:solidFill>
                <a:latin typeface="Arial"/>
                <a:ea typeface="Arial"/>
                <a:cs typeface="Arial"/>
                <a:sym typeface="Arial"/>
              </a:endParaRPr>
            </a:p>
          </p:txBody>
        </p:sp>
        <p:sp>
          <p:nvSpPr>
            <p:cNvPr id="57" name="Google Shape;57;p40"/>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Title Two</a:t>
              </a:r>
              <a:endParaRPr sz="1400" b="0" i="0" u="none" strike="noStrike" cap="none">
                <a:solidFill>
                  <a:srgbClr val="000000"/>
                </a:solidFill>
                <a:latin typeface="Arial"/>
                <a:ea typeface="Arial"/>
                <a:cs typeface="Arial"/>
                <a:sym typeface="Arial"/>
              </a:endParaRPr>
            </a:p>
          </p:txBody>
        </p:sp>
      </p:grpSp>
      <p:sp>
        <p:nvSpPr>
          <p:cNvPr id="58" name="Google Shape;58;p40"/>
          <p:cNvSpPr>
            <a:spLocks noGrp="1"/>
          </p:cNvSpPr>
          <p:nvPr>
            <p:ph type="pic" idx="2"/>
          </p:nvPr>
        </p:nvSpPr>
        <p:spPr>
          <a:xfrm>
            <a:off x="8602116" y="1265033"/>
            <a:ext cx="2266512" cy="3978298"/>
          </a:xfrm>
          <a:prstGeom prst="rect">
            <a:avLst/>
          </a:prstGeom>
          <a:solidFill>
            <a:schemeClr val="lt1"/>
          </a:solidFill>
          <a:ln>
            <a:noFill/>
          </a:ln>
        </p:spPr>
      </p:sp>
      <p:sp>
        <p:nvSpPr>
          <p:cNvPr id="59" name="Google Shape;59;p40"/>
          <p:cNvSpPr txBox="1">
            <a:spLocks noGrp="1"/>
          </p:cNvSpPr>
          <p:nvPr>
            <p:ph type="body" idx="1"/>
          </p:nvPr>
        </p:nvSpPr>
        <p:spPr>
          <a:xfrm>
            <a:off x="734715" y="3594101"/>
            <a:ext cx="4983180" cy="2030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0"/>
          <p:cNvSpPr txBox="1">
            <a:spLocks noGrp="1"/>
          </p:cNvSpPr>
          <p:nvPr>
            <p:ph type="body" idx="3"/>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1" name="Google Shape;61;p40"/>
          <p:cNvGrpSpPr/>
          <p:nvPr/>
        </p:nvGrpSpPr>
        <p:grpSpPr>
          <a:xfrm>
            <a:off x="408953" y="6110271"/>
            <a:ext cx="11323912" cy="541807"/>
            <a:chOff x="430699" y="6069857"/>
            <a:chExt cx="11323912" cy="541807"/>
          </a:xfrm>
        </p:grpSpPr>
        <p:sp>
          <p:nvSpPr>
            <p:cNvPr id="62" name="Google Shape;62;p40"/>
            <p:cNvSpPr/>
            <p:nvPr/>
          </p:nvSpPr>
          <p:spPr>
            <a:xfrm>
              <a:off x="825500" y="6203959"/>
              <a:ext cx="10896450"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40"/>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64" name="Google Shape;64;p40" descr="A picture containing text, clock, sign, gauge&#10;&#10;Description automatically generated"/>
            <p:cNvPicPr preferRelativeResize="0"/>
            <p:nvPr/>
          </p:nvPicPr>
          <p:blipFill rotWithShape="1">
            <a:blip r:embed="rId3">
              <a:alphaModFix/>
            </a:blip>
            <a:srcRect l="28689" t="328" r="49707" b="-7348"/>
            <a:stretch/>
          </p:blipFill>
          <p:spPr>
            <a:xfrm>
              <a:off x="430699" y="6069857"/>
              <a:ext cx="394801" cy="44883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eet Our Team">
  <p:cSld name="Meet Our Team">
    <p:spTree>
      <p:nvGrpSpPr>
        <p:cNvPr id="1" name="Shape 65"/>
        <p:cNvGrpSpPr/>
        <p:nvPr/>
      </p:nvGrpSpPr>
      <p:grpSpPr>
        <a:xfrm>
          <a:off x="0" y="0"/>
          <a:ext cx="0" cy="0"/>
          <a:chOff x="0" y="0"/>
          <a:chExt cx="0" cy="0"/>
        </a:xfrm>
      </p:grpSpPr>
      <p:sp>
        <p:nvSpPr>
          <p:cNvPr id="66" name="Google Shape;66;p73"/>
          <p:cNvSpPr/>
          <p:nvPr/>
        </p:nvSpPr>
        <p:spPr>
          <a:xfrm>
            <a:off x="241300" y="228600"/>
            <a:ext cx="11696700" cy="27178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73"/>
          <p:cNvSpPr/>
          <p:nvPr/>
        </p:nvSpPr>
        <p:spPr>
          <a:xfrm>
            <a:off x="5571778" y="1314450"/>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68" name="Google Shape;68;p73"/>
          <p:cNvSpPr>
            <a:spLocks noGrp="1"/>
          </p:cNvSpPr>
          <p:nvPr>
            <p:ph type="pic" idx="2"/>
          </p:nvPr>
        </p:nvSpPr>
        <p:spPr>
          <a:xfrm>
            <a:off x="1179684" y="2043172"/>
            <a:ext cx="1723877" cy="1723877"/>
          </a:xfrm>
          <a:prstGeom prst="ellipse">
            <a:avLst/>
          </a:prstGeom>
          <a:solidFill>
            <a:schemeClr val="lt1"/>
          </a:solidFill>
          <a:ln>
            <a:noFill/>
          </a:ln>
        </p:spPr>
      </p:sp>
      <p:sp>
        <p:nvSpPr>
          <p:cNvPr id="69" name="Google Shape;69;p73"/>
          <p:cNvSpPr>
            <a:spLocks noGrp="1"/>
          </p:cNvSpPr>
          <p:nvPr>
            <p:ph type="pic" idx="3"/>
          </p:nvPr>
        </p:nvSpPr>
        <p:spPr>
          <a:xfrm>
            <a:off x="3867471" y="2052565"/>
            <a:ext cx="1723877" cy="1723877"/>
          </a:xfrm>
          <a:prstGeom prst="ellipse">
            <a:avLst/>
          </a:prstGeom>
          <a:solidFill>
            <a:schemeClr val="lt1"/>
          </a:solidFill>
          <a:ln>
            <a:noFill/>
          </a:ln>
        </p:spPr>
      </p:sp>
      <p:sp>
        <p:nvSpPr>
          <p:cNvPr id="70" name="Google Shape;70;p73"/>
          <p:cNvSpPr>
            <a:spLocks noGrp="1"/>
          </p:cNvSpPr>
          <p:nvPr>
            <p:ph type="pic" idx="4"/>
          </p:nvPr>
        </p:nvSpPr>
        <p:spPr>
          <a:xfrm>
            <a:off x="6543647" y="2048263"/>
            <a:ext cx="1723877" cy="1723877"/>
          </a:xfrm>
          <a:prstGeom prst="ellipse">
            <a:avLst/>
          </a:prstGeom>
          <a:solidFill>
            <a:schemeClr val="lt1"/>
          </a:solidFill>
          <a:ln>
            <a:noFill/>
          </a:ln>
        </p:spPr>
      </p:sp>
      <p:sp>
        <p:nvSpPr>
          <p:cNvPr id="71" name="Google Shape;71;p73"/>
          <p:cNvSpPr>
            <a:spLocks noGrp="1"/>
          </p:cNvSpPr>
          <p:nvPr>
            <p:ph type="pic" idx="5"/>
          </p:nvPr>
        </p:nvSpPr>
        <p:spPr>
          <a:xfrm>
            <a:off x="9231434" y="2057654"/>
            <a:ext cx="1723877" cy="1723877"/>
          </a:xfrm>
          <a:prstGeom prst="ellipse">
            <a:avLst/>
          </a:prstGeom>
          <a:solidFill>
            <a:schemeClr val="lt1"/>
          </a:solidFill>
          <a:ln>
            <a:noFill/>
          </a:ln>
        </p:spPr>
      </p:sp>
      <p:sp>
        <p:nvSpPr>
          <p:cNvPr id="72" name="Google Shape;72;p73"/>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73"/>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2000"/>
              <a:buNone/>
              <a:defRPr sz="2000" b="0" i="0">
                <a:solidFill>
                  <a:srgbClr val="279BD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73"/>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3"/>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2000"/>
              <a:buNone/>
              <a:defRPr sz="2000" b="0" i="0">
                <a:solidFill>
                  <a:srgbClr val="279BD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73"/>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73"/>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2000"/>
              <a:buNone/>
              <a:defRPr sz="2000" b="0" i="0">
                <a:solidFill>
                  <a:srgbClr val="279BD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73"/>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959"/>
              </a:buClr>
              <a:buSzPts val="1800"/>
              <a:buFont typeface="Arial"/>
              <a:buNone/>
              <a:defRPr sz="18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3"/>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2000"/>
              <a:buNone/>
              <a:defRPr sz="2000" b="0" i="0">
                <a:solidFill>
                  <a:srgbClr val="279BD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3"/>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1" name="Google Shape;81;p73"/>
          <p:cNvGrpSpPr/>
          <p:nvPr/>
        </p:nvGrpSpPr>
        <p:grpSpPr>
          <a:xfrm>
            <a:off x="408953" y="6110271"/>
            <a:ext cx="11323912" cy="541807"/>
            <a:chOff x="430699" y="6069857"/>
            <a:chExt cx="11323912" cy="541807"/>
          </a:xfrm>
        </p:grpSpPr>
        <p:sp>
          <p:nvSpPr>
            <p:cNvPr id="82" name="Google Shape;82;p73"/>
            <p:cNvSpPr/>
            <p:nvPr/>
          </p:nvSpPr>
          <p:spPr>
            <a:xfrm>
              <a:off x="825500" y="6203959"/>
              <a:ext cx="10896450"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3"/>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84" name="Google Shape;84;p73" descr="A picture containing text, clock, sign, gauge&#10;&#10;Description automatically generated"/>
            <p:cNvPicPr preferRelativeResize="0"/>
            <p:nvPr/>
          </p:nvPicPr>
          <p:blipFill rotWithShape="1">
            <a:blip r:embed="rId2">
              <a:alphaModFix/>
            </a:blip>
            <a:srcRect l="28689" t="328" r="49707" b="-7348"/>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85"/>
        <p:cNvGrpSpPr/>
        <p:nvPr/>
      </p:nvGrpSpPr>
      <p:grpSpPr>
        <a:xfrm>
          <a:off x="0" y="0"/>
          <a:ext cx="0" cy="0"/>
          <a:chOff x="0" y="0"/>
          <a:chExt cx="0" cy="0"/>
        </a:xfrm>
      </p:grpSpPr>
      <p:sp>
        <p:nvSpPr>
          <p:cNvPr id="86" name="Google Shape;86;p74"/>
          <p:cNvSpPr/>
          <p:nvPr/>
        </p:nvSpPr>
        <p:spPr>
          <a:xfrm>
            <a:off x="495393" y="1126973"/>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87" name="Google Shape;87;p74"/>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4"/>
          <p:cNvSpPr/>
          <p:nvPr/>
        </p:nvSpPr>
        <p:spPr>
          <a:xfrm>
            <a:off x="2089889" y="2141094"/>
            <a:ext cx="2664102" cy="2664102"/>
          </a:xfrm>
          <a:prstGeom prst="ellipse">
            <a:avLst/>
          </a:prstGeom>
          <a:solidFill>
            <a:srgbClr val="1B72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74"/>
          <p:cNvSpPr/>
          <p:nvPr/>
        </p:nvSpPr>
        <p:spPr>
          <a:xfrm>
            <a:off x="4385115" y="2141094"/>
            <a:ext cx="2664102" cy="2664102"/>
          </a:xfrm>
          <a:prstGeom prst="ellipse">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74"/>
          <p:cNvSpPr/>
          <p:nvPr/>
        </p:nvSpPr>
        <p:spPr>
          <a:xfrm>
            <a:off x="6680341" y="2141094"/>
            <a:ext cx="2664102" cy="2664102"/>
          </a:xfrm>
          <a:prstGeom prst="ellipse">
            <a:avLst/>
          </a:prstGeom>
          <a:solidFill>
            <a:srgbClr val="7F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74"/>
          <p:cNvSpPr/>
          <p:nvPr/>
        </p:nvSpPr>
        <p:spPr>
          <a:xfrm>
            <a:off x="8975567" y="2141094"/>
            <a:ext cx="2664102" cy="2664102"/>
          </a:xfrm>
          <a:prstGeom prst="ellipse">
            <a:avLst/>
          </a:prstGeom>
          <a:solidFill>
            <a:srgbClr val="3D3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74"/>
          <p:cNvSpPr/>
          <p:nvPr/>
        </p:nvSpPr>
        <p:spPr>
          <a:xfrm>
            <a:off x="2458765" y="1698686"/>
            <a:ext cx="1268168" cy="1268168"/>
          </a:xfrm>
          <a:prstGeom prst="ellipse">
            <a:avLst/>
          </a:prstGeom>
          <a:solidFill>
            <a:srgbClr val="1B72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74"/>
          <p:cNvSpPr/>
          <p:nvPr/>
        </p:nvSpPr>
        <p:spPr>
          <a:xfrm>
            <a:off x="4753991" y="1698686"/>
            <a:ext cx="1268168" cy="1268168"/>
          </a:xfrm>
          <a:prstGeom prst="ellipse">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74"/>
          <p:cNvSpPr/>
          <p:nvPr/>
        </p:nvSpPr>
        <p:spPr>
          <a:xfrm>
            <a:off x="7049217" y="1698686"/>
            <a:ext cx="1268168" cy="1268168"/>
          </a:xfrm>
          <a:prstGeom prst="ellipse">
            <a:avLst/>
          </a:prstGeom>
          <a:solidFill>
            <a:srgbClr val="7F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74"/>
          <p:cNvSpPr/>
          <p:nvPr/>
        </p:nvSpPr>
        <p:spPr>
          <a:xfrm>
            <a:off x="9344443" y="1698686"/>
            <a:ext cx="1268168" cy="1268168"/>
          </a:xfrm>
          <a:prstGeom prst="ellipse">
            <a:avLst/>
          </a:prstGeom>
          <a:solidFill>
            <a:srgbClr val="3D3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74"/>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74"/>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74"/>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74"/>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74"/>
          <p:cNvSpPr/>
          <p:nvPr/>
        </p:nvSpPr>
        <p:spPr>
          <a:xfrm>
            <a:off x="3435379" y="4279578"/>
            <a:ext cx="879736" cy="879735"/>
          </a:xfrm>
          <a:prstGeom prst="ellipse">
            <a:avLst/>
          </a:prstGeom>
          <a:solidFill>
            <a:srgbClr val="1B72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74"/>
          <p:cNvSpPr/>
          <p:nvPr/>
        </p:nvSpPr>
        <p:spPr>
          <a:xfrm>
            <a:off x="5798873" y="4279578"/>
            <a:ext cx="879736" cy="879735"/>
          </a:xfrm>
          <a:prstGeom prst="ellipse">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74"/>
          <p:cNvSpPr/>
          <p:nvPr/>
        </p:nvSpPr>
        <p:spPr>
          <a:xfrm>
            <a:off x="8095831" y="4279578"/>
            <a:ext cx="879736" cy="879735"/>
          </a:xfrm>
          <a:prstGeom prst="ellipse">
            <a:avLst/>
          </a:prstGeom>
          <a:solidFill>
            <a:srgbClr val="7F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74"/>
          <p:cNvSpPr/>
          <p:nvPr/>
        </p:nvSpPr>
        <p:spPr>
          <a:xfrm>
            <a:off x="10526240" y="4279578"/>
            <a:ext cx="879736" cy="879735"/>
          </a:xfrm>
          <a:prstGeom prst="ellipse">
            <a:avLst/>
          </a:prstGeom>
          <a:solidFill>
            <a:srgbClr val="3D3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74"/>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1B728D"/>
              </a:buClr>
              <a:buSzPts val="4800"/>
              <a:buNone/>
              <a:defRPr sz="4800" b="1" i="0">
                <a:solidFill>
                  <a:srgbClr val="1B728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74"/>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4800"/>
              <a:buNone/>
              <a:defRPr sz="4800" b="1" i="0">
                <a:solidFill>
                  <a:srgbClr val="279BD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74"/>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F59A1"/>
              </a:buClr>
              <a:buSzPts val="4800"/>
              <a:buNone/>
              <a:defRPr sz="4800" b="1" i="0">
                <a:solidFill>
                  <a:srgbClr val="7F59A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74"/>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3D3D7D"/>
              </a:buClr>
              <a:buSzPts val="4800"/>
              <a:buNone/>
              <a:defRPr sz="4800" b="1" i="0">
                <a:solidFill>
                  <a:srgbClr val="3D3D7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74"/>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74"/>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74"/>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2" name="Google Shape;112;p74"/>
          <p:cNvGrpSpPr/>
          <p:nvPr/>
        </p:nvGrpSpPr>
        <p:grpSpPr>
          <a:xfrm>
            <a:off x="495393" y="6135034"/>
            <a:ext cx="3059425" cy="407404"/>
            <a:chOff x="4345239" y="6324600"/>
            <a:chExt cx="3059425" cy="407404"/>
          </a:xfrm>
        </p:grpSpPr>
        <p:sp>
          <p:nvSpPr>
            <p:cNvPr id="113" name="Google Shape;113;p74"/>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14" name="Google Shape;114;p74" descr="A picture containing text, clock, sign, gauge&#10;&#10;Description automatically generated"/>
            <p:cNvPicPr preferRelativeResize="0"/>
            <p:nvPr/>
          </p:nvPicPr>
          <p:blipFill rotWithShape="1">
            <a:blip r:embed="rId2">
              <a:alphaModFix/>
            </a:blip>
            <a:srcRect l="28689" t="328" r="49707" b="-7348"/>
            <a:stretch/>
          </p:blipFill>
          <p:spPr>
            <a:xfrm>
              <a:off x="4345239" y="6324600"/>
              <a:ext cx="358362" cy="407404"/>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115"/>
        <p:cNvGrpSpPr/>
        <p:nvPr/>
      </p:nvGrpSpPr>
      <p:grpSpPr>
        <a:xfrm>
          <a:off x="0" y="0"/>
          <a:ext cx="0" cy="0"/>
          <a:chOff x="0" y="0"/>
          <a:chExt cx="0" cy="0"/>
        </a:xfrm>
      </p:grpSpPr>
      <p:sp>
        <p:nvSpPr>
          <p:cNvPr id="116" name="Google Shape;116;p75"/>
          <p:cNvSpPr txBox="1">
            <a:spLocks noGrp="1"/>
          </p:cNvSpPr>
          <p:nvPr>
            <p:ph type="body" idx="1"/>
          </p:nvPr>
        </p:nvSpPr>
        <p:spPr>
          <a:xfrm>
            <a:off x="411246" y="1263516"/>
            <a:ext cx="4312551" cy="7482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75"/>
          <p:cNvSpPr/>
          <p:nvPr/>
        </p:nvSpPr>
        <p:spPr>
          <a:xfrm>
            <a:off x="495393" y="1126973"/>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118" name="Google Shape;118;p75"/>
          <p:cNvSpPr txBox="1">
            <a:spLocks noGrp="1"/>
          </p:cNvSpPr>
          <p:nvPr>
            <p:ph type="body" idx="2"/>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75"/>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1B72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5"/>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D3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75"/>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75"/>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5"/>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F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75"/>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1B72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75"/>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75"/>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F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75"/>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D3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75"/>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75"/>
          <p:cNvSpPr txBox="1">
            <a:spLocks noGrp="1"/>
          </p:cNvSpPr>
          <p:nvPr>
            <p:ph type="body" idx="3"/>
          </p:nvPr>
        </p:nvSpPr>
        <p:spPr>
          <a:xfrm>
            <a:off x="2519373" y="2476787"/>
            <a:ext cx="1740791" cy="23846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75"/>
          <p:cNvSpPr txBox="1">
            <a:spLocks noGrp="1"/>
          </p:cNvSpPr>
          <p:nvPr>
            <p:ph type="body" idx="4"/>
          </p:nvPr>
        </p:nvSpPr>
        <p:spPr>
          <a:xfrm>
            <a:off x="4466172" y="3462500"/>
            <a:ext cx="1853076" cy="23846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75"/>
          <p:cNvSpPr txBox="1">
            <a:spLocks noGrp="1"/>
          </p:cNvSpPr>
          <p:nvPr>
            <p:ph type="body" idx="5"/>
          </p:nvPr>
        </p:nvSpPr>
        <p:spPr>
          <a:xfrm>
            <a:off x="5659370" y="1887731"/>
            <a:ext cx="1740791" cy="23846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75"/>
          <p:cNvSpPr txBox="1">
            <a:spLocks noGrp="1"/>
          </p:cNvSpPr>
          <p:nvPr>
            <p:ph type="body" idx="6"/>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5"/>
          <p:cNvSpPr txBox="1">
            <a:spLocks noGrp="1"/>
          </p:cNvSpPr>
          <p:nvPr>
            <p:ph type="body" idx="7"/>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5"/>
          <p:cNvSpPr txBox="1">
            <a:spLocks noGrp="1"/>
          </p:cNvSpPr>
          <p:nvPr>
            <p:ph type="body" idx="8"/>
          </p:nvPr>
        </p:nvSpPr>
        <p:spPr>
          <a:xfrm>
            <a:off x="6964823" y="3174422"/>
            <a:ext cx="2130961" cy="23846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75"/>
          <p:cNvSpPr txBox="1">
            <a:spLocks noGrp="1"/>
          </p:cNvSpPr>
          <p:nvPr>
            <p:ph type="body" idx="9"/>
          </p:nvPr>
        </p:nvSpPr>
        <p:spPr>
          <a:xfrm>
            <a:off x="9081526" y="2119951"/>
            <a:ext cx="2333958" cy="23846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75"/>
          <p:cNvSpPr txBox="1">
            <a:spLocks noGrp="1"/>
          </p:cNvSpPr>
          <p:nvPr>
            <p:ph type="body" idx="13"/>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7" name="Google Shape;137;p75"/>
          <p:cNvGrpSpPr/>
          <p:nvPr/>
        </p:nvGrpSpPr>
        <p:grpSpPr>
          <a:xfrm>
            <a:off x="495393" y="6135034"/>
            <a:ext cx="3059425" cy="407404"/>
            <a:chOff x="4345239" y="6324600"/>
            <a:chExt cx="3059425" cy="407404"/>
          </a:xfrm>
        </p:grpSpPr>
        <p:sp>
          <p:nvSpPr>
            <p:cNvPr id="138" name="Google Shape;138;p75"/>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39" name="Google Shape;139;p75" descr="A picture containing text, clock, sign, gauge&#10;&#10;Description automatically generated"/>
            <p:cNvPicPr preferRelativeResize="0"/>
            <p:nvPr/>
          </p:nvPicPr>
          <p:blipFill rotWithShape="1">
            <a:blip r:embed="rId2">
              <a:alphaModFix/>
            </a:blip>
            <a:srcRect l="28689" t="328" r="49707" b="-7348"/>
            <a:stretch/>
          </p:blipFill>
          <p:spPr>
            <a:xfrm>
              <a:off x="4345239" y="6324600"/>
              <a:ext cx="358362" cy="407404"/>
            </a:xfrm>
            <a:prstGeom prst="rect">
              <a:avLst/>
            </a:prstGeom>
            <a:noFill/>
            <a:ln>
              <a:noFill/>
            </a:ln>
          </p:spPr>
        </p:pic>
      </p:grpSp>
      <p:sp>
        <p:nvSpPr>
          <p:cNvPr id="140" name="Google Shape;140;p75"/>
          <p:cNvSpPr txBox="1">
            <a:spLocks noGrp="1"/>
          </p:cNvSpPr>
          <p:nvPr>
            <p:ph type="body" idx="14"/>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75"/>
          <p:cNvSpPr txBox="1">
            <a:spLocks noGrp="1"/>
          </p:cNvSpPr>
          <p:nvPr>
            <p:ph type="body" idx="15"/>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142"/>
        <p:cNvGrpSpPr/>
        <p:nvPr/>
      </p:nvGrpSpPr>
      <p:grpSpPr>
        <a:xfrm>
          <a:off x="0" y="0"/>
          <a:ext cx="0" cy="0"/>
          <a:chOff x="0" y="0"/>
          <a:chExt cx="0" cy="0"/>
        </a:xfrm>
      </p:grpSpPr>
      <p:grpSp>
        <p:nvGrpSpPr>
          <p:cNvPr id="143" name="Google Shape;143;p76"/>
          <p:cNvGrpSpPr/>
          <p:nvPr/>
        </p:nvGrpSpPr>
        <p:grpSpPr>
          <a:xfrm>
            <a:off x="1154562" y="1887157"/>
            <a:ext cx="9882876" cy="2798187"/>
            <a:chOff x="1875859" y="4907106"/>
            <a:chExt cx="20625932" cy="5839921"/>
          </a:xfrm>
        </p:grpSpPr>
        <p:sp>
          <p:nvSpPr>
            <p:cNvPr id="144" name="Google Shape;144;p76"/>
            <p:cNvSpPr/>
            <p:nvPr/>
          </p:nvSpPr>
          <p:spPr>
            <a:xfrm rot="10800000">
              <a:off x="1875859" y="4907106"/>
              <a:ext cx="4464459" cy="4631501"/>
            </a:xfrm>
            <a:prstGeom prst="blockArc">
              <a:avLst>
                <a:gd name="adj1" fmla="val 10800000"/>
                <a:gd name="adj2" fmla="val 0"/>
                <a:gd name="adj3" fmla="val 9694"/>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45" name="Google Shape;145;p76"/>
            <p:cNvSpPr/>
            <p:nvPr/>
          </p:nvSpPr>
          <p:spPr>
            <a:xfrm>
              <a:off x="5916227" y="4907106"/>
              <a:ext cx="4464459" cy="4631501"/>
            </a:xfrm>
            <a:prstGeom prst="blockArc">
              <a:avLst>
                <a:gd name="adj1" fmla="val 10800000"/>
                <a:gd name="adj2" fmla="val 0"/>
                <a:gd name="adj3" fmla="val 9694"/>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46" name="Google Shape;146;p76"/>
            <p:cNvSpPr/>
            <p:nvPr/>
          </p:nvSpPr>
          <p:spPr>
            <a:xfrm rot="10800000">
              <a:off x="9956596" y="4907109"/>
              <a:ext cx="4464459" cy="4631501"/>
            </a:xfrm>
            <a:prstGeom prst="blockArc">
              <a:avLst>
                <a:gd name="adj1" fmla="val 10800000"/>
                <a:gd name="adj2" fmla="val 0"/>
                <a:gd name="adj3" fmla="val 9694"/>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47" name="Google Shape;147;p76"/>
            <p:cNvSpPr/>
            <p:nvPr/>
          </p:nvSpPr>
          <p:spPr>
            <a:xfrm>
              <a:off x="13996964" y="4907111"/>
              <a:ext cx="4464459" cy="4631501"/>
            </a:xfrm>
            <a:prstGeom prst="blockArc">
              <a:avLst>
                <a:gd name="adj1" fmla="val 10800000"/>
                <a:gd name="adj2" fmla="val 0"/>
                <a:gd name="adj3" fmla="val 9694"/>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48" name="Google Shape;148;p76"/>
            <p:cNvSpPr/>
            <p:nvPr/>
          </p:nvSpPr>
          <p:spPr>
            <a:xfrm>
              <a:off x="1875859" y="4907106"/>
              <a:ext cx="4464459" cy="4631501"/>
            </a:xfrm>
            <a:prstGeom prst="blockArc">
              <a:avLst>
                <a:gd name="adj1" fmla="val 10800000"/>
                <a:gd name="adj2" fmla="val 0"/>
                <a:gd name="adj3" fmla="val 9694"/>
              </a:avLst>
            </a:prstGeom>
            <a:solidFill>
              <a:srgbClr val="1B72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49" name="Google Shape;149;p76"/>
            <p:cNvSpPr/>
            <p:nvPr/>
          </p:nvSpPr>
          <p:spPr>
            <a:xfrm rot="10800000">
              <a:off x="18037332" y="4907111"/>
              <a:ext cx="4464459" cy="4631501"/>
            </a:xfrm>
            <a:prstGeom prst="blockArc">
              <a:avLst>
                <a:gd name="adj1" fmla="val 10800000"/>
                <a:gd name="adj2" fmla="val 0"/>
                <a:gd name="adj3" fmla="val 9694"/>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50" name="Google Shape;150;p76"/>
            <p:cNvSpPr/>
            <p:nvPr/>
          </p:nvSpPr>
          <p:spPr>
            <a:xfrm rot="10800000">
              <a:off x="5916227" y="4907106"/>
              <a:ext cx="4464459" cy="4631501"/>
            </a:xfrm>
            <a:prstGeom prst="blockArc">
              <a:avLst>
                <a:gd name="adj1" fmla="val 10800000"/>
                <a:gd name="adj2" fmla="val 0"/>
                <a:gd name="adj3" fmla="val 9694"/>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51" name="Google Shape;151;p76"/>
            <p:cNvSpPr/>
            <p:nvPr/>
          </p:nvSpPr>
          <p:spPr>
            <a:xfrm rot="10800000">
              <a:off x="13996964" y="4907111"/>
              <a:ext cx="4464459" cy="4631501"/>
            </a:xfrm>
            <a:prstGeom prst="blockArc">
              <a:avLst>
                <a:gd name="adj1" fmla="val 10800000"/>
                <a:gd name="adj2" fmla="val 0"/>
                <a:gd name="adj3" fmla="val 9694"/>
              </a:avLst>
            </a:prstGeom>
            <a:solidFill>
              <a:srgbClr val="3D3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52" name="Google Shape;152;p76"/>
            <p:cNvSpPr/>
            <p:nvPr/>
          </p:nvSpPr>
          <p:spPr>
            <a:xfrm>
              <a:off x="9956596" y="4907108"/>
              <a:ext cx="4464459" cy="4631501"/>
            </a:xfrm>
            <a:prstGeom prst="blockArc">
              <a:avLst>
                <a:gd name="adj1" fmla="val 10800000"/>
                <a:gd name="adj2" fmla="val 0"/>
                <a:gd name="adj3" fmla="val 9694"/>
              </a:avLst>
            </a:prstGeom>
            <a:solidFill>
              <a:srgbClr val="7F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53" name="Google Shape;153;p76"/>
            <p:cNvSpPr/>
            <p:nvPr/>
          </p:nvSpPr>
          <p:spPr>
            <a:xfrm>
              <a:off x="18037331" y="4907110"/>
              <a:ext cx="4464459" cy="4631501"/>
            </a:xfrm>
            <a:prstGeom prst="blockArc">
              <a:avLst>
                <a:gd name="adj1" fmla="val 10800000"/>
                <a:gd name="adj2" fmla="val 0"/>
                <a:gd name="adj3" fmla="val 9694"/>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598"/>
                <a:buFont typeface="Arial"/>
                <a:buNone/>
              </a:pPr>
              <a:endParaRPr sz="9598" b="0" i="0" u="none" strike="noStrike" cap="none">
                <a:solidFill>
                  <a:schemeClr val="dk1"/>
                </a:solidFill>
                <a:latin typeface="Calibri"/>
                <a:ea typeface="Calibri"/>
                <a:cs typeface="Calibri"/>
                <a:sym typeface="Calibri"/>
              </a:endParaRPr>
            </a:p>
          </p:txBody>
        </p:sp>
        <p:sp>
          <p:nvSpPr>
            <p:cNvPr id="154" name="Google Shape;154;p76"/>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Mission</a:t>
              </a:r>
              <a:endParaRPr sz="1400" b="0" i="0" u="none" strike="noStrike" cap="none">
                <a:solidFill>
                  <a:srgbClr val="000000"/>
                </a:solidFill>
                <a:latin typeface="Arial"/>
                <a:ea typeface="Arial"/>
                <a:cs typeface="Arial"/>
                <a:sym typeface="Arial"/>
              </a:endParaRPr>
            </a:p>
          </p:txBody>
        </p:sp>
        <p:sp>
          <p:nvSpPr>
            <p:cNvPr id="155" name="Google Shape;155;p76"/>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Vision</a:t>
              </a:r>
              <a:endParaRPr sz="1400" b="0" i="0" u="none" strike="noStrike" cap="none">
                <a:solidFill>
                  <a:srgbClr val="000000"/>
                </a:solidFill>
                <a:latin typeface="Arial"/>
                <a:ea typeface="Arial"/>
                <a:cs typeface="Arial"/>
                <a:sym typeface="Arial"/>
              </a:endParaRPr>
            </a:p>
          </p:txBody>
        </p:sp>
        <p:sp>
          <p:nvSpPr>
            <p:cNvPr id="156" name="Google Shape;156;p76"/>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Goals</a:t>
              </a:r>
              <a:endParaRPr sz="1400" b="0" i="0" u="none" strike="noStrike" cap="none">
                <a:solidFill>
                  <a:srgbClr val="000000"/>
                </a:solidFill>
                <a:latin typeface="Arial"/>
                <a:ea typeface="Arial"/>
                <a:cs typeface="Arial"/>
                <a:sym typeface="Arial"/>
              </a:endParaRPr>
            </a:p>
          </p:txBody>
        </p:sp>
        <p:sp>
          <p:nvSpPr>
            <p:cNvPr id="157" name="Google Shape;157;p76"/>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Values</a:t>
              </a:r>
              <a:endParaRPr sz="1400" b="0" i="0" u="none" strike="noStrike" cap="none">
                <a:solidFill>
                  <a:srgbClr val="000000"/>
                </a:solidFill>
                <a:latin typeface="Arial"/>
                <a:ea typeface="Arial"/>
                <a:cs typeface="Arial"/>
                <a:sym typeface="Arial"/>
              </a:endParaRPr>
            </a:p>
          </p:txBody>
        </p:sp>
        <p:sp>
          <p:nvSpPr>
            <p:cNvPr id="158" name="Google Shape;158;p76"/>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Strategy</a:t>
              </a:r>
              <a:endParaRPr sz="1400" b="0" i="0" u="none" strike="noStrike" cap="none">
                <a:solidFill>
                  <a:srgbClr val="000000"/>
                </a:solidFill>
                <a:latin typeface="Arial"/>
                <a:ea typeface="Arial"/>
                <a:cs typeface="Arial"/>
                <a:sym typeface="Arial"/>
              </a:endParaRPr>
            </a:p>
          </p:txBody>
        </p:sp>
      </p:grpSp>
      <p:sp>
        <p:nvSpPr>
          <p:cNvPr id="159" name="Google Shape;159;p76"/>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76"/>
          <p:cNvSpPr txBox="1">
            <a:spLocks noGrp="1"/>
          </p:cNvSpPr>
          <p:nvPr>
            <p:ph type="body" idx="2"/>
          </p:nvPr>
        </p:nvSpPr>
        <p:spPr>
          <a:xfrm>
            <a:off x="1333175" y="4539912"/>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76"/>
          <p:cNvSpPr txBox="1">
            <a:spLocks noGrp="1"/>
          </p:cNvSpPr>
          <p:nvPr>
            <p:ph type="body" idx="3"/>
          </p:nvPr>
        </p:nvSpPr>
        <p:spPr>
          <a:xfrm>
            <a:off x="7165569" y="4535946"/>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76"/>
          <p:cNvSpPr txBox="1">
            <a:spLocks noGrp="1"/>
          </p:cNvSpPr>
          <p:nvPr>
            <p:ph type="body" idx="4"/>
          </p:nvPr>
        </p:nvSpPr>
        <p:spPr>
          <a:xfrm>
            <a:off x="5229634" y="4542698"/>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76"/>
          <p:cNvSpPr txBox="1">
            <a:spLocks noGrp="1"/>
          </p:cNvSpPr>
          <p:nvPr>
            <p:ph type="body" idx="5"/>
          </p:nvPr>
        </p:nvSpPr>
        <p:spPr>
          <a:xfrm>
            <a:off x="9101503" y="4557649"/>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76"/>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5" name="Google Shape;165;p76"/>
          <p:cNvGrpSpPr/>
          <p:nvPr/>
        </p:nvGrpSpPr>
        <p:grpSpPr>
          <a:xfrm>
            <a:off x="4571670" y="6135034"/>
            <a:ext cx="3059425" cy="407404"/>
            <a:chOff x="4345239" y="6324600"/>
            <a:chExt cx="3059425" cy="407404"/>
          </a:xfrm>
        </p:grpSpPr>
        <p:sp>
          <p:nvSpPr>
            <p:cNvPr id="166" name="Google Shape;166;p76"/>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67" name="Google Shape;167;p76" descr="A picture containing text, clock, sign, gauge&#10;&#10;Description automatically generated"/>
            <p:cNvPicPr preferRelativeResize="0"/>
            <p:nvPr/>
          </p:nvPicPr>
          <p:blipFill rotWithShape="1">
            <a:blip r:embed="rId2">
              <a:alphaModFix/>
            </a:blip>
            <a:srcRect l="28689" t="328" r="49707" b="-7348"/>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with Photo 3">
  <p:cSld name="Text Slide with Photo 3">
    <p:spTree>
      <p:nvGrpSpPr>
        <p:cNvPr id="1" name="Shape 168"/>
        <p:cNvGrpSpPr/>
        <p:nvPr/>
      </p:nvGrpSpPr>
      <p:grpSpPr>
        <a:xfrm>
          <a:off x="0" y="0"/>
          <a:ext cx="0" cy="0"/>
          <a:chOff x="0" y="0"/>
          <a:chExt cx="0" cy="0"/>
        </a:xfrm>
      </p:grpSpPr>
      <p:sp>
        <p:nvSpPr>
          <p:cNvPr id="169" name="Google Shape;169;p47"/>
          <p:cNvSpPr>
            <a:spLocks noGrp="1"/>
          </p:cNvSpPr>
          <p:nvPr>
            <p:ph type="pic" idx="2"/>
          </p:nvPr>
        </p:nvSpPr>
        <p:spPr>
          <a:xfrm>
            <a:off x="16300" y="-732"/>
            <a:ext cx="12175708" cy="3635823"/>
          </a:xfrm>
          <a:prstGeom prst="rect">
            <a:avLst/>
          </a:prstGeom>
          <a:noFill/>
          <a:ln>
            <a:noFill/>
          </a:ln>
        </p:spPr>
      </p:sp>
      <p:sp>
        <p:nvSpPr>
          <p:cNvPr id="170" name="Google Shape;170;p47"/>
          <p:cNvSpPr/>
          <p:nvPr/>
        </p:nvSpPr>
        <p:spPr>
          <a:xfrm>
            <a:off x="16300" y="-732"/>
            <a:ext cx="2746956" cy="3664678"/>
          </a:xfrm>
          <a:custGeom>
            <a:avLst/>
            <a:gdLst/>
            <a:ahLst/>
            <a:cxnLst/>
            <a:rect l="l" t="t" r="r" b="b"/>
            <a:pathLst>
              <a:path w="308734" h="408635" extrusionOk="0">
                <a:moveTo>
                  <a:pt x="0" y="408635"/>
                </a:moveTo>
                <a:lnTo>
                  <a:pt x="308735" y="368072"/>
                </a:lnTo>
                <a:lnTo>
                  <a:pt x="3428"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47"/>
          <p:cNvSpPr/>
          <p:nvPr/>
        </p:nvSpPr>
        <p:spPr>
          <a:xfrm>
            <a:off x="0" y="-29587"/>
            <a:ext cx="2746956" cy="3664678"/>
          </a:xfrm>
          <a:custGeom>
            <a:avLst/>
            <a:gdLst/>
            <a:ahLst/>
            <a:cxnLst/>
            <a:rect l="l" t="t" r="r" b="b"/>
            <a:pathLst>
              <a:path w="308734" h="408635" extrusionOk="0">
                <a:moveTo>
                  <a:pt x="0" y="408635"/>
                </a:moveTo>
                <a:lnTo>
                  <a:pt x="308735" y="368072"/>
                </a:lnTo>
                <a:lnTo>
                  <a:pt x="3428" y="0"/>
                </a:lnTo>
                <a:close/>
              </a:path>
            </a:pathLst>
          </a:custGeom>
          <a:blipFill rotWithShape="1">
            <a:blip r:embed="rId2">
              <a:alphaModFix/>
            </a:blip>
            <a:stretch>
              <a:fillRect l="-13482" t="17750" r="5542" b="-17749"/>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7"/>
          <p:cNvSpPr/>
          <p:nvPr/>
        </p:nvSpPr>
        <p:spPr>
          <a:xfrm rot="-5400000">
            <a:off x="4603789" y="4842414"/>
            <a:ext cx="2160000" cy="45719"/>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173" name="Google Shape;173;p47"/>
          <p:cNvSpPr txBox="1">
            <a:spLocks noGrp="1"/>
          </p:cNvSpPr>
          <p:nvPr>
            <p:ph type="body" idx="1"/>
          </p:nvPr>
        </p:nvSpPr>
        <p:spPr>
          <a:xfrm>
            <a:off x="5942234" y="3947558"/>
            <a:ext cx="5812377" cy="17593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7"/>
          <p:cNvSpPr txBox="1">
            <a:spLocks noGrp="1"/>
          </p:cNvSpPr>
          <p:nvPr>
            <p:ph type="body" idx="3"/>
          </p:nvPr>
        </p:nvSpPr>
        <p:spPr>
          <a:xfrm>
            <a:off x="787112" y="3956644"/>
            <a:ext cx="4668890" cy="17593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5" name="Google Shape;175;p47"/>
          <p:cNvGrpSpPr/>
          <p:nvPr/>
        </p:nvGrpSpPr>
        <p:grpSpPr>
          <a:xfrm>
            <a:off x="408953" y="6110271"/>
            <a:ext cx="11323912" cy="541807"/>
            <a:chOff x="430699" y="6069857"/>
            <a:chExt cx="11323912" cy="541807"/>
          </a:xfrm>
        </p:grpSpPr>
        <p:sp>
          <p:nvSpPr>
            <p:cNvPr id="176" name="Google Shape;176;p47"/>
            <p:cNvSpPr/>
            <p:nvPr/>
          </p:nvSpPr>
          <p:spPr>
            <a:xfrm>
              <a:off x="825500" y="6203959"/>
              <a:ext cx="10896450"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47"/>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78" name="Google Shape;178;p47" descr="A picture containing text, clock, sign, gauge&#10;&#10;Description automatically generated"/>
            <p:cNvPicPr preferRelativeResize="0"/>
            <p:nvPr/>
          </p:nvPicPr>
          <p:blipFill rotWithShape="1">
            <a:blip r:embed="rId3">
              <a:alphaModFix/>
            </a:blip>
            <a:srcRect l="28689" t="328" r="49707" b="-7348"/>
            <a:stretch/>
          </p:blipFill>
          <p:spPr>
            <a:xfrm>
              <a:off x="430699" y="6069857"/>
              <a:ext cx="394801" cy="44883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A1A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A1A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unep.org/news-and-stories/news/role-women-mountainous-regions" TargetMode="External"/><Relationship Id="rId4" Type="http://schemas.openxmlformats.org/officeDocument/2006/relationships/hyperlink" Target="https://drive.google.com/file/d/1RKR2KYmgwLc1Pl3F8ybVQdQxQPm-mNbr/view?usp=shar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omenontop.gr/mentoring-learning/" TargetMode="External"/><Relationship Id="rId13" Type="http://schemas.openxmlformats.org/officeDocument/2006/relationships/hyperlink" Target="https://www.unesco.org/en/articles/skills-development-essential-womens-empowerment" TargetMode="External"/><Relationship Id="rId18" Type="http://schemas.openxmlformats.org/officeDocument/2006/relationships/hyperlink" Target="https://www.forbes.com/sites/yec/2021/04/21/eight-ways-female-entrepreneurs-can-support-other-women-in-business/" TargetMode="External"/><Relationship Id="rId3" Type="http://schemas.openxmlformats.org/officeDocument/2006/relationships/hyperlink" Target="https://www.emerald.com/insight/content/doi/10.1108/JSBED-10-2018-0306/full/html" TargetMode="External"/><Relationship Id="rId21" Type="http://schemas.openxmlformats.org/officeDocument/2006/relationships/hyperlink" Target="https://ied.eu/blog/entrepreneurship-blog/tips-on-becoming-a-successful-female-entrepreneur/" TargetMode="External"/><Relationship Id="rId7" Type="http://schemas.openxmlformats.org/officeDocument/2006/relationships/hyperlink" Target="https://www.oecd.org/gender/data/how-can-more-women-have-the-right-skills-to-successfully-start-a-business.htm" TargetMode="External"/><Relationship Id="rId12" Type="http://schemas.openxmlformats.org/officeDocument/2006/relationships/hyperlink" Target="https://humanrights.gov.au/our-work/3-theme-one-economic-independence-women-listening-tour-report" TargetMode="External"/><Relationship Id="rId17" Type="http://schemas.openxmlformats.org/officeDocument/2006/relationships/hyperlink" Target="https://www.nasdaq.com/articles/entrepreneurial-women:-how-asking-for-help-transformed-their-journey-2021-07-09" TargetMode="External"/><Relationship Id="rId2" Type="http://schemas.openxmlformats.org/officeDocument/2006/relationships/notesSlide" Target="../notesSlides/notesSlide12.xml"/><Relationship Id="rId16" Type="http://schemas.openxmlformats.org/officeDocument/2006/relationships/hyperlink" Target="https://www.grantsforwomen.org/" TargetMode="External"/><Relationship Id="rId20" Type="http://schemas.openxmlformats.org/officeDocument/2006/relationships/hyperlink" Target="https://www.robertwaltersgroup.com/news/expert-insight/careers-blog/seven-lessons-for-aspiring-women-entrepreneurs.html" TargetMode="External"/><Relationship Id="rId1" Type="http://schemas.openxmlformats.org/officeDocument/2006/relationships/slideLayout" Target="../slideLayouts/slideLayout2.xml"/><Relationship Id="rId6" Type="http://schemas.openxmlformats.org/officeDocument/2006/relationships/hyperlink" Target="https://ied.eu/project-updates/projects/fit/5-essential-skills-for-women-entrepreneurs/" TargetMode="External"/><Relationship Id="rId11" Type="http://schemas.openxmlformats.org/officeDocument/2006/relationships/hyperlink" Target="https://www.jstor.org/stable/3005054#metadata_info_tab_contents" TargetMode="External"/><Relationship Id="rId5" Type="http://schemas.openxmlformats.org/officeDocument/2006/relationships/hyperlink" Target="https://www.researchgate.net/publication/330937334_Motivation_of_female_entrepreneurs_a_cross-national_study" TargetMode="External"/><Relationship Id="rId15" Type="http://schemas.openxmlformats.org/officeDocument/2006/relationships/hyperlink" Target="https://www.globalfundforwomen.org/apply-for-a-grant/" TargetMode="External"/><Relationship Id="rId23" Type="http://schemas.openxmlformats.org/officeDocument/2006/relationships/image" Target="../media/image17.png"/><Relationship Id="rId10" Type="http://schemas.openxmlformats.org/officeDocument/2006/relationships/hyperlink" Target="https://www.togetherplatform.com/blog/women-mentorship" TargetMode="External"/><Relationship Id="rId19" Type="http://schemas.openxmlformats.org/officeDocument/2006/relationships/hyperlink" Target="https://medium.com/@gracehawkins/women-ask-for-what-you-want-585d5145441f" TargetMode="External"/><Relationship Id="rId4" Type="http://schemas.openxmlformats.org/officeDocument/2006/relationships/hyperlink" Target="https://www.inc.com/marcel-schwantes/30-motivational-quotes-from-women-entrepreneurs-that-will-inspire-you-to-succeed.html" TargetMode="External"/><Relationship Id="rId9" Type="http://schemas.openxmlformats.org/officeDocument/2006/relationships/hyperlink" Target="https://www.forbes.com/sites/committeeof200/2021/10/26/mentoring-matters-the-importance--of-female-mentorship/" TargetMode="External"/><Relationship Id="rId14" Type="http://schemas.openxmlformats.org/officeDocument/2006/relationships/hyperlink" Target="https://mentoringher.com/" TargetMode="External"/><Relationship Id="rId22" Type="http://schemas.openxmlformats.org/officeDocument/2006/relationships/hyperlink" Target="https://startupsavant.com/how-to-build-confidence-as-a-female-entrepreneu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docsroom/documents/17322/attachments/1/translation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youtu.be/AYiikis3huE" TargetMode="External"/><Relationship Id="rId3" Type="http://schemas.openxmlformats.org/officeDocument/2006/relationships/image" Target="../media/image20.jpg"/><Relationship Id="rId7" Type="http://schemas.openxmlformats.org/officeDocument/2006/relationships/hyperlink" Target="https://www.youtube.com/watch?v=WoMbuvoO2aA"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youtube.com/watch?v=Pu0ozR7NRvI"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drive.google.com/drive/folders/1OnVshGnCljEY28nxXyxYh50-ndt-ZJeV" TargetMode="External"/><Relationship Id="rId7" Type="http://schemas.openxmlformats.org/officeDocument/2006/relationships/hyperlink" Target="https://www.youtube.com/watch?v=9aMj01Atx9I"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hyperlink" Target="https://www.youtube.com/watch?v=SetUSLSH3jY" TargetMode="Externa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indmapping.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jpg"/><Relationship Id="rId7" Type="http://schemas.openxmlformats.org/officeDocument/2006/relationships/hyperlink" Target="https://www.facebook.com/PeakEntrepreneurs"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www.instagram.com/peak.entrepreneurs/" TargetMode="External"/><Relationship Id="rId5" Type="http://schemas.openxmlformats.org/officeDocument/2006/relationships/hyperlink" Target="https://www.tiktok.com/@peakentrepreneurs" TargetMode="External"/><Relationship Id="rId10" Type="http://schemas.openxmlformats.org/officeDocument/2006/relationships/image" Target="../media/image38.png"/><Relationship Id="rId4" Type="http://schemas.openxmlformats.org/officeDocument/2006/relationships/hyperlink" Target="https://www.youtube.com/@peakentrepreneurs2892/videos"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drive.google.com/file/d/1RKR2KYmgwLc1Pl3F8ybVQdQxQPm-mNbr/view?usp=shar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herieblairfoundation.org/what-we-do/research/gender-stereotypes-report/" TargetMode="External"/><Relationship Id="rId7" Type="http://schemas.openxmlformats.org/officeDocument/2006/relationships/hyperlink" Target="https://www.kauffman.org/currents/the-gender-stereotypes-of-entrepreneurship/"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theconversation.com/female-entrepreneurs-and-the-curse-of-male-only-business-attributes-77272" TargetMode="External"/><Relationship Id="rId5" Type="http://schemas.openxmlformats.org/officeDocument/2006/relationships/hyperlink" Target="https://centreforentrepreneurs.org/cfe-research/shattering-stereotypes/" TargetMode="External"/><Relationship Id="rId4" Type="http://schemas.openxmlformats.org/officeDocument/2006/relationships/hyperlink" Target="https://www.findevgateway.org/finequity/blog/2022/01/gender-stereotypes-undermine-womens-entrepreneurship-and-economic-empower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investopedia.com/terms/g/glass-ceiling.asp" TargetMode="External"/><Relationship Id="rId3" Type="http://schemas.openxmlformats.org/officeDocument/2006/relationships/image" Target="../media/image12.png"/><Relationship Id="rId7" Type="http://schemas.openxmlformats.org/officeDocument/2006/relationships/hyperlink" Target="https://www.hrzone.com/hr-glossary/what-is-work-life-balanc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g"/><Relationship Id="rId10" Type="http://schemas.openxmlformats.org/officeDocument/2006/relationships/hyperlink" Target="https://www.eurofound.europa.eu/observatories/eurwork/industrial-relations-dictionary/labour-market-segmentation" TargetMode="External"/><Relationship Id="rId4" Type="http://schemas.openxmlformats.org/officeDocument/2006/relationships/image" Target="../media/image13.jpg"/><Relationship Id="rId9" Type="http://schemas.openxmlformats.org/officeDocument/2006/relationships/hyperlink" Target="https://eige.europa.eu/thesaurus/terms/1267"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hyperlink" Target="https://www.jil.go.jp/english/JLR/documents/2009/JLR21_hori.pdf" TargetMode="External"/><Relationship Id="rId18" Type="http://schemas.openxmlformats.org/officeDocument/2006/relationships/hyperlink" Target="https://ec.europa.eu/social/main.jsp?catId=1311&amp;langId=en" TargetMode="External"/><Relationship Id="rId3" Type="http://schemas.openxmlformats.org/officeDocument/2006/relationships/hyperlink" Target="https://www.businessnewsdaily.com/5244-improve-work-life-balance-today.html" TargetMode="External"/><Relationship Id="rId7" Type="http://schemas.openxmlformats.org/officeDocument/2006/relationships/image" Target="../media/image12.png"/><Relationship Id="rId12" Type="http://schemas.openxmlformats.org/officeDocument/2006/relationships/hyperlink" Target="https://www.huffpost.com/entry/the-invisible-barrier-that-holds-women-entrepreneurs_b_599b07dee4b033e0fbdec65a" TargetMode="External"/><Relationship Id="rId17" Type="http://schemas.openxmlformats.org/officeDocument/2006/relationships/hyperlink" Target="https://thehappinessindex.com/blog/importance-work-life-balance" TargetMode="External"/><Relationship Id="rId2" Type="http://schemas.openxmlformats.org/officeDocument/2006/relationships/notesSlide" Target="../notesSlides/notesSlide9.xml"/><Relationship Id="rId16" Type="http://schemas.openxmlformats.org/officeDocument/2006/relationships/hyperlink" Target="https://builtin.com/diversity-inclusion/glass-ceiling" TargetMode="External"/><Relationship Id="rId1" Type="http://schemas.openxmlformats.org/officeDocument/2006/relationships/slideLayout" Target="../slideLayouts/slideLayout6.xml"/><Relationship Id="rId6" Type="http://schemas.openxmlformats.org/officeDocument/2006/relationships/hyperlink" Target="https://journals.sagepub.com/doi/abs/10.1177/1350506804042097?journalCode=ejwa" TargetMode="External"/><Relationship Id="rId11" Type="http://schemas.openxmlformats.org/officeDocument/2006/relationships/hyperlink" Target="https://www.insurancebusinessmag.com/us/diversity-inclusion/the-invisible-barriers-faced-by-female-leaders-166596.aspx" TargetMode="External"/><Relationship Id="rId5" Type="http://schemas.openxmlformats.org/officeDocument/2006/relationships/hyperlink" Target="https://oae.illinois.edu/wp-content/uploads/2022/06/Women-Rising-The-Unseen-Barriers-Harvard-Business-Review-0913.pdf" TargetMode="External"/><Relationship Id="rId15" Type="http://schemas.openxmlformats.org/officeDocument/2006/relationships/hyperlink" Target="https://www.oecd.org/economy/sticky-floors-or-glass-ceilings-the-role-of-human-capital-working-time-flexibility-and-discrimination-in-the-gender-wage-02ef3235-en.htm" TargetMode="External"/><Relationship Id="rId10" Type="http://schemas.openxmlformats.org/officeDocument/2006/relationships/image" Target="../media/image15.png"/><Relationship Id="rId4" Type="http://schemas.openxmlformats.org/officeDocument/2006/relationships/hyperlink" Target="https://www.frontiersin.org/articles/10.3389/fpsyg.2021.618250/full" TargetMode="External"/><Relationship Id="rId9" Type="http://schemas.openxmlformats.org/officeDocument/2006/relationships/image" Target="../media/image14.jpg"/><Relationship Id="rId14" Type="http://schemas.openxmlformats.org/officeDocument/2006/relationships/hyperlink" Target="https://www.everydayhealth.com/womens-health/glass-ceiling-effect-its-impact-on-wom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body" idx="1"/>
          </p:nvPr>
        </p:nvSpPr>
        <p:spPr>
          <a:xfrm>
            <a:off x="5317932" y="4422163"/>
            <a:ext cx="7026468" cy="11582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000"/>
              <a:buNone/>
            </a:pPr>
            <a:r>
              <a:rPr lang="el-GR" sz="3600" dirty="0"/>
              <a:t>Γυναίκα και Επιχειρηματικότητα</a:t>
            </a:r>
            <a:endParaRPr sz="3600" dirty="0"/>
          </a:p>
        </p:txBody>
      </p:sp>
      <p:sp>
        <p:nvSpPr>
          <p:cNvPr id="254" name="Google Shape;254;p3"/>
          <p:cNvSpPr txBox="1">
            <a:spLocks noGrp="1"/>
          </p:cNvSpPr>
          <p:nvPr>
            <p:ph type="body" idx="3"/>
          </p:nvPr>
        </p:nvSpPr>
        <p:spPr>
          <a:xfrm>
            <a:off x="5303418" y="3620336"/>
            <a:ext cx="3085839"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l-GR" sz="4800" dirty="0">
                <a:solidFill>
                  <a:srgbClr val="20EEF1"/>
                </a:solidFill>
              </a:rPr>
              <a:t>Ενότητα</a:t>
            </a:r>
            <a:r>
              <a:rPr lang="en-US" sz="4800" dirty="0">
                <a:solidFill>
                  <a:srgbClr val="20EEF1"/>
                </a:solidFill>
              </a:rPr>
              <a:t> 6</a:t>
            </a:r>
            <a:endParaRPr sz="4800" dirty="0">
              <a:solidFill>
                <a:srgbClr val="20EEF1"/>
              </a:solidFill>
            </a:endParaRPr>
          </a:p>
        </p:txBody>
      </p:sp>
      <p:grpSp>
        <p:nvGrpSpPr>
          <p:cNvPr id="255" name="Google Shape;255;p3"/>
          <p:cNvGrpSpPr/>
          <p:nvPr/>
        </p:nvGrpSpPr>
        <p:grpSpPr>
          <a:xfrm>
            <a:off x="2088627" y="3786905"/>
            <a:ext cx="2082443" cy="2861107"/>
            <a:chOff x="5875548" y="3125276"/>
            <a:chExt cx="438214" cy="602070"/>
          </a:xfrm>
        </p:grpSpPr>
        <p:sp>
          <p:nvSpPr>
            <p:cNvPr id="256" name="Google Shape;256;p3"/>
            <p:cNvSpPr/>
            <p:nvPr/>
          </p:nvSpPr>
          <p:spPr>
            <a:xfrm>
              <a:off x="5875548" y="3125276"/>
              <a:ext cx="369945" cy="602070"/>
            </a:xfrm>
            <a:custGeom>
              <a:avLst/>
              <a:gdLst/>
              <a:ahLst/>
              <a:cxnLst/>
              <a:rect l="l" t="t" r="r" b="b"/>
              <a:pathLst>
                <a:path w="369945" h="602070" extrusionOk="0">
                  <a:moveTo>
                    <a:pt x="369945" y="5539"/>
                  </a:moveTo>
                  <a:lnTo>
                    <a:pt x="343224" y="0"/>
                  </a:lnTo>
                  <a:lnTo>
                    <a:pt x="0" y="582197"/>
                  </a:lnTo>
                  <a:lnTo>
                    <a:pt x="94910" y="602071"/>
                  </a:lnTo>
                  <a:lnTo>
                    <a:pt x="95236" y="601582"/>
                  </a:lnTo>
                  <a:lnTo>
                    <a:pt x="26966" y="587328"/>
                  </a:lnTo>
                  <a:close/>
                </a:path>
              </a:pathLst>
            </a:custGeom>
            <a:solidFill>
              <a:srgbClr val="279BD3">
                <a:alpha val="5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3"/>
            <p:cNvSpPr/>
            <p:nvPr/>
          </p:nvSpPr>
          <p:spPr>
            <a:xfrm>
              <a:off x="5902513" y="3130815"/>
              <a:ext cx="411249" cy="596043"/>
            </a:xfrm>
            <a:custGeom>
              <a:avLst/>
              <a:gdLst/>
              <a:ahLst/>
              <a:cxnLst/>
              <a:rect l="l" t="t" r="r" b="b"/>
              <a:pathLst>
                <a:path w="411249" h="596043" extrusionOk="0">
                  <a:moveTo>
                    <a:pt x="342979" y="0"/>
                  </a:moveTo>
                  <a:lnTo>
                    <a:pt x="0" y="581790"/>
                  </a:lnTo>
                  <a:lnTo>
                    <a:pt x="68270" y="596043"/>
                  </a:lnTo>
                  <a:lnTo>
                    <a:pt x="411250" y="14254"/>
                  </a:lnTo>
                  <a:close/>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58" name="Google Shape;258;p3"/>
          <p:cNvPicPr preferRelativeResize="0">
            <a:picLocks noGrp="1"/>
          </p:cNvPicPr>
          <p:nvPr>
            <p:ph type="pic" idx="2"/>
          </p:nvPr>
        </p:nvPicPr>
        <p:blipFill rotWithShape="1">
          <a:blip r:embed="rId3">
            <a:alphaModFix/>
          </a:blip>
          <a:srcRect l="641" r="641"/>
          <a:stretch/>
        </p:blipFill>
        <p:spPr>
          <a:xfrm>
            <a:off x="116113" y="923489"/>
            <a:ext cx="4259985" cy="5793476"/>
          </a:xfrm>
          <a:prstGeom prst="rect">
            <a:avLst/>
          </a:prstGeom>
          <a:noFill/>
          <a:ln>
            <a:noFill/>
          </a:ln>
        </p:spPr>
      </p:pic>
      <p:sp>
        <p:nvSpPr>
          <p:cNvPr id="259" name="Google Shape;259;p3"/>
          <p:cNvSpPr txBox="1"/>
          <p:nvPr/>
        </p:nvSpPr>
        <p:spPr>
          <a:xfrm>
            <a:off x="2898873" y="6368985"/>
            <a:ext cx="1579739" cy="2778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US" sz="1200" b="0" i="1" u="none" strike="noStrike" cap="none">
                <a:solidFill>
                  <a:srgbClr val="002060"/>
                </a:solidFill>
                <a:latin typeface="Calibri"/>
                <a:ea typeface="Calibri"/>
                <a:cs typeface="Calibri"/>
                <a:sym typeface="Calibri"/>
              </a:rPr>
              <a:t>Artist: Victor Sheleg</a:t>
            </a:r>
            <a:endParaRPr sz="1200" b="0" i="1" u="none" strike="noStrike" cap="none">
              <a:solidFill>
                <a:srgbClr val="0020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8"/>
          <p:cNvSpPr/>
          <p:nvPr/>
        </p:nvSpPr>
        <p:spPr>
          <a:xfrm>
            <a:off x="7714028" y="5848720"/>
            <a:ext cx="4477972" cy="813338"/>
          </a:xfrm>
          <a:prstGeom prst="rect">
            <a:avLst/>
          </a:prstGeom>
          <a:solidFill>
            <a:srgbClr val="292929">
              <a:alpha val="9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8" name="Google Shape;388;p68"/>
          <p:cNvSpPr txBox="1">
            <a:spLocks noGrp="1"/>
          </p:cNvSpPr>
          <p:nvPr>
            <p:ph type="body" idx="1"/>
          </p:nvPr>
        </p:nvSpPr>
        <p:spPr>
          <a:xfrm>
            <a:off x="411247" y="1227420"/>
            <a:ext cx="1417554" cy="7482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200"/>
              <a:buNone/>
            </a:pPr>
            <a:r>
              <a:rPr lang="el-GR" sz="3200" dirty="0">
                <a:solidFill>
                  <a:srgbClr val="0070C0"/>
                </a:solidFill>
              </a:rPr>
              <a:t>Γιατί</a:t>
            </a:r>
            <a:r>
              <a:rPr lang="en-US" sz="3200" dirty="0">
                <a:solidFill>
                  <a:srgbClr val="0070C0"/>
                </a:solidFill>
              </a:rPr>
              <a:t>?</a:t>
            </a:r>
            <a:endParaRPr sz="3200" dirty="0">
              <a:solidFill>
                <a:srgbClr val="0070C0"/>
              </a:solidFill>
            </a:endParaRPr>
          </a:p>
        </p:txBody>
      </p:sp>
      <p:sp>
        <p:nvSpPr>
          <p:cNvPr id="389" name="Google Shape;389;p68"/>
          <p:cNvSpPr txBox="1">
            <a:spLocks noGrp="1"/>
          </p:cNvSpPr>
          <p:nvPr>
            <p:ph type="body" idx="2"/>
          </p:nvPr>
        </p:nvSpPr>
        <p:spPr>
          <a:xfrm>
            <a:off x="411246" y="500543"/>
            <a:ext cx="6787840" cy="58222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595959"/>
              </a:buClr>
              <a:buSzPts val="3600"/>
              <a:buNone/>
            </a:pPr>
            <a:r>
              <a:rPr lang="el-GR" sz="3200" dirty="0">
                <a:solidFill>
                  <a:srgbClr val="0070C0"/>
                </a:solidFill>
              </a:rPr>
              <a:t>Τα πράγματα είναι πιο δύσκολα στα βουνά</a:t>
            </a:r>
            <a:endParaRPr sz="3200" dirty="0">
              <a:solidFill>
                <a:srgbClr val="0070C0"/>
              </a:solidFill>
            </a:endParaRPr>
          </a:p>
        </p:txBody>
      </p:sp>
      <p:sp>
        <p:nvSpPr>
          <p:cNvPr id="390" name="Google Shape;390;p68"/>
          <p:cNvSpPr txBox="1">
            <a:spLocks noGrp="1"/>
          </p:cNvSpPr>
          <p:nvPr>
            <p:ph type="body" idx="3"/>
          </p:nvPr>
        </p:nvSpPr>
        <p:spPr>
          <a:xfrm>
            <a:off x="2330541" y="2542951"/>
            <a:ext cx="2086600" cy="17618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sz="2800" dirty="0"/>
              <a:t>Κατώτερο μορφωτικό επίπεδο</a:t>
            </a:r>
            <a:endParaRPr dirty="0"/>
          </a:p>
        </p:txBody>
      </p:sp>
      <p:sp>
        <p:nvSpPr>
          <p:cNvPr id="391" name="Google Shape;391;p68"/>
          <p:cNvSpPr txBox="1">
            <a:spLocks noGrp="1"/>
          </p:cNvSpPr>
          <p:nvPr>
            <p:ph type="body" idx="3"/>
          </p:nvPr>
        </p:nvSpPr>
        <p:spPr>
          <a:xfrm>
            <a:off x="4417141" y="3345320"/>
            <a:ext cx="1929067" cy="13467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dirty="0"/>
              <a:t>Περιορισμένη πρόσβαση στην τεχνολογία πληροφοριών</a:t>
            </a:r>
            <a:endParaRPr i="1" dirty="0"/>
          </a:p>
        </p:txBody>
      </p:sp>
      <p:sp>
        <p:nvSpPr>
          <p:cNvPr id="392" name="Google Shape;392;p68"/>
          <p:cNvSpPr txBox="1">
            <a:spLocks noGrp="1"/>
          </p:cNvSpPr>
          <p:nvPr>
            <p:ph type="body" idx="3"/>
          </p:nvPr>
        </p:nvSpPr>
        <p:spPr>
          <a:xfrm>
            <a:off x="7022787" y="3302867"/>
            <a:ext cx="2157135" cy="13467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sz="2000" dirty="0"/>
              <a:t>Λιγότερη αυτοπεποίθηση Διστακτικότητα στην ανάληψη ρίσκου</a:t>
            </a:r>
            <a:endParaRPr sz="2000" dirty="0"/>
          </a:p>
        </p:txBody>
      </p:sp>
      <p:sp>
        <p:nvSpPr>
          <p:cNvPr id="393" name="Google Shape;393;p68"/>
          <p:cNvSpPr txBox="1">
            <a:spLocks noGrp="1"/>
          </p:cNvSpPr>
          <p:nvPr>
            <p:ph type="body" idx="3"/>
          </p:nvPr>
        </p:nvSpPr>
        <p:spPr>
          <a:xfrm>
            <a:off x="5575380" y="1662515"/>
            <a:ext cx="1956945" cy="181343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sz="2800" dirty="0"/>
              <a:t>Επιφύλαξη σε νέες ιδέες ή μεθόδους</a:t>
            </a:r>
            <a:endParaRPr dirty="0"/>
          </a:p>
        </p:txBody>
      </p:sp>
      <p:sp>
        <p:nvSpPr>
          <p:cNvPr id="394" name="Google Shape;394;p68"/>
          <p:cNvSpPr txBox="1">
            <a:spLocks noGrp="1"/>
          </p:cNvSpPr>
          <p:nvPr>
            <p:ph type="body" idx="3"/>
          </p:nvPr>
        </p:nvSpPr>
        <p:spPr>
          <a:xfrm>
            <a:off x="9179923" y="1869598"/>
            <a:ext cx="2307878" cy="13467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dirty="0"/>
              <a:t>Έλλειψη πρόσβασης σε πίστωση, δάνεια, χρηματοδότηση</a:t>
            </a:r>
            <a:endParaRPr sz="2000" dirty="0"/>
          </a:p>
        </p:txBody>
      </p:sp>
      <p:sp>
        <p:nvSpPr>
          <p:cNvPr id="395" name="Google Shape;395;p68"/>
          <p:cNvSpPr/>
          <p:nvPr/>
        </p:nvSpPr>
        <p:spPr>
          <a:xfrm>
            <a:off x="2304118" y="3475946"/>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rgbClr val="FF0066"/>
              </a:solidFill>
              <a:latin typeface="Calibri"/>
              <a:ea typeface="Calibri"/>
              <a:cs typeface="Calibri"/>
              <a:sym typeface="Calibri"/>
            </a:endParaRPr>
          </a:p>
        </p:txBody>
      </p:sp>
      <p:sp>
        <p:nvSpPr>
          <p:cNvPr id="396" name="Google Shape;396;p68"/>
          <p:cNvSpPr/>
          <p:nvPr/>
        </p:nvSpPr>
        <p:spPr>
          <a:xfrm>
            <a:off x="6246975" y="4721053"/>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97" name="Google Shape;397;p68"/>
          <p:cNvSpPr/>
          <p:nvPr/>
        </p:nvSpPr>
        <p:spPr>
          <a:xfrm>
            <a:off x="5783330" y="1380553"/>
            <a:ext cx="327183" cy="327179"/>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98" name="Google Shape;398;p68"/>
          <p:cNvSpPr/>
          <p:nvPr/>
        </p:nvSpPr>
        <p:spPr>
          <a:xfrm>
            <a:off x="11070006" y="1766767"/>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99" name="Google Shape;399;p68"/>
          <p:cNvSpPr/>
          <p:nvPr/>
        </p:nvSpPr>
        <p:spPr>
          <a:xfrm>
            <a:off x="8256535" y="2540125"/>
            <a:ext cx="388734" cy="415139"/>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pic>
        <p:nvPicPr>
          <p:cNvPr id="400" name="Google Shape;400;p68"/>
          <p:cNvPicPr preferRelativeResize="0"/>
          <p:nvPr/>
        </p:nvPicPr>
        <p:blipFill rotWithShape="1">
          <a:blip r:embed="rId3">
            <a:alphaModFix/>
          </a:blip>
          <a:srcRect t="5667" b="62071"/>
          <a:stretch/>
        </p:blipFill>
        <p:spPr>
          <a:xfrm>
            <a:off x="7167401" y="91692"/>
            <a:ext cx="4400726" cy="939838"/>
          </a:xfrm>
          <a:prstGeom prst="rect">
            <a:avLst/>
          </a:prstGeom>
          <a:noFill/>
          <a:ln>
            <a:noFill/>
          </a:ln>
        </p:spPr>
      </p:pic>
      <p:sp>
        <p:nvSpPr>
          <p:cNvPr id="401" name="Google Shape;401;p68"/>
          <p:cNvSpPr txBox="1">
            <a:spLocks noGrp="1"/>
          </p:cNvSpPr>
          <p:nvPr>
            <p:ph type="body" idx="1"/>
          </p:nvPr>
        </p:nvSpPr>
        <p:spPr>
          <a:xfrm>
            <a:off x="7893862" y="5869034"/>
            <a:ext cx="4036882" cy="528754"/>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595959"/>
              </a:buClr>
              <a:buSzPts val="2200"/>
              <a:buNone/>
            </a:pPr>
            <a:r>
              <a:rPr lang="el-GR" sz="2800" i="1" dirty="0">
                <a:solidFill>
                  <a:srgbClr val="10D2D2"/>
                </a:solidFill>
              </a:rPr>
              <a:t>Δείτε σχετικές έρευνες </a:t>
            </a:r>
            <a:r>
              <a:rPr lang="el-GR" sz="2800" i="1" u="sng" dirty="0">
                <a:solidFill>
                  <a:schemeClr val="hlink"/>
                </a:solidFill>
                <a:hlinkClick r:id="rId4"/>
              </a:rPr>
              <a:t>εδώ</a:t>
            </a:r>
            <a:r>
              <a:rPr lang="en-US" sz="2800" i="1" dirty="0">
                <a:solidFill>
                  <a:srgbClr val="10D2D2"/>
                </a:solidFill>
              </a:rPr>
              <a:t>!</a:t>
            </a:r>
            <a:endParaRPr sz="2800" i="1" dirty="0">
              <a:solidFill>
                <a:srgbClr val="10D2D2"/>
              </a:solidFill>
            </a:endParaRPr>
          </a:p>
        </p:txBody>
      </p:sp>
      <p:sp>
        <p:nvSpPr>
          <p:cNvPr id="402" name="Google Shape;402;p68"/>
          <p:cNvSpPr txBox="1">
            <a:spLocks noGrp="1"/>
          </p:cNvSpPr>
          <p:nvPr>
            <p:ph type="body" idx="3"/>
          </p:nvPr>
        </p:nvSpPr>
        <p:spPr>
          <a:xfrm>
            <a:off x="536608" y="3893736"/>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rPr>
              <a:t>Περισσότερα</a:t>
            </a:r>
          </a:p>
        </p:txBody>
      </p:sp>
      <p:sp>
        <p:nvSpPr>
          <p:cNvPr id="403" name="Google Shape;403;p68"/>
          <p:cNvSpPr txBox="1">
            <a:spLocks noGrp="1"/>
          </p:cNvSpPr>
          <p:nvPr>
            <p:ph type="body" idx="3"/>
          </p:nvPr>
        </p:nvSpPr>
        <p:spPr>
          <a:xfrm>
            <a:off x="4983818" y="5354268"/>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rPr>
              <a:t>Περισσότερα</a:t>
            </a:r>
          </a:p>
        </p:txBody>
      </p:sp>
      <p:sp>
        <p:nvSpPr>
          <p:cNvPr id="404" name="Google Shape;404;p68"/>
          <p:cNvSpPr txBox="1">
            <a:spLocks noGrp="1"/>
          </p:cNvSpPr>
          <p:nvPr>
            <p:ph type="body" idx="3"/>
          </p:nvPr>
        </p:nvSpPr>
        <p:spPr>
          <a:xfrm>
            <a:off x="3727754" y="1353625"/>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hlinkClick r:id="rId5">
                  <a:extLst>
                    <a:ext uri="{A12FA001-AC4F-418D-AE19-62706E023703}">
                      <ahyp:hlinkClr xmlns:ahyp="http://schemas.microsoft.com/office/drawing/2018/hyperlinkcolor" val="tx"/>
                    </a:ext>
                  </a:extLst>
                </a:hlinkClick>
              </a:rPr>
              <a:t>Περισσότερα</a:t>
            </a:r>
            <a:endParaRPr dirty="0">
              <a:solidFill>
                <a:srgbClr val="006666"/>
              </a:solidFill>
            </a:endParaRPr>
          </a:p>
        </p:txBody>
      </p:sp>
      <p:sp>
        <p:nvSpPr>
          <p:cNvPr id="405" name="Google Shape;405;p68"/>
          <p:cNvSpPr txBox="1">
            <a:spLocks noGrp="1"/>
          </p:cNvSpPr>
          <p:nvPr>
            <p:ph type="body" idx="3"/>
          </p:nvPr>
        </p:nvSpPr>
        <p:spPr>
          <a:xfrm>
            <a:off x="8592180" y="1042798"/>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rPr>
              <a:t>Περισσότερα</a:t>
            </a:r>
          </a:p>
        </p:txBody>
      </p:sp>
      <p:sp>
        <p:nvSpPr>
          <p:cNvPr id="406" name="Google Shape;406;p68"/>
          <p:cNvSpPr txBox="1">
            <a:spLocks noGrp="1"/>
          </p:cNvSpPr>
          <p:nvPr>
            <p:ph type="body" idx="3"/>
          </p:nvPr>
        </p:nvSpPr>
        <p:spPr>
          <a:xfrm>
            <a:off x="10281012" y="1251104"/>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rPr>
              <a:t>Περισσότερα</a:t>
            </a:r>
          </a:p>
        </p:txBody>
      </p:sp>
      <p:sp>
        <p:nvSpPr>
          <p:cNvPr id="407" name="Google Shape;407;p68"/>
          <p:cNvSpPr txBox="1">
            <a:spLocks noGrp="1"/>
          </p:cNvSpPr>
          <p:nvPr>
            <p:ph type="body" idx="3"/>
          </p:nvPr>
        </p:nvSpPr>
        <p:spPr>
          <a:xfrm>
            <a:off x="4160375" y="5718192"/>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rPr>
              <a:t>Περισσότερα</a:t>
            </a:r>
          </a:p>
        </p:txBody>
      </p:sp>
      <p:sp>
        <p:nvSpPr>
          <p:cNvPr id="408" name="Google Shape;408;p68"/>
          <p:cNvSpPr txBox="1">
            <a:spLocks noGrp="1"/>
          </p:cNvSpPr>
          <p:nvPr>
            <p:ph type="body" idx="3"/>
          </p:nvPr>
        </p:nvSpPr>
        <p:spPr>
          <a:xfrm>
            <a:off x="8983406" y="4433308"/>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rPr>
              <a:t>Περισσότερα</a:t>
            </a:r>
          </a:p>
        </p:txBody>
      </p:sp>
      <p:sp>
        <p:nvSpPr>
          <p:cNvPr id="409" name="Google Shape;409;p68"/>
          <p:cNvSpPr txBox="1">
            <a:spLocks noGrp="1"/>
          </p:cNvSpPr>
          <p:nvPr>
            <p:ph type="body" idx="3"/>
          </p:nvPr>
        </p:nvSpPr>
        <p:spPr>
          <a:xfrm>
            <a:off x="7252709" y="1801500"/>
            <a:ext cx="2086600" cy="5388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l-GR" u="sng" dirty="0">
                <a:solidFill>
                  <a:srgbClr val="006666"/>
                </a:solidFill>
              </a:rPr>
              <a:t>Περισσότερα</a:t>
            </a:r>
          </a:p>
        </p:txBody>
      </p:sp>
      <p:sp>
        <p:nvSpPr>
          <p:cNvPr id="410" name="Google Shape;410;p68"/>
          <p:cNvSpPr/>
          <p:nvPr/>
        </p:nvSpPr>
        <p:spPr>
          <a:xfrm>
            <a:off x="3794866" y="6225155"/>
            <a:ext cx="309571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GR" sz="1800" b="0" i="1" u="none" strike="noStrike" cap="none" dirty="0">
                <a:solidFill>
                  <a:srgbClr val="0070C0"/>
                </a:solidFill>
                <a:latin typeface="Calibri"/>
                <a:ea typeface="Calibri"/>
                <a:cs typeface="Calibri"/>
                <a:sym typeface="Calibri"/>
              </a:rPr>
              <a:t>Κάντε κλικ στους συνδέσμους </a:t>
            </a:r>
            <a:r>
              <a:rPr lang="el-GR" sz="1800" b="0" i="1" u="none" strike="noStrike" cap="none" dirty="0">
                <a:solidFill>
                  <a:srgbClr val="FF0066"/>
                </a:solidFill>
                <a:latin typeface="Calibri"/>
                <a:ea typeface="Calibri"/>
                <a:cs typeface="Calibri"/>
                <a:sym typeface="Calibri"/>
              </a:rPr>
              <a:t>περισσότερα</a:t>
            </a:r>
            <a:r>
              <a:rPr lang="en-US" sz="1800" b="0" i="1" u="none" strike="noStrike" cap="none" dirty="0">
                <a:solidFill>
                  <a:srgbClr val="0070C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11" name="Google Shape;411;p68"/>
          <p:cNvSpPr/>
          <p:nvPr/>
        </p:nvSpPr>
        <p:spPr>
          <a:xfrm>
            <a:off x="10520039" y="6271329"/>
            <a:ext cx="135854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l-GR" dirty="0">
                <a:solidFill>
                  <a:schemeClr val="lt1"/>
                </a:solidFill>
              </a:rPr>
              <a:t>Σ</a:t>
            </a:r>
            <a:r>
              <a:rPr lang="el-GR" sz="1400" b="0" i="0" u="none" strike="noStrike" cap="none" dirty="0">
                <a:solidFill>
                  <a:schemeClr val="lt1"/>
                </a:solidFill>
                <a:latin typeface="Arial"/>
                <a:ea typeface="Arial"/>
                <a:cs typeface="Arial"/>
                <a:sym typeface="Arial"/>
              </a:rPr>
              <a:t>ελίδες</a:t>
            </a:r>
            <a:r>
              <a:rPr lang="en-US" sz="1400" b="0" i="0" u="none" strike="noStrike" cap="none" dirty="0">
                <a:solidFill>
                  <a:schemeClr val="lt1"/>
                </a:solidFill>
                <a:latin typeface="Arial"/>
                <a:ea typeface="Arial"/>
                <a:cs typeface="Arial"/>
                <a:sym typeface="Arial"/>
              </a:rPr>
              <a:t> 50-62</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9"/>
          <p:cNvSpPr txBox="1">
            <a:spLocks noGrp="1"/>
          </p:cNvSpPr>
          <p:nvPr>
            <p:ph type="body" idx="1"/>
          </p:nvPr>
        </p:nvSpPr>
        <p:spPr>
          <a:xfrm>
            <a:off x="2892944" y="2688269"/>
            <a:ext cx="2534829" cy="762171"/>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ts val="2400"/>
              <a:buNone/>
            </a:pPr>
            <a:r>
              <a:rPr lang="el-GR" sz="2000" b="1" dirty="0">
                <a:solidFill>
                  <a:srgbClr val="EC34AF"/>
                </a:solidFill>
              </a:rPr>
              <a:t>ΓΝΩΣΗ</a:t>
            </a:r>
          </a:p>
          <a:p>
            <a:pPr marL="228600" lvl="0" indent="-228600" algn="ctr" rtl="0">
              <a:lnSpc>
                <a:spcPct val="90000"/>
              </a:lnSpc>
              <a:spcBef>
                <a:spcPts val="0"/>
              </a:spcBef>
              <a:spcAft>
                <a:spcPts val="0"/>
              </a:spcAft>
              <a:buClr>
                <a:srgbClr val="595959"/>
              </a:buClr>
              <a:buSzPts val="2400"/>
              <a:buNone/>
            </a:pPr>
            <a:r>
              <a:rPr lang="el-GR" sz="2000" b="1" dirty="0">
                <a:solidFill>
                  <a:srgbClr val="EC34AF"/>
                </a:solidFill>
              </a:rPr>
              <a:t>ΔΕΞΙΟΤΗΤΕΣ</a:t>
            </a:r>
            <a:endParaRPr sz="2000" b="1" dirty="0">
              <a:solidFill>
                <a:srgbClr val="EC34AF"/>
              </a:solidFill>
            </a:endParaRPr>
          </a:p>
        </p:txBody>
      </p:sp>
      <p:sp>
        <p:nvSpPr>
          <p:cNvPr id="417" name="Google Shape;417;p69"/>
          <p:cNvSpPr txBox="1">
            <a:spLocks noGrp="1"/>
          </p:cNvSpPr>
          <p:nvPr>
            <p:ph type="body" idx="2"/>
          </p:nvPr>
        </p:nvSpPr>
        <p:spPr>
          <a:xfrm>
            <a:off x="1253156" y="3041861"/>
            <a:ext cx="1935935" cy="345987"/>
          </a:xfrm>
          <a:prstGeom prst="rect">
            <a:avLst/>
          </a:prstGeom>
          <a:noFill/>
          <a:ln>
            <a:noFill/>
          </a:ln>
        </p:spPr>
        <p:txBody>
          <a:bodyPr spcFirstLastPara="1" wrap="square" lIns="91425" tIns="45700" rIns="91425" bIns="45700" anchor="t" anchorCtr="0">
            <a:normAutofit lnSpcReduction="10000"/>
          </a:bodyPr>
          <a:lstStyle/>
          <a:p>
            <a:pPr marL="228600" lvl="0" indent="-228600" algn="ctr" rtl="0">
              <a:lnSpc>
                <a:spcPct val="90000"/>
              </a:lnSpc>
              <a:spcBef>
                <a:spcPts val="0"/>
              </a:spcBef>
              <a:spcAft>
                <a:spcPts val="0"/>
              </a:spcAft>
              <a:buClr>
                <a:srgbClr val="595959"/>
              </a:buClr>
              <a:buSzPts val="2400"/>
              <a:buNone/>
            </a:pPr>
            <a:r>
              <a:rPr lang="el-GR" sz="2000" b="1" dirty="0">
                <a:solidFill>
                  <a:srgbClr val="EC34AF"/>
                </a:solidFill>
              </a:rPr>
              <a:t>ΚΙΝΗΤΡΟ</a:t>
            </a:r>
            <a:endParaRPr sz="2000" b="1" dirty="0">
              <a:solidFill>
                <a:srgbClr val="EC34AF"/>
              </a:solidFill>
            </a:endParaRPr>
          </a:p>
        </p:txBody>
      </p:sp>
      <p:sp>
        <p:nvSpPr>
          <p:cNvPr id="418" name="Google Shape;418;p69"/>
          <p:cNvSpPr txBox="1">
            <a:spLocks noGrp="1"/>
          </p:cNvSpPr>
          <p:nvPr>
            <p:ph type="body" idx="3"/>
          </p:nvPr>
        </p:nvSpPr>
        <p:spPr>
          <a:xfrm>
            <a:off x="5168260" y="4535946"/>
            <a:ext cx="1732731" cy="12374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400"/>
              <a:buNone/>
            </a:pPr>
            <a:r>
              <a:rPr lang="el-GR" dirty="0"/>
              <a:t>ΦΙΛΟΙ</a:t>
            </a:r>
          </a:p>
          <a:p>
            <a:pPr marL="0" lvl="0" indent="0" algn="ctr" rtl="0">
              <a:lnSpc>
                <a:spcPct val="90000"/>
              </a:lnSpc>
              <a:spcBef>
                <a:spcPts val="0"/>
              </a:spcBef>
              <a:spcAft>
                <a:spcPts val="0"/>
              </a:spcAft>
              <a:buClr>
                <a:srgbClr val="595959"/>
              </a:buClr>
              <a:buSzPts val="2400"/>
              <a:buNone/>
            </a:pPr>
            <a:r>
              <a:rPr lang="el-GR" dirty="0"/>
              <a:t>ΟΙΚΟΓΕΝΕΙΑΜΕΝΤΟΡΕΣ</a:t>
            </a:r>
            <a:endParaRPr dirty="0"/>
          </a:p>
        </p:txBody>
      </p:sp>
      <p:sp>
        <p:nvSpPr>
          <p:cNvPr id="419" name="Google Shape;419;p69"/>
          <p:cNvSpPr txBox="1">
            <a:spLocks noGrp="1"/>
          </p:cNvSpPr>
          <p:nvPr>
            <p:ph type="body" idx="4"/>
          </p:nvPr>
        </p:nvSpPr>
        <p:spPr>
          <a:xfrm>
            <a:off x="6826187" y="4542699"/>
            <a:ext cx="2275026" cy="152427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400"/>
              <a:buNone/>
            </a:pPr>
            <a:r>
              <a:rPr lang="el-GR" sz="2000" dirty="0"/>
              <a:t>ΠΡΟΓΡΑΜΜΑΤΑ ΧΡΗΜΑΤΟΔΟΤΗΣΗΣ</a:t>
            </a:r>
          </a:p>
          <a:p>
            <a:pPr marL="0" lvl="0" indent="0" algn="ctr" rtl="0">
              <a:lnSpc>
                <a:spcPct val="90000"/>
              </a:lnSpc>
              <a:spcBef>
                <a:spcPts val="0"/>
              </a:spcBef>
              <a:spcAft>
                <a:spcPts val="0"/>
              </a:spcAft>
              <a:buClr>
                <a:srgbClr val="595959"/>
              </a:buClr>
              <a:buSzPts val="2400"/>
              <a:buNone/>
            </a:pPr>
            <a:r>
              <a:rPr lang="el-GR" sz="2000" dirty="0"/>
              <a:t>ΔΑΝΕΙΑ</a:t>
            </a:r>
            <a:endParaRPr sz="2000" dirty="0"/>
          </a:p>
        </p:txBody>
      </p:sp>
      <p:sp>
        <p:nvSpPr>
          <p:cNvPr id="420" name="Google Shape;420;p69"/>
          <p:cNvSpPr txBox="1">
            <a:spLocks noGrp="1"/>
          </p:cNvSpPr>
          <p:nvPr>
            <p:ph type="body" idx="5"/>
          </p:nvPr>
        </p:nvSpPr>
        <p:spPr>
          <a:xfrm>
            <a:off x="9101503" y="4557649"/>
            <a:ext cx="2350268" cy="1237497"/>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rgbClr val="595959"/>
              </a:buClr>
              <a:buSzPct val="108108"/>
              <a:buNone/>
            </a:pPr>
            <a:r>
              <a:rPr lang="el-GR" dirty="0"/>
              <a:t>ΕΝΤΟΡΙΚΗ</a:t>
            </a:r>
          </a:p>
          <a:p>
            <a:pPr marL="0" lvl="0" indent="0" algn="ctr" rtl="0">
              <a:lnSpc>
                <a:spcPct val="90000"/>
              </a:lnSpc>
              <a:spcBef>
                <a:spcPts val="0"/>
              </a:spcBef>
              <a:spcAft>
                <a:spcPts val="0"/>
              </a:spcAft>
              <a:buClr>
                <a:srgbClr val="595959"/>
              </a:buClr>
              <a:buSzPct val="108108"/>
              <a:buNone/>
            </a:pPr>
            <a:r>
              <a:rPr lang="el-GR" dirty="0"/>
              <a:t>ΑΥΤΟΠΕΠΟΙΘΗΣΗ</a:t>
            </a:r>
          </a:p>
          <a:p>
            <a:pPr marL="0" lvl="0" indent="0" algn="ctr" rtl="0">
              <a:lnSpc>
                <a:spcPct val="90000"/>
              </a:lnSpc>
              <a:spcBef>
                <a:spcPts val="0"/>
              </a:spcBef>
              <a:spcAft>
                <a:spcPts val="0"/>
              </a:spcAft>
              <a:buClr>
                <a:srgbClr val="595959"/>
              </a:buClr>
              <a:buSzPct val="108108"/>
              <a:buNone/>
            </a:pPr>
            <a:r>
              <a:rPr lang="el-GR" dirty="0"/>
              <a:t>ΕΛΕΥΘΕΡΙΑ</a:t>
            </a:r>
            <a:endParaRPr dirty="0"/>
          </a:p>
        </p:txBody>
      </p:sp>
      <p:sp>
        <p:nvSpPr>
          <p:cNvPr id="421" name="Google Shape;421;p69"/>
          <p:cNvSpPr txBox="1">
            <a:spLocks noGrp="1"/>
          </p:cNvSpPr>
          <p:nvPr>
            <p:ph type="body" idx="6"/>
          </p:nvPr>
        </p:nvSpPr>
        <p:spPr>
          <a:xfrm>
            <a:off x="10764" y="528090"/>
            <a:ext cx="12181236" cy="5822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3600"/>
              <a:buNone/>
            </a:pPr>
            <a:r>
              <a:rPr lang="el-GR" sz="3200" dirty="0">
                <a:solidFill>
                  <a:srgbClr val="0070C0"/>
                </a:solidFill>
              </a:rPr>
              <a:t>Πώς να ξεπεράσετε τις προκλήσεις και τις δυσκολίες</a:t>
            </a:r>
            <a:endParaRPr sz="3200" dirty="0">
              <a:solidFill>
                <a:srgbClr val="0070C0"/>
              </a:solidFill>
            </a:endParaRPr>
          </a:p>
        </p:txBody>
      </p:sp>
      <p:sp>
        <p:nvSpPr>
          <p:cNvPr id="422" name="Google Shape;422;p69"/>
          <p:cNvSpPr txBox="1"/>
          <p:nvPr/>
        </p:nvSpPr>
        <p:spPr>
          <a:xfrm>
            <a:off x="6777476" y="2646083"/>
            <a:ext cx="2534829" cy="762171"/>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2400"/>
              <a:buFont typeface="Arial"/>
              <a:buNone/>
            </a:pPr>
            <a:r>
              <a:rPr lang="el-GR" sz="2000" b="1" i="0" u="none" strike="noStrike" cap="none" dirty="0">
                <a:solidFill>
                  <a:srgbClr val="EC34AF"/>
                </a:solidFill>
                <a:latin typeface="Calibri"/>
                <a:ea typeface="Calibri"/>
                <a:cs typeface="Calibri"/>
                <a:sym typeface="Calibri"/>
              </a:rPr>
              <a:t>ΑΝΕΞΑΡΤΗΣΙΑ</a:t>
            </a:r>
            <a:endParaRPr sz="2000" b="1" i="0" u="none" strike="noStrike" cap="none" dirty="0">
              <a:solidFill>
                <a:srgbClr val="EC34AF"/>
              </a:solidFill>
              <a:latin typeface="Calibri"/>
              <a:ea typeface="Calibri"/>
              <a:cs typeface="Calibri"/>
              <a:sym typeface="Calibri"/>
            </a:endParaRPr>
          </a:p>
        </p:txBody>
      </p:sp>
      <p:sp>
        <p:nvSpPr>
          <p:cNvPr id="423" name="Google Shape;423;p69"/>
          <p:cNvSpPr txBox="1"/>
          <p:nvPr/>
        </p:nvSpPr>
        <p:spPr>
          <a:xfrm>
            <a:off x="4864238" y="3077207"/>
            <a:ext cx="2534829" cy="762171"/>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2400"/>
              <a:buFont typeface="Arial"/>
              <a:buNone/>
            </a:pPr>
            <a:r>
              <a:rPr lang="el-GR" sz="2000" b="1" i="0" u="none" strike="noStrike" cap="none" dirty="0">
                <a:solidFill>
                  <a:srgbClr val="EC34AF"/>
                </a:solidFill>
                <a:latin typeface="Calibri"/>
                <a:ea typeface="Calibri"/>
                <a:cs typeface="Calibri"/>
                <a:sym typeface="Calibri"/>
              </a:rPr>
              <a:t>ΖΗΤΗΣΕΤΕ </a:t>
            </a:r>
          </a:p>
          <a:p>
            <a:pPr marL="228600" marR="0" lvl="0" indent="-228600" algn="ctr" rtl="0">
              <a:lnSpc>
                <a:spcPct val="90000"/>
              </a:lnSpc>
              <a:spcBef>
                <a:spcPts val="0"/>
              </a:spcBef>
              <a:spcAft>
                <a:spcPts val="0"/>
              </a:spcAft>
              <a:buClr>
                <a:srgbClr val="595959"/>
              </a:buClr>
              <a:buSzPts val="2400"/>
              <a:buFont typeface="Arial"/>
              <a:buNone/>
            </a:pPr>
            <a:r>
              <a:rPr lang="el-GR" sz="2000" b="1" i="0" u="none" strike="noStrike" cap="none" dirty="0">
                <a:solidFill>
                  <a:srgbClr val="EC34AF"/>
                </a:solidFill>
                <a:latin typeface="Calibri"/>
                <a:ea typeface="Calibri"/>
                <a:cs typeface="Calibri"/>
                <a:sym typeface="Calibri"/>
              </a:rPr>
              <a:t>ΒΟΗΘΕΙΑ</a:t>
            </a:r>
            <a:endParaRPr sz="2000" b="1" i="0" u="none" strike="noStrike" cap="none" dirty="0">
              <a:solidFill>
                <a:srgbClr val="EC34AF"/>
              </a:solidFill>
              <a:latin typeface="Calibri"/>
              <a:ea typeface="Calibri"/>
              <a:cs typeface="Calibri"/>
              <a:sym typeface="Calibri"/>
            </a:endParaRPr>
          </a:p>
        </p:txBody>
      </p:sp>
      <p:sp>
        <p:nvSpPr>
          <p:cNvPr id="424" name="Google Shape;424;p69"/>
          <p:cNvSpPr txBox="1"/>
          <p:nvPr/>
        </p:nvSpPr>
        <p:spPr>
          <a:xfrm>
            <a:off x="8727098" y="2900830"/>
            <a:ext cx="2534829" cy="762171"/>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2400"/>
              <a:buFont typeface="Arial"/>
              <a:buNone/>
            </a:pPr>
            <a:r>
              <a:rPr lang="el-GR" sz="2000" b="1" i="0" u="none" strike="noStrike" cap="none" dirty="0">
                <a:solidFill>
                  <a:srgbClr val="EC34AF"/>
                </a:solidFill>
                <a:latin typeface="Calibri"/>
                <a:ea typeface="Calibri"/>
                <a:cs typeface="Calibri"/>
                <a:sym typeface="Calibri"/>
              </a:rPr>
              <a:t>ΕΝΔΥΝΑΜΩΣΗ</a:t>
            </a:r>
            <a:endParaRPr sz="2000" b="1" i="0" u="none" strike="noStrike" cap="none" dirty="0">
              <a:solidFill>
                <a:srgbClr val="EC34AF"/>
              </a:solidFill>
              <a:latin typeface="Calibri"/>
              <a:ea typeface="Calibri"/>
              <a:cs typeface="Calibri"/>
              <a:sym typeface="Calibri"/>
            </a:endParaRPr>
          </a:p>
        </p:txBody>
      </p:sp>
      <p:sp>
        <p:nvSpPr>
          <p:cNvPr id="425" name="Google Shape;425;p69"/>
          <p:cNvSpPr txBox="1"/>
          <p:nvPr/>
        </p:nvSpPr>
        <p:spPr>
          <a:xfrm>
            <a:off x="3293992" y="4549958"/>
            <a:ext cx="1757402" cy="123749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595959"/>
              </a:buClr>
              <a:buSzPts val="2400"/>
              <a:buFont typeface="Arial"/>
              <a:buNone/>
            </a:pPr>
            <a:r>
              <a:rPr lang="el-GR" sz="2400" b="0" i="0" u="none" strike="noStrike" cap="none" dirty="0">
                <a:solidFill>
                  <a:srgbClr val="595959"/>
                </a:solidFill>
                <a:latin typeface="Calibri"/>
                <a:ea typeface="Calibri"/>
                <a:cs typeface="Calibri"/>
                <a:sym typeface="Calibri"/>
              </a:rPr>
              <a:t>ΣΕΜΙΝΑΡΙΑ</a:t>
            </a:r>
          </a:p>
          <a:p>
            <a:pPr marL="0" marR="0" lvl="0" indent="0" algn="ctr" rtl="0">
              <a:lnSpc>
                <a:spcPct val="90000"/>
              </a:lnSpc>
              <a:spcBef>
                <a:spcPts val="0"/>
              </a:spcBef>
              <a:spcAft>
                <a:spcPts val="0"/>
              </a:spcAft>
              <a:buClr>
                <a:srgbClr val="595959"/>
              </a:buClr>
              <a:buSzPts val="2400"/>
              <a:buFont typeface="Arial"/>
              <a:buNone/>
            </a:pPr>
            <a:r>
              <a:rPr lang="el-GR" sz="2400" b="0" i="0" u="none" strike="noStrike" cap="none" dirty="0">
                <a:solidFill>
                  <a:srgbClr val="595959"/>
                </a:solidFill>
                <a:latin typeface="Calibri"/>
                <a:ea typeface="Calibri"/>
                <a:cs typeface="Calibri"/>
                <a:sym typeface="Calibri"/>
              </a:rPr>
              <a:t>ΕΚΠΑΙΔΕΥΣΗ</a:t>
            </a:r>
            <a:endParaRPr sz="2400" b="0" i="0" u="none" strike="noStrike" cap="none" dirty="0">
              <a:solidFill>
                <a:srgbClr val="595959"/>
              </a:solidFill>
              <a:latin typeface="Calibri"/>
              <a:ea typeface="Calibri"/>
              <a:cs typeface="Calibri"/>
              <a:sym typeface="Calibri"/>
            </a:endParaRPr>
          </a:p>
        </p:txBody>
      </p:sp>
      <p:sp>
        <p:nvSpPr>
          <p:cNvPr id="426" name="Google Shape;426;p69"/>
          <p:cNvSpPr txBox="1"/>
          <p:nvPr/>
        </p:nvSpPr>
        <p:spPr>
          <a:xfrm>
            <a:off x="1358058" y="4557649"/>
            <a:ext cx="1732731" cy="123749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rgbClr val="595959"/>
              </a:buClr>
              <a:buSzPct val="108108"/>
              <a:buFont typeface="Arial"/>
              <a:buNone/>
            </a:pPr>
            <a:r>
              <a:rPr lang="el-GR" sz="2400" b="0" i="0" u="none" strike="noStrike" cap="none" dirty="0">
                <a:solidFill>
                  <a:srgbClr val="595959"/>
                </a:solidFill>
                <a:latin typeface="Calibri"/>
                <a:ea typeface="Calibri"/>
                <a:cs typeface="Calibri"/>
                <a:sym typeface="Calibri"/>
              </a:rPr>
              <a:t>ΒΡΕΙΤΕ ΤΙ ΣΑΣ ΑΡΕΣΕΙ:</a:t>
            </a:r>
          </a:p>
          <a:p>
            <a:pPr marL="0" marR="0" lvl="0" indent="0" algn="ctr" rtl="0">
              <a:lnSpc>
                <a:spcPct val="90000"/>
              </a:lnSpc>
              <a:spcBef>
                <a:spcPts val="0"/>
              </a:spcBef>
              <a:spcAft>
                <a:spcPts val="0"/>
              </a:spcAft>
              <a:buClr>
                <a:srgbClr val="595959"/>
              </a:buClr>
              <a:buSzPct val="108108"/>
              <a:buFont typeface="Arial"/>
              <a:buNone/>
            </a:pPr>
            <a:r>
              <a:rPr lang="el-GR" sz="2400" b="0" i="0" u="none" strike="noStrike" cap="none" dirty="0">
                <a:solidFill>
                  <a:srgbClr val="595959"/>
                </a:solidFill>
                <a:latin typeface="Calibri"/>
                <a:ea typeface="Calibri"/>
                <a:cs typeface="Calibri"/>
                <a:sym typeface="Calibri"/>
              </a:rPr>
              <a:t>ΧΟΜΠΙ</a:t>
            </a:r>
          </a:p>
          <a:p>
            <a:pPr marL="0" marR="0" lvl="0" indent="0" algn="ctr" rtl="0">
              <a:lnSpc>
                <a:spcPct val="90000"/>
              </a:lnSpc>
              <a:spcBef>
                <a:spcPts val="0"/>
              </a:spcBef>
              <a:spcAft>
                <a:spcPts val="0"/>
              </a:spcAft>
              <a:buClr>
                <a:srgbClr val="595959"/>
              </a:buClr>
              <a:buSzPct val="108108"/>
              <a:buFont typeface="Arial"/>
              <a:buNone/>
            </a:pPr>
            <a:r>
              <a:rPr lang="el-GR" sz="2400" b="0" i="0" u="none" strike="noStrike" cap="none" dirty="0">
                <a:solidFill>
                  <a:srgbClr val="595959"/>
                </a:solidFill>
                <a:latin typeface="Calibri"/>
                <a:ea typeface="Calibri"/>
                <a:cs typeface="Calibri"/>
                <a:sym typeface="Calibri"/>
              </a:rPr>
              <a:t>ΣΠΟΥΔΕΣ</a:t>
            </a:r>
            <a:endParaRPr sz="24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
          <p:cNvSpPr txBox="1">
            <a:spLocks noGrp="1"/>
          </p:cNvSpPr>
          <p:nvPr>
            <p:ph type="body" idx="4294967295"/>
          </p:nvPr>
        </p:nvSpPr>
        <p:spPr>
          <a:xfrm>
            <a:off x="4713392" y="789347"/>
            <a:ext cx="6027179"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3600"/>
              <a:buNone/>
            </a:pPr>
            <a:r>
              <a:rPr lang="el-GR" sz="3200" dirty="0">
                <a:solidFill>
                  <a:srgbClr val="0070C0"/>
                </a:solidFill>
                <a:latin typeface="Calibri"/>
                <a:ea typeface="Calibri"/>
                <a:cs typeface="Calibri"/>
                <a:sym typeface="Calibri"/>
              </a:rPr>
              <a:t>Βρείτε σχετικές μελέτες και υλικό</a:t>
            </a:r>
            <a:r>
              <a:rPr lang="en-US" sz="3200" dirty="0">
                <a:solidFill>
                  <a:srgbClr val="0070C0"/>
                </a:solidFill>
                <a:latin typeface="Calibri"/>
                <a:ea typeface="Calibri"/>
                <a:cs typeface="Calibri"/>
                <a:sym typeface="Calibri"/>
              </a:rPr>
              <a:t>:</a:t>
            </a:r>
            <a:endParaRPr sz="3200" dirty="0">
              <a:solidFill>
                <a:srgbClr val="0070C0"/>
              </a:solidFill>
              <a:latin typeface="Calibri"/>
              <a:ea typeface="Calibri"/>
              <a:cs typeface="Calibri"/>
              <a:sym typeface="Calibri"/>
            </a:endParaRPr>
          </a:p>
        </p:txBody>
      </p:sp>
      <p:sp>
        <p:nvSpPr>
          <p:cNvPr id="432" name="Google Shape;432;p8"/>
          <p:cNvSpPr txBox="1">
            <a:spLocks noGrp="1"/>
          </p:cNvSpPr>
          <p:nvPr>
            <p:ph type="body" idx="1"/>
          </p:nvPr>
        </p:nvSpPr>
        <p:spPr>
          <a:xfrm>
            <a:off x="4892943" y="1517862"/>
            <a:ext cx="2964664" cy="430236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ΚΙΝΗΤΡΟ</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ΚΙΝΗΤΡΟ</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ΚΙΝΗΤΡΟ</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ΓΝΩΣΗ ΔΕΞΙΟΤΗΤΕΣ</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ΓΝΩΣΗ ΔΕΞΙΟΤΗΤΕΣ</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ΕΝΤΟΡΙΚΗ</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ΕΝΤΟΡΙΚΗ</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ΕΝΤΟΡΙΚΗ</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ΑΝΕΞΑΡΤΗΣΙΑ ΤΗΣ ΓΥΝΑΙΚΑΣ</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r>
              <a:rPr lang="el-GR" sz="1400" b="0" i="0" u="sng" strike="noStrike" cap="none" dirty="0">
                <a:solidFill>
                  <a:srgbClr val="EC34AF"/>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ΑΝΕΞΑΡΤΗΣΙΑ ΤΗΣ ΓΥΝΑΙΚΑΣ</a:t>
            </a:r>
          </a:p>
          <a:p>
            <a:pPr marL="228600" marR="0" lvl="0" indent="-228600" algn="l" rtl="0">
              <a:lnSpc>
                <a:spcPct val="130000"/>
              </a:lnSpc>
              <a:spcBef>
                <a:spcPts val="0"/>
              </a:spcBef>
              <a:spcAft>
                <a:spcPts val="0"/>
              </a:spcAft>
              <a:buClr>
                <a:srgbClr val="595959"/>
              </a:buClr>
              <a:buSzPts val="2400"/>
              <a:buFont typeface="Arial"/>
              <a:buNone/>
            </a:pPr>
            <a:r>
              <a:rPr lang="el-GR" sz="1400" u="sng" dirty="0">
                <a:solidFill>
                  <a:srgbClr val="EC34AF"/>
                </a:solidFill>
              </a:rPr>
              <a:t>ΑΝΕΞΑΡΤΗΣΙΑ ΤΗΣ ΓΥΝΑΙΚΑΣ</a:t>
            </a: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endParaRPr sz="14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595959"/>
              </a:buClr>
              <a:buSzPts val="2400"/>
              <a:buFont typeface="Arial"/>
              <a:buNone/>
            </a:pPr>
            <a:endParaRPr sz="1400" b="0" i="0" u="none" strike="noStrike" cap="none" dirty="0">
              <a:solidFill>
                <a:srgbClr val="EC34AF"/>
              </a:solidFill>
              <a:latin typeface="Calibri"/>
              <a:ea typeface="Calibri"/>
              <a:cs typeface="Calibri"/>
              <a:sym typeface="Calibri"/>
            </a:endParaRPr>
          </a:p>
        </p:txBody>
      </p:sp>
      <p:sp>
        <p:nvSpPr>
          <p:cNvPr id="433" name="Google Shape;433;p8"/>
          <p:cNvSpPr/>
          <p:nvPr/>
        </p:nvSpPr>
        <p:spPr>
          <a:xfrm>
            <a:off x="8031775" y="1488834"/>
            <a:ext cx="3643086" cy="4053377"/>
          </a:xfrm>
          <a:prstGeom prst="rect">
            <a:avLst/>
          </a:prstGeom>
          <a:noFill/>
          <a:ln>
            <a:noFill/>
          </a:ln>
        </p:spPr>
        <p:txBody>
          <a:bodyPr spcFirstLastPara="1" wrap="square" lIns="91425" tIns="45700" rIns="91425" bIns="45700" anchor="t" anchorCtr="0">
            <a:spAutoFit/>
          </a:bodyPr>
          <a:lstStyle/>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ΕΝΔΥΝΑΜΩΣΗ</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ΕΝΤΟΡΙΚΗ ΚΑΙ ΕΝΔΥΝΑΜΩΣΗ</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ΧΡΗΜΑΤΟΔΟΤΗΣΗ</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ΧΡΗΜΑΤΟΔΟΤΗΣΗ</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ΖΗΤΗΣΤΕ ΒΟΗΘΕΙΑ</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ΖΗΤΗΣΤΕ ΒΟΗΘΕΙΑ</a:t>
            </a: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ΖΗΤΗΣΤΕ ΒΟΗΘΕΙΑ</a:t>
            </a: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20">
                  <a:extLst>
                    <a:ext uri="{A12FA001-AC4F-418D-AE19-62706E023703}">
                      <ahyp:hlinkClr xmlns:ahyp="http://schemas.microsoft.com/office/drawing/2018/hyperlinkcolor" val="tx"/>
                    </a:ext>
                  </a:extLst>
                </a:hlinkClick>
              </a:rPr>
              <a:t>ΦΙΛΟΔΟΞΙΑ</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ΦΙΛΟΔΟΞΙΑ</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rPr>
              <a:t>ΕΚΠΑΙΔΕΥΣΗ ΚΑΙ ΥΠΟΣΤΗΡΙΞΗ</a:t>
            </a:r>
            <a:endParaRPr sz="1800" b="0" i="0" u="none" strike="noStrike" cap="none" dirty="0">
              <a:solidFill>
                <a:srgbClr val="EC34AF"/>
              </a:solidFill>
              <a:latin typeface="Calibri"/>
              <a:ea typeface="Calibri"/>
              <a:cs typeface="Calibri"/>
              <a:sym typeface="Calibri"/>
            </a:endParaRPr>
          </a:p>
          <a:p>
            <a:pPr marL="228600" marR="0" lvl="0" indent="-228600" algn="l" rtl="0">
              <a:lnSpc>
                <a:spcPct val="130000"/>
              </a:lnSpc>
              <a:spcBef>
                <a:spcPts val="0"/>
              </a:spcBef>
              <a:spcAft>
                <a:spcPts val="0"/>
              </a:spcAft>
              <a:buClr>
                <a:srgbClr val="000000"/>
              </a:buClr>
              <a:buSzPts val="1800"/>
              <a:buFont typeface="Arial"/>
              <a:buNone/>
            </a:pPr>
            <a:r>
              <a:rPr lang="el-GR" sz="1800" b="0" i="0" u="sng" strike="noStrike" cap="none" dirty="0">
                <a:solidFill>
                  <a:srgbClr val="EC34AF"/>
                </a:solidFill>
                <a:latin typeface="Calibri"/>
                <a:ea typeface="Calibri"/>
                <a:cs typeface="Calibri"/>
                <a:sym typeface="Calibri"/>
                <a:hlinkClick r:id="rId22">
                  <a:extLst>
                    <a:ext uri="{A12FA001-AC4F-418D-AE19-62706E023703}">
                      <ahyp:hlinkClr xmlns:ahyp="http://schemas.microsoft.com/office/drawing/2018/hyperlinkcolor" val="tx"/>
                    </a:ext>
                  </a:extLst>
                </a:hlinkClick>
              </a:rPr>
              <a:t>ΧΤΙΣΤΕ ΕΜΠΙΣΤΟΣΥΝΗ</a:t>
            </a:r>
            <a:endParaRPr sz="1800" b="0" i="0" u="none" strike="noStrike" cap="none" dirty="0">
              <a:solidFill>
                <a:srgbClr val="EC34AF"/>
              </a:solidFill>
              <a:latin typeface="Calibri"/>
              <a:ea typeface="Calibri"/>
              <a:cs typeface="Calibri"/>
              <a:sym typeface="Calibri"/>
            </a:endParaRPr>
          </a:p>
        </p:txBody>
      </p:sp>
      <p:cxnSp>
        <p:nvCxnSpPr>
          <p:cNvPr id="434" name="Google Shape;434;p8"/>
          <p:cNvCxnSpPr/>
          <p:nvPr/>
        </p:nvCxnSpPr>
        <p:spPr>
          <a:xfrm>
            <a:off x="7857607" y="1517862"/>
            <a:ext cx="0" cy="4302367"/>
          </a:xfrm>
          <a:prstGeom prst="straightConnector1">
            <a:avLst/>
          </a:prstGeom>
          <a:noFill/>
          <a:ln w="9525" cap="flat" cmpd="sng">
            <a:solidFill>
              <a:srgbClr val="046C6D"/>
            </a:solidFill>
            <a:prstDash val="solid"/>
            <a:round/>
            <a:headEnd type="none" w="sm" len="sm"/>
            <a:tailEnd type="none" w="sm" len="sm"/>
          </a:ln>
        </p:spPr>
      </p:cxnSp>
      <p:pic>
        <p:nvPicPr>
          <p:cNvPr id="435" name="Google Shape;435;p8"/>
          <p:cNvPicPr preferRelativeResize="0"/>
          <p:nvPr/>
        </p:nvPicPr>
        <p:blipFill rotWithShape="1">
          <a:blip r:embed="rId23">
            <a:alphaModFix/>
          </a:blip>
          <a:srcRect b="9930"/>
          <a:stretch/>
        </p:blipFill>
        <p:spPr>
          <a:xfrm>
            <a:off x="194732" y="895388"/>
            <a:ext cx="4101497" cy="3066187"/>
          </a:xfrm>
          <a:prstGeom prst="rect">
            <a:avLst/>
          </a:prstGeom>
          <a:noFill/>
          <a:ln>
            <a:noFill/>
          </a:ln>
        </p:spPr>
      </p:pic>
      <p:sp>
        <p:nvSpPr>
          <p:cNvPr id="436" name="Google Shape;436;p8"/>
          <p:cNvSpPr txBox="1">
            <a:spLocks noGrp="1"/>
          </p:cNvSpPr>
          <p:nvPr>
            <p:ph type="body" idx="4294967295"/>
          </p:nvPr>
        </p:nvSpPr>
        <p:spPr>
          <a:xfrm>
            <a:off x="4742421" y="439604"/>
            <a:ext cx="6429828"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595959"/>
              </a:buClr>
              <a:buSzPts val="3600"/>
              <a:buNone/>
            </a:pPr>
            <a:r>
              <a:rPr lang="el-GR" sz="2400" i="1" dirty="0">
                <a:solidFill>
                  <a:srgbClr val="006666"/>
                </a:solidFill>
              </a:rPr>
              <a:t>Πώς να ξεπεράσετε τις προκλήσεις και τις δυσκολίες</a:t>
            </a:r>
            <a:endParaRPr sz="2400" i="1" dirty="0">
              <a:solidFill>
                <a:srgbClr val="00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5"/>
          <p:cNvSpPr txBox="1">
            <a:spLocks noGrp="1"/>
          </p:cNvSpPr>
          <p:nvPr>
            <p:ph type="body" idx="1"/>
          </p:nvPr>
        </p:nvSpPr>
        <p:spPr>
          <a:xfrm>
            <a:off x="5942234" y="3865669"/>
            <a:ext cx="5603103" cy="2308099"/>
          </a:xfrm>
          <a:prstGeom prst="rect">
            <a:avLst/>
          </a:prstGeom>
          <a:noFill/>
          <a:ln>
            <a:noFill/>
          </a:ln>
        </p:spPr>
        <p:txBody>
          <a:bodyPr spcFirstLastPara="1" wrap="square" lIns="91425" tIns="45700" rIns="91425" bIns="45700" anchor="t" anchorCtr="0">
            <a:noAutofit/>
          </a:bodyPr>
          <a:lstStyle/>
          <a:p>
            <a:pPr marL="231775" lvl="0" indent="-231775" algn="just" rtl="0">
              <a:lnSpc>
                <a:spcPct val="100000"/>
              </a:lnSpc>
              <a:spcBef>
                <a:spcPts val="0"/>
              </a:spcBef>
              <a:spcAft>
                <a:spcPts val="0"/>
              </a:spcAft>
              <a:buSzPts val="2400"/>
              <a:buFont typeface="Arial"/>
              <a:buChar char="•"/>
            </a:pPr>
            <a:r>
              <a:rPr lang="el-GR" sz="1800" dirty="0"/>
              <a:t>Είναι </a:t>
            </a:r>
            <a:r>
              <a:rPr lang="el-GR" sz="1800" dirty="0">
                <a:solidFill>
                  <a:srgbClr val="0070C0"/>
                </a:solidFill>
              </a:rPr>
              <a:t>δίχτυ ασφαλείας</a:t>
            </a:r>
            <a:r>
              <a:rPr lang="el-GR" sz="1800" dirty="0"/>
              <a:t> γύρω από τις γυναίκες, δημιουργώντας οικείο περιβάλλον</a:t>
            </a:r>
            <a:r>
              <a:rPr lang="en-US" sz="1800" dirty="0"/>
              <a:t>.</a:t>
            </a:r>
            <a:endParaRPr sz="2000" dirty="0"/>
          </a:p>
          <a:p>
            <a:pPr marL="231775" lvl="0" indent="-231775" algn="just" rtl="0">
              <a:lnSpc>
                <a:spcPct val="100000"/>
              </a:lnSpc>
              <a:spcBef>
                <a:spcPts val="0"/>
              </a:spcBef>
              <a:spcAft>
                <a:spcPts val="0"/>
              </a:spcAft>
              <a:buSzPts val="2400"/>
              <a:buFont typeface="Arial"/>
              <a:buChar char="•"/>
            </a:pPr>
            <a:r>
              <a:rPr lang="el-GR" sz="1800" dirty="0"/>
              <a:t>Βοηθά τις γυναίκες να </a:t>
            </a:r>
            <a:r>
              <a:rPr lang="el-GR" sz="1800" dirty="0">
                <a:solidFill>
                  <a:srgbClr val="0070C0"/>
                </a:solidFill>
              </a:rPr>
              <a:t>ξεπεράσουν τους φόβους τους</a:t>
            </a:r>
            <a:r>
              <a:rPr lang="el-GR" sz="1800" dirty="0"/>
              <a:t>, να βρουν μονοπάτια για να ενισχύσουν τις ικανότητές τους και να ενδυναμώσουν τον εαυτό τους</a:t>
            </a:r>
            <a:r>
              <a:rPr lang="en-US" sz="1800" dirty="0"/>
              <a:t>.</a:t>
            </a:r>
            <a:endParaRPr sz="2000" dirty="0"/>
          </a:p>
          <a:p>
            <a:pPr marL="231775" lvl="0" indent="-231775" algn="just" rtl="0">
              <a:lnSpc>
                <a:spcPct val="100000"/>
              </a:lnSpc>
              <a:spcBef>
                <a:spcPts val="0"/>
              </a:spcBef>
              <a:spcAft>
                <a:spcPts val="0"/>
              </a:spcAft>
              <a:buSzPts val="2400"/>
              <a:buFont typeface="Arial"/>
              <a:buChar char="•"/>
            </a:pPr>
            <a:r>
              <a:rPr lang="el-GR" sz="1800" dirty="0"/>
              <a:t>Βοηθά να βρείτε </a:t>
            </a:r>
            <a:r>
              <a:rPr lang="el-GR" sz="1800" dirty="0">
                <a:solidFill>
                  <a:srgbClr val="0070C0"/>
                </a:solidFill>
              </a:rPr>
              <a:t>έμπνευση</a:t>
            </a:r>
            <a:r>
              <a:rPr lang="el-GR" sz="1800" dirty="0"/>
              <a:t> μέσω άλλων γυναικών</a:t>
            </a:r>
            <a:r>
              <a:rPr lang="en-US" sz="1800" dirty="0"/>
              <a:t>.</a:t>
            </a:r>
            <a:endParaRPr sz="2000" dirty="0"/>
          </a:p>
          <a:p>
            <a:pPr marL="231775" lvl="0" indent="-231775" algn="just" rtl="0">
              <a:lnSpc>
                <a:spcPct val="100000"/>
              </a:lnSpc>
              <a:spcBef>
                <a:spcPts val="0"/>
              </a:spcBef>
              <a:spcAft>
                <a:spcPts val="0"/>
              </a:spcAft>
              <a:buSzPts val="2400"/>
              <a:buFont typeface="Arial"/>
              <a:buChar char="•"/>
            </a:pPr>
            <a:r>
              <a:rPr lang="el-GR" sz="1800" dirty="0"/>
              <a:t>Απαραίτητο για τη σύνδεση και την </a:t>
            </a:r>
            <a:r>
              <a:rPr lang="el-GR" sz="1800" dirty="0">
                <a:solidFill>
                  <a:srgbClr val="0070C0"/>
                </a:solidFill>
              </a:rPr>
              <a:t>υπέρβαση των φραγμών</a:t>
            </a:r>
            <a:r>
              <a:rPr lang="el-GR" sz="1800" dirty="0"/>
              <a:t> που επιβάλλονται στις </a:t>
            </a:r>
            <a:r>
              <a:rPr lang="el-GR" sz="1800" dirty="0">
                <a:solidFill>
                  <a:srgbClr val="0070C0"/>
                </a:solidFill>
              </a:rPr>
              <a:t>ορεινές περιοχές</a:t>
            </a:r>
            <a:r>
              <a:rPr lang="en-US" sz="1800" dirty="0"/>
              <a:t>.</a:t>
            </a:r>
            <a:endParaRPr sz="1800" dirty="0"/>
          </a:p>
        </p:txBody>
      </p:sp>
      <p:sp>
        <p:nvSpPr>
          <p:cNvPr id="442" name="Google Shape;442;p15"/>
          <p:cNvSpPr txBox="1">
            <a:spLocks noGrp="1"/>
          </p:cNvSpPr>
          <p:nvPr>
            <p:ph type="body" idx="3"/>
          </p:nvPr>
        </p:nvSpPr>
        <p:spPr>
          <a:xfrm>
            <a:off x="957943" y="3956644"/>
            <a:ext cx="4498059" cy="21828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3892"/>
              <a:buNone/>
            </a:pPr>
            <a:r>
              <a:rPr lang="el-GR" dirty="0">
                <a:solidFill>
                  <a:srgbClr val="0070C0"/>
                </a:solidFill>
              </a:rPr>
              <a:t>Η ΔΙΚΤΥΩΣΗ</a:t>
            </a:r>
            <a:r>
              <a:rPr lang="en-US" dirty="0"/>
              <a:t> </a:t>
            </a:r>
            <a:r>
              <a:rPr lang="el-GR" sz="3200" dirty="0"/>
              <a:t>είναι πολύ σημαντική</a:t>
            </a:r>
            <a:r>
              <a:rPr lang="en-US" sz="3200" dirty="0"/>
              <a:t>.</a:t>
            </a:r>
            <a:endParaRPr dirty="0">
              <a:solidFill>
                <a:srgbClr val="0070C0"/>
              </a:solidFill>
            </a:endParaRPr>
          </a:p>
          <a:p>
            <a:pPr marL="0" lvl="0" indent="0" algn="l" rtl="0">
              <a:lnSpc>
                <a:spcPct val="90000"/>
              </a:lnSpc>
              <a:spcBef>
                <a:spcPts val="1200"/>
              </a:spcBef>
              <a:spcAft>
                <a:spcPts val="0"/>
              </a:spcAft>
              <a:buClr>
                <a:srgbClr val="595959"/>
              </a:buClr>
              <a:buSzPts val="3892"/>
              <a:buNone/>
            </a:pPr>
            <a:r>
              <a:rPr lang="el-GR" i="1" dirty="0">
                <a:solidFill>
                  <a:srgbClr val="0070C0"/>
                </a:solidFill>
              </a:rPr>
              <a:t>Γιατί</a:t>
            </a:r>
            <a:r>
              <a:rPr lang="en-US" i="1" dirty="0">
                <a:solidFill>
                  <a:srgbClr val="0070C0"/>
                </a:solidFill>
              </a:rPr>
              <a:t>?</a:t>
            </a:r>
            <a:endParaRPr i="1" dirty="0"/>
          </a:p>
          <a:p>
            <a:pPr marL="0" lvl="0" indent="0" algn="l" rtl="0">
              <a:lnSpc>
                <a:spcPct val="90000"/>
              </a:lnSpc>
              <a:spcBef>
                <a:spcPts val="1200"/>
              </a:spcBef>
              <a:spcAft>
                <a:spcPts val="0"/>
              </a:spcAft>
              <a:buClr>
                <a:srgbClr val="595959"/>
              </a:buClr>
              <a:buSzPts val="3892"/>
              <a:buNone/>
            </a:pPr>
            <a:endParaRPr dirty="0">
              <a:solidFill>
                <a:srgbClr val="0070C0"/>
              </a:solidFill>
            </a:endParaRPr>
          </a:p>
        </p:txBody>
      </p:sp>
      <p:grpSp>
        <p:nvGrpSpPr>
          <p:cNvPr id="443" name="Google Shape;443;p15"/>
          <p:cNvGrpSpPr/>
          <p:nvPr/>
        </p:nvGrpSpPr>
        <p:grpSpPr>
          <a:xfrm rot="3085413">
            <a:off x="8757057" y="997524"/>
            <a:ext cx="2082443" cy="2861107"/>
            <a:chOff x="5875548" y="3125276"/>
            <a:chExt cx="438214" cy="602070"/>
          </a:xfrm>
        </p:grpSpPr>
        <p:sp>
          <p:nvSpPr>
            <p:cNvPr id="444" name="Google Shape;444;p15"/>
            <p:cNvSpPr/>
            <p:nvPr/>
          </p:nvSpPr>
          <p:spPr>
            <a:xfrm>
              <a:off x="5875548" y="3125276"/>
              <a:ext cx="369945" cy="602070"/>
            </a:xfrm>
            <a:custGeom>
              <a:avLst/>
              <a:gdLst/>
              <a:ahLst/>
              <a:cxnLst/>
              <a:rect l="l" t="t" r="r" b="b"/>
              <a:pathLst>
                <a:path w="369945" h="602070" extrusionOk="0">
                  <a:moveTo>
                    <a:pt x="369945" y="5539"/>
                  </a:moveTo>
                  <a:lnTo>
                    <a:pt x="343224" y="0"/>
                  </a:lnTo>
                  <a:lnTo>
                    <a:pt x="0" y="582197"/>
                  </a:lnTo>
                  <a:lnTo>
                    <a:pt x="94910" y="602071"/>
                  </a:lnTo>
                  <a:lnTo>
                    <a:pt x="95236" y="601582"/>
                  </a:lnTo>
                  <a:lnTo>
                    <a:pt x="26966" y="587328"/>
                  </a:lnTo>
                  <a:close/>
                </a:path>
              </a:pathLst>
            </a:custGeom>
            <a:solidFill>
              <a:srgbClr val="279BD3">
                <a:alpha val="5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15"/>
            <p:cNvSpPr/>
            <p:nvPr/>
          </p:nvSpPr>
          <p:spPr>
            <a:xfrm>
              <a:off x="5902513" y="3130815"/>
              <a:ext cx="411249" cy="596043"/>
            </a:xfrm>
            <a:custGeom>
              <a:avLst/>
              <a:gdLst/>
              <a:ahLst/>
              <a:cxnLst/>
              <a:rect l="l" t="t" r="r" b="b"/>
              <a:pathLst>
                <a:path w="411249" h="596043" extrusionOk="0">
                  <a:moveTo>
                    <a:pt x="342979" y="0"/>
                  </a:moveTo>
                  <a:lnTo>
                    <a:pt x="0" y="581790"/>
                  </a:lnTo>
                  <a:lnTo>
                    <a:pt x="68270" y="596043"/>
                  </a:lnTo>
                  <a:lnTo>
                    <a:pt x="411250" y="14254"/>
                  </a:lnTo>
                  <a:close/>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46" name="Google Shape;446;p15"/>
          <p:cNvPicPr preferRelativeResize="0">
            <a:picLocks noGrp="1"/>
          </p:cNvPicPr>
          <p:nvPr>
            <p:ph type="pic" idx="2"/>
          </p:nvPr>
        </p:nvPicPr>
        <p:blipFill rotWithShape="1">
          <a:blip r:embed="rId3">
            <a:alphaModFix/>
          </a:blip>
          <a:srcRect t="26321" b="26321"/>
          <a:stretch/>
        </p:blipFill>
        <p:spPr>
          <a:xfrm>
            <a:off x="16300" y="-732"/>
            <a:ext cx="12175708" cy="3635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9"/>
          <p:cNvSpPr txBox="1">
            <a:spLocks noGrp="1"/>
          </p:cNvSpPr>
          <p:nvPr>
            <p:ph type="body" idx="1"/>
          </p:nvPr>
        </p:nvSpPr>
        <p:spPr>
          <a:xfrm>
            <a:off x="653138" y="1734996"/>
            <a:ext cx="7503886" cy="439003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lt1"/>
              </a:buClr>
              <a:buSzPts val="2400"/>
              <a:buNone/>
            </a:pPr>
            <a:r>
              <a:rPr lang="el-GR" sz="2000" b="1" dirty="0">
                <a:solidFill>
                  <a:schemeClr val="lt1"/>
                </a:solidFill>
                <a:latin typeface="Arial Narrow"/>
                <a:ea typeface="Arial Narrow"/>
                <a:cs typeface="Arial Narrow"/>
                <a:sym typeface="Arial Narrow"/>
              </a:rPr>
              <a:t>Ambassadors Network, με 270 επιτυχημένους επιχειρηματίες από 22 ευρωπαϊκές χώρες</a:t>
            </a:r>
            <a:r>
              <a:rPr lang="en-US" sz="2000" dirty="0">
                <a:solidFill>
                  <a:schemeClr val="lt1"/>
                </a:solidFill>
                <a:latin typeface="Arial Narrow"/>
                <a:ea typeface="Arial Narrow"/>
                <a:cs typeface="Arial Narrow"/>
                <a:sym typeface="Arial Narrow"/>
              </a:rPr>
              <a:t>.</a:t>
            </a:r>
            <a:endParaRPr dirty="0"/>
          </a:p>
          <a:p>
            <a:pPr marL="0" lvl="0" indent="0" algn="just" rtl="0">
              <a:lnSpc>
                <a:spcPct val="100000"/>
              </a:lnSpc>
              <a:spcBef>
                <a:spcPts val="600"/>
              </a:spcBef>
              <a:spcAft>
                <a:spcPts val="0"/>
              </a:spcAft>
              <a:buClr>
                <a:schemeClr val="lt1"/>
              </a:buClr>
              <a:buSzPts val="2400"/>
              <a:buNone/>
            </a:pPr>
            <a:r>
              <a:rPr lang="el-GR" sz="2000" dirty="0">
                <a:solidFill>
                  <a:srgbClr val="00B0F0"/>
                </a:solidFill>
                <a:latin typeface="Arial Narrow"/>
                <a:ea typeface="Arial Narrow"/>
                <a:cs typeface="Arial Narrow"/>
                <a:sym typeface="Arial Narrow"/>
              </a:rPr>
              <a:t>ΣΥΝΔΕΣΜΟΣ: </a:t>
            </a:r>
            <a:r>
              <a:rPr lang="en-US" sz="2000" dirty="0">
                <a:solidFill>
                  <a:srgbClr val="00B0F0"/>
                </a:solidFill>
                <a:latin typeface="Arial Narrow"/>
                <a:ea typeface="Arial Narrow"/>
                <a:cs typeface="Arial Narrow"/>
                <a:sym typeface="Arial Narrow"/>
              </a:rPr>
              <a:t>: </a:t>
            </a:r>
            <a:r>
              <a:rPr lang="en-US" sz="2000" u="sng" dirty="0">
                <a:solidFill>
                  <a:srgbClr val="00B0F0"/>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https://ec.europa.eu/docsroom/documents/17322/attachments/1/translations</a:t>
            </a:r>
            <a:endParaRPr sz="2000" dirty="0">
              <a:solidFill>
                <a:srgbClr val="00B0F0"/>
              </a:solidFill>
              <a:latin typeface="Arial Narrow"/>
              <a:ea typeface="Arial Narrow"/>
              <a:cs typeface="Arial Narrow"/>
              <a:sym typeface="Arial Narrow"/>
            </a:endParaRPr>
          </a:p>
          <a:p>
            <a:pPr marL="0" lvl="0" indent="0" algn="just" rtl="0">
              <a:lnSpc>
                <a:spcPct val="100000"/>
              </a:lnSpc>
              <a:spcBef>
                <a:spcPts val="600"/>
              </a:spcBef>
              <a:spcAft>
                <a:spcPts val="0"/>
              </a:spcAft>
              <a:buClr>
                <a:schemeClr val="lt1"/>
              </a:buClr>
              <a:buSzPts val="2400"/>
              <a:buNone/>
            </a:pPr>
            <a:endParaRPr sz="2000" dirty="0">
              <a:solidFill>
                <a:srgbClr val="000714"/>
              </a:solidFill>
              <a:latin typeface="Arial Narrow"/>
              <a:ea typeface="Arial Narrow"/>
              <a:cs typeface="Arial Narrow"/>
              <a:sym typeface="Arial Narrow"/>
            </a:endParaRPr>
          </a:p>
          <a:p>
            <a:pPr marL="0" lvl="0" indent="0" algn="just" rtl="0">
              <a:lnSpc>
                <a:spcPct val="100000"/>
              </a:lnSpc>
              <a:spcBef>
                <a:spcPts val="600"/>
              </a:spcBef>
              <a:spcAft>
                <a:spcPts val="0"/>
              </a:spcAft>
              <a:buClr>
                <a:schemeClr val="lt1"/>
              </a:buClr>
              <a:buSzPts val="2400"/>
              <a:buNone/>
            </a:pPr>
            <a:r>
              <a:rPr lang="el-GR" sz="2000" dirty="0">
                <a:solidFill>
                  <a:srgbClr val="000714"/>
                </a:solidFill>
                <a:latin typeface="Arial Narrow"/>
                <a:ea typeface="Arial Narrow"/>
                <a:cs typeface="Arial Narrow"/>
                <a:sym typeface="Arial Narrow"/>
              </a:rPr>
              <a:t>Πλατφόρμα </a:t>
            </a:r>
            <a:r>
              <a:rPr lang="el-GR" sz="2000" b="1" dirty="0">
                <a:solidFill>
                  <a:srgbClr val="000714"/>
                </a:solidFill>
                <a:latin typeface="Arial Narrow"/>
                <a:ea typeface="Arial Narrow"/>
                <a:cs typeface="Arial Narrow"/>
                <a:sym typeface="Arial Narrow"/>
              </a:rPr>
              <a:t>WEgate</a:t>
            </a:r>
            <a:r>
              <a:rPr lang="el-GR" sz="2000" dirty="0">
                <a:solidFill>
                  <a:srgbClr val="000714"/>
                </a:solidFill>
                <a:latin typeface="Arial Narrow"/>
                <a:ea typeface="Arial Narrow"/>
                <a:cs typeface="Arial Narrow"/>
                <a:sym typeface="Arial Narrow"/>
              </a:rPr>
              <a:t> _ για γυναίκες όλων των ηλικιών που θέλουν να ξεκινήσουν, να διευθύνουν και να αναπτύξουν μια επιχείρηση</a:t>
            </a:r>
            <a:r>
              <a:rPr lang="en-US" sz="2000" dirty="0">
                <a:solidFill>
                  <a:srgbClr val="000714"/>
                </a:solidFill>
                <a:latin typeface="Arial Narrow"/>
                <a:ea typeface="Arial Narrow"/>
                <a:cs typeface="Arial Narrow"/>
                <a:sym typeface="Arial Narrow"/>
              </a:rPr>
              <a:t>.</a:t>
            </a:r>
            <a:endParaRPr dirty="0"/>
          </a:p>
          <a:p>
            <a:pPr marL="0" lvl="0" indent="0" algn="just" rtl="0">
              <a:lnSpc>
                <a:spcPct val="100000"/>
              </a:lnSpc>
              <a:spcBef>
                <a:spcPts val="600"/>
              </a:spcBef>
              <a:spcAft>
                <a:spcPts val="0"/>
              </a:spcAft>
              <a:buClr>
                <a:schemeClr val="lt1"/>
              </a:buClr>
              <a:buSzPts val="2400"/>
              <a:buNone/>
            </a:pPr>
            <a:r>
              <a:rPr lang="el-GR" sz="2000" dirty="0">
                <a:solidFill>
                  <a:srgbClr val="00B0F0"/>
                </a:solidFill>
                <a:latin typeface="Arial Narrow"/>
                <a:ea typeface="Arial Narrow"/>
                <a:cs typeface="Arial Narrow"/>
                <a:sym typeface="Arial Narrow"/>
              </a:rPr>
              <a:t>ΣΥΝΔΕΣΜΟΣ</a:t>
            </a:r>
            <a:r>
              <a:rPr lang="en-US" sz="2000" dirty="0">
                <a:solidFill>
                  <a:srgbClr val="00B0F0"/>
                </a:solidFill>
                <a:latin typeface="Arial Narrow"/>
                <a:ea typeface="Arial Narrow"/>
                <a:cs typeface="Arial Narrow"/>
                <a:sym typeface="Arial Narrow"/>
              </a:rPr>
              <a:t>: https://www.wegate.eu/</a:t>
            </a:r>
            <a:endParaRPr dirty="0"/>
          </a:p>
          <a:p>
            <a:pPr marL="0" lvl="0" indent="0" algn="just">
              <a:lnSpc>
                <a:spcPct val="100000"/>
              </a:lnSpc>
              <a:spcBef>
                <a:spcPts val="600"/>
              </a:spcBef>
              <a:buClr>
                <a:schemeClr val="lt1"/>
              </a:buClr>
            </a:pPr>
            <a:r>
              <a:rPr lang="el-GR" sz="2000" b="1" dirty="0">
                <a:solidFill>
                  <a:srgbClr val="000714"/>
                </a:solidFill>
                <a:latin typeface="Arial Narrow"/>
                <a:ea typeface="Arial Narrow"/>
                <a:cs typeface="Arial Narrow"/>
                <a:sym typeface="Arial Narrow"/>
              </a:rPr>
              <a:t>Ευρωπαϊκό δίκτυο για την προώθηση της γυναικείας επιχειρηματικότητας (WES) </a:t>
            </a:r>
            <a:endParaRPr sz="2000" dirty="0">
              <a:solidFill>
                <a:srgbClr val="000714"/>
              </a:solidFill>
              <a:latin typeface="Arial Narrow"/>
              <a:ea typeface="Arial Narrow"/>
              <a:cs typeface="Arial Narrow"/>
              <a:sym typeface="Arial Narrow"/>
            </a:endParaRPr>
          </a:p>
          <a:p>
            <a:pPr marL="0" lvl="0" indent="0" algn="just" rtl="0">
              <a:lnSpc>
                <a:spcPct val="100000"/>
              </a:lnSpc>
              <a:spcBef>
                <a:spcPts val="600"/>
              </a:spcBef>
              <a:spcAft>
                <a:spcPts val="0"/>
              </a:spcAft>
              <a:buClr>
                <a:srgbClr val="000714"/>
              </a:buClr>
              <a:buSzPts val="2400"/>
              <a:buNone/>
            </a:pPr>
            <a:r>
              <a:rPr lang="el-GR" sz="2000" dirty="0">
                <a:solidFill>
                  <a:srgbClr val="000714"/>
                </a:solidFill>
                <a:latin typeface="Arial Narrow"/>
                <a:ea typeface="Arial Narrow"/>
                <a:cs typeface="Arial Narrow"/>
                <a:sym typeface="Arial Narrow"/>
              </a:rPr>
              <a:t>_ ένα δίκτυο πολιτικής με μέλη από 31 ευρωπαϊκά έθνη</a:t>
            </a:r>
            <a:r>
              <a:rPr lang="en-US" sz="2000" dirty="0">
                <a:solidFill>
                  <a:srgbClr val="000714"/>
                </a:solidFill>
                <a:latin typeface="Arial Narrow"/>
                <a:ea typeface="Arial Narrow"/>
                <a:cs typeface="Arial Narrow"/>
                <a:sym typeface="Arial Narrow"/>
              </a:rPr>
              <a:t>.</a:t>
            </a:r>
            <a:endParaRPr dirty="0"/>
          </a:p>
          <a:p>
            <a:pPr marL="0" lvl="0" indent="0" algn="just" rtl="0">
              <a:lnSpc>
                <a:spcPct val="100000"/>
              </a:lnSpc>
              <a:spcBef>
                <a:spcPts val="600"/>
              </a:spcBef>
              <a:spcAft>
                <a:spcPts val="600"/>
              </a:spcAft>
              <a:buClr>
                <a:srgbClr val="00B0F0"/>
              </a:buClr>
              <a:buSzPts val="2400"/>
              <a:buNone/>
            </a:pPr>
            <a:r>
              <a:rPr lang="el-GR" sz="2000" dirty="0">
                <a:solidFill>
                  <a:srgbClr val="00B0F0"/>
                </a:solidFill>
                <a:latin typeface="Arial Narrow"/>
                <a:ea typeface="Arial Narrow"/>
                <a:cs typeface="Arial Narrow"/>
                <a:sym typeface="Arial Narrow"/>
              </a:rPr>
              <a:t>ΣΥΝΔΕΣΜΟΣ</a:t>
            </a:r>
            <a:r>
              <a:rPr lang="en-US" sz="2000" dirty="0">
                <a:solidFill>
                  <a:srgbClr val="00B0F0"/>
                </a:solidFill>
                <a:latin typeface="Arial Narrow"/>
                <a:ea typeface="Arial Narrow"/>
                <a:cs typeface="Arial Narrow"/>
                <a:sym typeface="Arial Narrow"/>
              </a:rPr>
              <a:t>: https://uia.org/s/or/en/1122268925</a:t>
            </a:r>
            <a:endParaRPr sz="2000" dirty="0">
              <a:solidFill>
                <a:srgbClr val="00B0F0"/>
              </a:solidFill>
              <a:latin typeface="Arial Narrow"/>
              <a:ea typeface="Arial Narrow"/>
              <a:cs typeface="Arial Narrow"/>
              <a:sym typeface="Arial Narrow"/>
            </a:endParaRPr>
          </a:p>
        </p:txBody>
      </p:sp>
      <p:sp>
        <p:nvSpPr>
          <p:cNvPr id="452" name="Google Shape;452;p9"/>
          <p:cNvSpPr txBox="1">
            <a:spLocks noGrp="1"/>
          </p:cNvSpPr>
          <p:nvPr>
            <p:ph type="body" idx="3"/>
          </p:nvPr>
        </p:nvSpPr>
        <p:spPr>
          <a:xfrm>
            <a:off x="740228" y="508644"/>
            <a:ext cx="7503886" cy="7831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l-GR" sz="2800" dirty="0">
                <a:solidFill>
                  <a:srgbClr val="20EEF1"/>
                </a:solidFill>
              </a:rPr>
              <a:t>Δίκτυα και πλατφόρμες για υποστήριξη και βοήθεια στη γυναικεία επιχειρηματικότητα</a:t>
            </a:r>
            <a:endParaRPr sz="2800" dirty="0">
              <a:solidFill>
                <a:srgbClr val="20EEF1"/>
              </a:solidFill>
            </a:endParaRPr>
          </a:p>
        </p:txBody>
      </p:sp>
      <p:pic>
        <p:nvPicPr>
          <p:cNvPr id="453" name="Google Shape;453;p9"/>
          <p:cNvPicPr preferRelativeResize="0">
            <a:picLocks noGrp="1"/>
          </p:cNvPicPr>
          <p:nvPr>
            <p:ph type="pic" idx="2"/>
          </p:nvPr>
        </p:nvPicPr>
        <p:blipFill rotWithShape="1">
          <a:blip r:embed="rId4">
            <a:alphaModFix/>
          </a:blip>
          <a:srcRect l="33996" r="33995"/>
          <a:stretch/>
        </p:blipFill>
        <p:spPr>
          <a:xfrm>
            <a:off x="8602116" y="1265033"/>
            <a:ext cx="2266512" cy="3978298"/>
          </a:xfrm>
          <a:prstGeom prst="rect">
            <a:avLst/>
          </a:prstGeom>
          <a:solidFill>
            <a:schemeClr val="lt1"/>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
          <p:cNvSpPr txBox="1">
            <a:spLocks noGrp="1"/>
          </p:cNvSpPr>
          <p:nvPr>
            <p:ph type="body" idx="1"/>
          </p:nvPr>
        </p:nvSpPr>
        <p:spPr>
          <a:xfrm>
            <a:off x="359618" y="2019783"/>
            <a:ext cx="7823200" cy="440454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714"/>
              </a:buClr>
              <a:buSzPts val="2400"/>
              <a:buNone/>
            </a:pPr>
            <a:r>
              <a:rPr lang="el-GR" sz="1800" b="1" dirty="0">
                <a:solidFill>
                  <a:schemeClr val="lt1"/>
                </a:solidFill>
                <a:latin typeface="Arial Narrow"/>
                <a:ea typeface="Arial Narrow"/>
                <a:cs typeface="Arial Narrow"/>
                <a:sym typeface="Arial Narrow"/>
              </a:rPr>
              <a:t>Ευρωπαϊκό Δίκτυο Μεντόρων για Γυναίκες Επιχειρηματίες </a:t>
            </a:r>
            <a:r>
              <a:rPr lang="el-GR" sz="1800" dirty="0">
                <a:solidFill>
                  <a:schemeClr val="lt1"/>
                </a:solidFill>
                <a:latin typeface="Arial Narrow"/>
                <a:ea typeface="Arial Narrow"/>
                <a:cs typeface="Arial Narrow"/>
                <a:sym typeface="Arial Narrow"/>
              </a:rPr>
              <a:t>_ Το Δίκτυο Μεντόρων παρέχει συμβουλές και υποστήριξη σε γυναίκες επιχειρηματίες σχετικά με την έναρξη, τη διαχείριση και την ανάπτυξη των επιχειρήσεων τους στα πρώτα στάδια</a:t>
            </a:r>
            <a:r>
              <a:rPr lang="en-US" sz="1800" dirty="0">
                <a:solidFill>
                  <a:schemeClr val="lt1"/>
                </a:solidFill>
                <a:latin typeface="Arial Narrow"/>
                <a:ea typeface="Arial Narrow"/>
                <a:cs typeface="Arial Narrow"/>
                <a:sym typeface="Arial Narrow"/>
              </a:rPr>
              <a:t>.</a:t>
            </a:r>
            <a:endParaRPr sz="2000" dirty="0"/>
          </a:p>
          <a:p>
            <a:pPr marL="0" lvl="0" indent="0" algn="just" rtl="0">
              <a:lnSpc>
                <a:spcPct val="100000"/>
              </a:lnSpc>
              <a:spcBef>
                <a:spcPts val="600"/>
              </a:spcBef>
              <a:spcAft>
                <a:spcPts val="0"/>
              </a:spcAft>
              <a:buClr>
                <a:srgbClr val="000714"/>
              </a:buClr>
              <a:buSzPts val="2400"/>
              <a:buNone/>
            </a:pPr>
            <a:r>
              <a:rPr lang="el-GR" sz="1800" dirty="0">
                <a:solidFill>
                  <a:srgbClr val="00B0F0"/>
                </a:solidFill>
                <a:latin typeface="Arial Narrow"/>
                <a:ea typeface="Arial Narrow"/>
                <a:cs typeface="Arial Narrow"/>
                <a:sym typeface="Arial Narrow"/>
              </a:rPr>
              <a:t>ΣΥΝΔΕΣΜΟΣ</a:t>
            </a:r>
            <a:r>
              <a:rPr lang="en-US" sz="1800" dirty="0">
                <a:solidFill>
                  <a:srgbClr val="00B0F0"/>
                </a:solidFill>
                <a:latin typeface="Arial Narrow"/>
                <a:ea typeface="Arial Narrow"/>
                <a:cs typeface="Arial Narrow"/>
                <a:sym typeface="Arial Narrow"/>
              </a:rPr>
              <a:t>: https://ec.europa.eu/docsroom/documents/10306/attachments/1/translations</a:t>
            </a:r>
            <a:endParaRPr sz="2000" dirty="0"/>
          </a:p>
          <a:p>
            <a:pPr marL="0" lvl="0" indent="0" algn="just" rtl="0">
              <a:lnSpc>
                <a:spcPct val="100000"/>
              </a:lnSpc>
              <a:spcBef>
                <a:spcPts val="600"/>
              </a:spcBef>
              <a:spcAft>
                <a:spcPts val="0"/>
              </a:spcAft>
              <a:buClr>
                <a:srgbClr val="000714"/>
              </a:buClr>
              <a:buSzPts val="2400"/>
              <a:buNone/>
            </a:pPr>
            <a:r>
              <a:rPr lang="el-GR" sz="1800" b="1" dirty="0">
                <a:solidFill>
                  <a:srgbClr val="000714"/>
                </a:solidFill>
                <a:latin typeface="Arial Narrow"/>
                <a:ea typeface="Arial Narrow"/>
                <a:cs typeface="Arial Narrow"/>
                <a:sym typeface="Arial Narrow"/>
              </a:rPr>
              <a:t>ΠΛΑΤΦΟΡΜΑ ΓΥΝΑΙΚΩΝ ΕΠΙΧΕΙΡΗΜΑΤΙΚΩΝ (WEP) </a:t>
            </a:r>
            <a:r>
              <a:rPr lang="el-GR" sz="1800" dirty="0">
                <a:solidFill>
                  <a:srgbClr val="000714"/>
                </a:solidFill>
                <a:latin typeface="Arial Narrow"/>
                <a:ea typeface="Arial Narrow"/>
                <a:cs typeface="Arial Narrow"/>
                <a:sym typeface="Arial Narrow"/>
              </a:rPr>
              <a:t>_ Ευρωπαϊκή ένωση δικτύων που εκπροσωπεί, προωθεί, υποστηρίζει και υποστηρίζει εκ μέρους των γυναικών επιχειρηματιών σε όλη την Ευρώπη</a:t>
            </a:r>
            <a:r>
              <a:rPr lang="en-US" sz="1800" dirty="0">
                <a:solidFill>
                  <a:srgbClr val="000714"/>
                </a:solidFill>
                <a:latin typeface="Arial Narrow"/>
                <a:ea typeface="Arial Narrow"/>
                <a:cs typeface="Arial Narrow"/>
                <a:sym typeface="Arial Narrow"/>
              </a:rPr>
              <a:t>.</a:t>
            </a:r>
            <a:endParaRPr sz="2000" dirty="0"/>
          </a:p>
          <a:p>
            <a:pPr marL="0" lvl="0" indent="0" algn="just" rtl="0">
              <a:lnSpc>
                <a:spcPct val="100000"/>
              </a:lnSpc>
              <a:spcBef>
                <a:spcPts val="600"/>
              </a:spcBef>
              <a:spcAft>
                <a:spcPts val="0"/>
              </a:spcAft>
              <a:buClr>
                <a:srgbClr val="000714"/>
              </a:buClr>
              <a:buSzPts val="2400"/>
              <a:buNone/>
            </a:pPr>
            <a:r>
              <a:rPr lang="el-GR" sz="1800" dirty="0">
                <a:solidFill>
                  <a:srgbClr val="00B0F0"/>
                </a:solidFill>
                <a:latin typeface="Arial Narrow"/>
                <a:ea typeface="Arial Narrow"/>
                <a:cs typeface="Arial Narrow"/>
                <a:sym typeface="Arial Narrow"/>
              </a:rPr>
              <a:t>ΣΥΝΔΕΣΜΟΣ</a:t>
            </a:r>
            <a:r>
              <a:rPr lang="en-US" sz="1800" dirty="0">
                <a:solidFill>
                  <a:srgbClr val="00B0F0"/>
                </a:solidFill>
                <a:latin typeface="Arial Narrow"/>
                <a:ea typeface="Arial Narrow"/>
                <a:cs typeface="Arial Narrow"/>
                <a:sym typeface="Arial Narrow"/>
              </a:rPr>
              <a:t>: http://www.womenentrepreneurshipplatform.org/</a:t>
            </a:r>
            <a:endParaRPr sz="2000" dirty="0"/>
          </a:p>
          <a:p>
            <a:pPr marL="0" lvl="0" indent="0" algn="just" rtl="0">
              <a:lnSpc>
                <a:spcPct val="100000"/>
              </a:lnSpc>
              <a:spcBef>
                <a:spcPts val="600"/>
              </a:spcBef>
              <a:spcAft>
                <a:spcPts val="0"/>
              </a:spcAft>
              <a:buClr>
                <a:srgbClr val="000714"/>
              </a:buClr>
              <a:buSzPts val="2400"/>
              <a:buNone/>
            </a:pPr>
            <a:r>
              <a:rPr lang="el-GR" sz="1800" dirty="0">
                <a:solidFill>
                  <a:srgbClr val="000714"/>
                </a:solidFill>
                <a:latin typeface="Arial Narrow"/>
                <a:ea typeface="Arial Narrow"/>
                <a:cs typeface="Arial Narrow"/>
                <a:sym typeface="Arial Narrow"/>
              </a:rPr>
              <a:t>Το πρόγραμμα </a:t>
            </a:r>
            <a:r>
              <a:rPr lang="el-GR" sz="1800" b="1" dirty="0">
                <a:solidFill>
                  <a:srgbClr val="000714"/>
                </a:solidFill>
                <a:latin typeface="Arial Narrow"/>
                <a:ea typeface="Arial Narrow"/>
                <a:cs typeface="Arial Narrow"/>
                <a:sym typeface="Arial Narrow"/>
              </a:rPr>
              <a:t>WiRE</a:t>
            </a:r>
            <a:r>
              <a:rPr lang="el-GR" sz="1800" dirty="0">
                <a:solidFill>
                  <a:srgbClr val="000714"/>
                </a:solidFill>
                <a:latin typeface="Arial Narrow"/>
                <a:ea typeface="Arial Narrow"/>
                <a:cs typeface="Arial Narrow"/>
                <a:sym typeface="Arial Narrow"/>
              </a:rPr>
              <a:t> _ με στόχο την προώθηση και καλλιέργεια της γυναικείας επιχειρηματικότητας και καινοτομίας στην αγροτική, περιφερειακή και απομακρυσμένη (RRR) Αυστραλία, μέσω της παροχής ενός ολοκληρωμένου προγράμματος ανάπτυξης δεξιοτήτων</a:t>
            </a:r>
            <a:r>
              <a:rPr lang="en-US" sz="1800" dirty="0">
                <a:solidFill>
                  <a:srgbClr val="000714"/>
                </a:solidFill>
                <a:latin typeface="Arial Narrow"/>
                <a:ea typeface="Arial Narrow"/>
                <a:cs typeface="Arial Narrow"/>
                <a:sym typeface="Arial Narrow"/>
              </a:rPr>
              <a:t>.</a:t>
            </a:r>
            <a:endParaRPr sz="2000" dirty="0"/>
          </a:p>
          <a:p>
            <a:pPr marL="0" lvl="0" indent="0" algn="just" rtl="0">
              <a:lnSpc>
                <a:spcPct val="100000"/>
              </a:lnSpc>
              <a:spcBef>
                <a:spcPts val="600"/>
              </a:spcBef>
              <a:spcAft>
                <a:spcPts val="600"/>
              </a:spcAft>
              <a:buClr>
                <a:srgbClr val="000714"/>
              </a:buClr>
              <a:buSzPts val="2400"/>
              <a:buNone/>
            </a:pPr>
            <a:r>
              <a:rPr lang="el-GR" sz="1800" dirty="0">
                <a:solidFill>
                  <a:srgbClr val="00B0F0"/>
                </a:solidFill>
                <a:latin typeface="Arial Narrow"/>
                <a:ea typeface="Arial Narrow"/>
                <a:cs typeface="Arial Narrow"/>
                <a:sym typeface="Arial Narrow"/>
              </a:rPr>
              <a:t>ΣΥΝΔΕΣΜΟΣ</a:t>
            </a:r>
            <a:r>
              <a:rPr lang="en-US" sz="1800" dirty="0">
                <a:solidFill>
                  <a:srgbClr val="00B0F0"/>
                </a:solidFill>
                <a:latin typeface="Arial Narrow"/>
                <a:ea typeface="Arial Narrow"/>
                <a:cs typeface="Arial Narrow"/>
                <a:sym typeface="Arial Narrow"/>
              </a:rPr>
              <a:t>: https://www.wireprogram.com/</a:t>
            </a:r>
            <a:endParaRPr sz="2000" dirty="0"/>
          </a:p>
        </p:txBody>
      </p:sp>
      <p:sp>
        <p:nvSpPr>
          <p:cNvPr id="459" name="Google Shape;459;p10"/>
          <p:cNvSpPr txBox="1">
            <a:spLocks noGrp="1"/>
          </p:cNvSpPr>
          <p:nvPr>
            <p:ph type="body" idx="3"/>
          </p:nvPr>
        </p:nvSpPr>
        <p:spPr>
          <a:xfrm>
            <a:off x="740228" y="508644"/>
            <a:ext cx="7578149" cy="7831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l-GR" sz="3200" dirty="0">
                <a:solidFill>
                  <a:srgbClr val="20EEF1"/>
                </a:solidFill>
              </a:rPr>
              <a:t>Δίκτυα και πλατφόρμες για υποστήριξη και βοήθεια στη γυναικεία επιχειρηματικότητα</a:t>
            </a:r>
          </a:p>
        </p:txBody>
      </p:sp>
      <p:pic>
        <p:nvPicPr>
          <p:cNvPr id="460" name="Google Shape;460;p10"/>
          <p:cNvPicPr preferRelativeResize="0">
            <a:picLocks noGrp="1"/>
          </p:cNvPicPr>
          <p:nvPr>
            <p:ph type="pic" idx="2"/>
          </p:nvPr>
        </p:nvPicPr>
        <p:blipFill rotWithShape="1">
          <a:blip r:embed="rId3">
            <a:alphaModFix/>
          </a:blip>
          <a:srcRect l="33996" r="33995"/>
          <a:stretch/>
        </p:blipFill>
        <p:spPr>
          <a:xfrm>
            <a:off x="8602116" y="1265033"/>
            <a:ext cx="2266512" cy="3978298"/>
          </a:xfrm>
          <a:prstGeom prst="rect">
            <a:avLst/>
          </a:prstGeom>
          <a:solidFill>
            <a:schemeClr val="lt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2"/>
          <p:cNvSpPr txBox="1">
            <a:spLocks noGrp="1"/>
          </p:cNvSpPr>
          <p:nvPr>
            <p:ph type="body" idx="16"/>
          </p:nvPr>
        </p:nvSpPr>
        <p:spPr>
          <a:xfrm>
            <a:off x="254000" y="329203"/>
            <a:ext cx="11696700" cy="58222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SzPts val="3600"/>
              <a:buNone/>
            </a:pPr>
            <a:r>
              <a:rPr lang="el-GR" dirty="0">
                <a:solidFill>
                  <a:srgbClr val="20EEF1"/>
                </a:solidFill>
              </a:rPr>
              <a:t>Εμπνευστείτε από νεαρές γυναίκες</a:t>
            </a:r>
            <a:r>
              <a:rPr lang="en-US" dirty="0">
                <a:solidFill>
                  <a:srgbClr val="20EEF1"/>
                </a:solidFill>
              </a:rPr>
              <a:t>!</a:t>
            </a:r>
            <a:endParaRPr dirty="0"/>
          </a:p>
        </p:txBody>
      </p:sp>
      <p:pic>
        <p:nvPicPr>
          <p:cNvPr id="466" name="Google Shape;466;p12"/>
          <p:cNvPicPr preferRelativeResize="0">
            <a:picLocks noGrp="1"/>
          </p:cNvPicPr>
          <p:nvPr>
            <p:ph type="pic" idx="2"/>
          </p:nvPr>
        </p:nvPicPr>
        <p:blipFill rotWithShape="1">
          <a:blip r:embed="rId3">
            <a:alphaModFix/>
          </a:blip>
          <a:srcRect l="11090" r="11089"/>
          <a:stretch/>
        </p:blipFill>
        <p:spPr>
          <a:xfrm>
            <a:off x="1452032" y="1713378"/>
            <a:ext cx="2039157" cy="2039157"/>
          </a:xfrm>
          <a:prstGeom prst="ellipse">
            <a:avLst/>
          </a:prstGeom>
          <a:solidFill>
            <a:schemeClr val="lt1"/>
          </a:solidFill>
          <a:ln>
            <a:noFill/>
          </a:ln>
        </p:spPr>
      </p:pic>
      <p:pic>
        <p:nvPicPr>
          <p:cNvPr id="467" name="Google Shape;467;p12"/>
          <p:cNvPicPr preferRelativeResize="0">
            <a:picLocks noGrp="1"/>
          </p:cNvPicPr>
          <p:nvPr>
            <p:ph type="pic" idx="3"/>
          </p:nvPr>
        </p:nvPicPr>
        <p:blipFill rotWithShape="1">
          <a:blip r:embed="rId4">
            <a:alphaModFix/>
          </a:blip>
          <a:srcRect l="5906" r="5905"/>
          <a:stretch/>
        </p:blipFill>
        <p:spPr>
          <a:xfrm>
            <a:off x="4880080" y="1713379"/>
            <a:ext cx="2063064" cy="2063064"/>
          </a:xfrm>
          <a:prstGeom prst="ellipse">
            <a:avLst/>
          </a:prstGeom>
          <a:solidFill>
            <a:schemeClr val="lt1"/>
          </a:solidFill>
          <a:ln>
            <a:noFill/>
          </a:ln>
        </p:spPr>
      </p:pic>
      <p:pic>
        <p:nvPicPr>
          <p:cNvPr id="468" name="Google Shape;468;p12"/>
          <p:cNvPicPr preferRelativeResize="0">
            <a:picLocks noGrp="1"/>
          </p:cNvPicPr>
          <p:nvPr>
            <p:ph type="pic" idx="4"/>
          </p:nvPr>
        </p:nvPicPr>
        <p:blipFill rotWithShape="1">
          <a:blip r:embed="rId5">
            <a:alphaModFix/>
          </a:blip>
          <a:srcRect t="21556" b="21556"/>
          <a:stretch/>
        </p:blipFill>
        <p:spPr>
          <a:xfrm>
            <a:off x="8683486" y="1720689"/>
            <a:ext cx="2051451" cy="2051451"/>
          </a:xfrm>
          <a:prstGeom prst="ellipse">
            <a:avLst/>
          </a:prstGeom>
          <a:solidFill>
            <a:schemeClr val="lt1"/>
          </a:solidFill>
          <a:ln>
            <a:noFill/>
          </a:ln>
        </p:spPr>
      </p:pic>
      <p:sp>
        <p:nvSpPr>
          <p:cNvPr id="469" name="Google Shape;469;p12"/>
          <p:cNvSpPr/>
          <p:nvPr/>
        </p:nvSpPr>
        <p:spPr>
          <a:xfrm>
            <a:off x="1233996" y="801504"/>
            <a:ext cx="1027905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0" i="1" u="none" strike="noStrike" cap="none" dirty="0">
                <a:solidFill>
                  <a:schemeClr val="lt1"/>
                </a:solidFill>
                <a:latin typeface="Calibri"/>
                <a:ea typeface="Calibri"/>
                <a:cs typeface="Calibri"/>
                <a:sym typeface="Calibri"/>
              </a:rPr>
              <a:t>που δημιούργησαν τη δική τους επιχείρηση σε ορεινές / αγροτικές περιοχές</a:t>
            </a:r>
            <a:endParaRPr sz="2400" b="0" i="1" u="none" strike="noStrike" cap="none" dirty="0">
              <a:solidFill>
                <a:schemeClr val="lt1"/>
              </a:solidFill>
              <a:latin typeface="Calibri"/>
              <a:ea typeface="Calibri"/>
              <a:cs typeface="Calibri"/>
              <a:sym typeface="Calibri"/>
            </a:endParaRPr>
          </a:p>
        </p:txBody>
      </p:sp>
      <p:sp>
        <p:nvSpPr>
          <p:cNvPr id="470" name="Google Shape;470;p12"/>
          <p:cNvSpPr txBox="1">
            <a:spLocks noGrp="1"/>
          </p:cNvSpPr>
          <p:nvPr>
            <p:ph type="body" idx="7"/>
          </p:nvPr>
        </p:nvSpPr>
        <p:spPr>
          <a:xfrm>
            <a:off x="554670" y="4444939"/>
            <a:ext cx="3024340" cy="442916"/>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lt1"/>
              </a:buClr>
              <a:buSzPts val="2000"/>
              <a:buFont typeface="Arial"/>
              <a:buNone/>
            </a:pPr>
            <a:r>
              <a:rPr lang="el-GR" sz="2000" b="0" i="0" u="none" strike="noStrike" cap="none" dirty="0">
                <a:solidFill>
                  <a:srgbClr val="096E6C"/>
                </a:solidFill>
                <a:latin typeface="Arial Narrow"/>
                <a:ea typeface="Arial Narrow"/>
                <a:cs typeface="Arial Narrow"/>
                <a:sym typeface="Arial Narrow"/>
              </a:rPr>
              <a:t>Μελισσοκόμος</a:t>
            </a:r>
            <a:r>
              <a:rPr lang="en-US" sz="2000" b="0" i="0" u="none" strike="noStrike" cap="none" dirty="0">
                <a:solidFill>
                  <a:srgbClr val="096E6C"/>
                </a:solidFill>
                <a:latin typeface="Arial Narrow"/>
                <a:ea typeface="Arial Narrow"/>
                <a:cs typeface="Arial Narrow"/>
                <a:sym typeface="Arial Narrow"/>
              </a:rPr>
              <a:t> </a:t>
            </a:r>
            <a:endParaRPr sz="2000" b="0" i="0" u="none" strike="noStrike" cap="none" dirty="0">
              <a:solidFill>
                <a:srgbClr val="096E6C"/>
              </a:solidFill>
              <a:latin typeface="Arial Narrow"/>
              <a:ea typeface="Arial Narrow"/>
              <a:cs typeface="Arial Narrow"/>
              <a:sym typeface="Arial Narrow"/>
            </a:endParaRPr>
          </a:p>
        </p:txBody>
      </p:sp>
      <p:sp>
        <p:nvSpPr>
          <p:cNvPr id="471" name="Google Shape;471;p12"/>
          <p:cNvSpPr txBox="1">
            <a:spLocks noGrp="1"/>
          </p:cNvSpPr>
          <p:nvPr>
            <p:ph type="body" idx="8"/>
          </p:nvPr>
        </p:nvSpPr>
        <p:spPr>
          <a:xfrm>
            <a:off x="808642" y="3902992"/>
            <a:ext cx="3049353" cy="48958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l-GR" sz="2400" b="0" i="0" u="sng" strike="noStrike" cap="none" dirty="0">
                <a:solidFill>
                  <a:schemeClr val="hlink"/>
                </a:solidFill>
                <a:latin typeface="Arial Narrow"/>
                <a:ea typeface="Arial Narrow"/>
                <a:cs typeface="Arial Narrow"/>
                <a:sym typeface="Arial Narrow"/>
                <a:hlinkClick r:id="rId6"/>
              </a:rPr>
              <a:t>Δήμητρα Καράνη</a:t>
            </a:r>
            <a:endParaRPr sz="2400" b="0" i="0" u="none" strike="noStrike" cap="none" dirty="0">
              <a:solidFill>
                <a:srgbClr val="000000"/>
              </a:solidFill>
              <a:latin typeface="Arial Narrow"/>
              <a:ea typeface="Arial Narrow"/>
              <a:cs typeface="Arial Narrow"/>
              <a:sym typeface="Arial Narrow"/>
            </a:endParaRPr>
          </a:p>
        </p:txBody>
      </p:sp>
      <p:sp>
        <p:nvSpPr>
          <p:cNvPr id="472" name="Google Shape;472;p12"/>
          <p:cNvSpPr txBox="1">
            <a:spLocks noGrp="1"/>
          </p:cNvSpPr>
          <p:nvPr>
            <p:ph type="body" idx="6"/>
          </p:nvPr>
        </p:nvSpPr>
        <p:spPr>
          <a:xfrm>
            <a:off x="738426" y="4772339"/>
            <a:ext cx="3024340" cy="442916"/>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1600"/>
              <a:buNone/>
            </a:pPr>
            <a:r>
              <a:rPr lang="el-GR" dirty="0">
                <a:solidFill>
                  <a:srgbClr val="096E6C"/>
                </a:solidFill>
                <a:latin typeface="Arial Narrow"/>
                <a:ea typeface="Arial Narrow"/>
                <a:cs typeface="Arial Narrow"/>
                <a:sym typeface="Arial Narrow"/>
              </a:rPr>
              <a:t>Άγραφα</a:t>
            </a:r>
            <a:r>
              <a:rPr lang="en-US" dirty="0">
                <a:solidFill>
                  <a:srgbClr val="096E6C"/>
                </a:solidFill>
                <a:latin typeface="Arial Narrow"/>
                <a:ea typeface="Arial Narrow"/>
                <a:cs typeface="Arial Narrow"/>
                <a:sym typeface="Arial Narrow"/>
              </a:rPr>
              <a:t>, </a:t>
            </a:r>
            <a:r>
              <a:rPr lang="el-GR" dirty="0">
                <a:solidFill>
                  <a:srgbClr val="096E6C"/>
                </a:solidFill>
                <a:latin typeface="Arial Narrow"/>
                <a:ea typeface="Arial Narrow"/>
                <a:cs typeface="Arial Narrow"/>
                <a:sym typeface="Arial Narrow"/>
              </a:rPr>
              <a:t>Ελλάδα</a:t>
            </a:r>
            <a:r>
              <a:rPr lang="en-US" dirty="0">
                <a:solidFill>
                  <a:srgbClr val="096E6C"/>
                </a:solidFill>
                <a:latin typeface="Arial Narrow"/>
                <a:ea typeface="Arial Narrow"/>
                <a:cs typeface="Arial Narrow"/>
                <a:sym typeface="Arial Narrow"/>
              </a:rPr>
              <a:t> </a:t>
            </a:r>
            <a:endParaRPr dirty="0">
              <a:solidFill>
                <a:srgbClr val="096E6C"/>
              </a:solidFill>
              <a:latin typeface="Arial Narrow"/>
              <a:ea typeface="Arial Narrow"/>
              <a:cs typeface="Arial Narrow"/>
              <a:sym typeface="Arial Narrow"/>
            </a:endParaRPr>
          </a:p>
        </p:txBody>
      </p:sp>
      <p:sp>
        <p:nvSpPr>
          <p:cNvPr id="473" name="Google Shape;473;p12"/>
          <p:cNvSpPr txBox="1">
            <a:spLocks noGrp="1"/>
          </p:cNvSpPr>
          <p:nvPr>
            <p:ph type="body" idx="1"/>
          </p:nvPr>
        </p:nvSpPr>
        <p:spPr>
          <a:xfrm>
            <a:off x="4595220" y="4444164"/>
            <a:ext cx="2242970" cy="74036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None/>
            </a:pPr>
            <a:r>
              <a:rPr lang="el-GR" sz="2000" dirty="0">
                <a:solidFill>
                  <a:srgbClr val="096E6C"/>
                </a:solidFill>
                <a:latin typeface="Arial Narrow"/>
                <a:ea typeface="Arial Narrow"/>
                <a:cs typeface="Arial Narrow"/>
                <a:sym typeface="Arial Narrow"/>
              </a:rPr>
              <a:t>Δάσκαλος γιόγκα, Περιβαλλοντολόγος</a:t>
            </a:r>
            <a:endParaRPr sz="2000" dirty="0">
              <a:solidFill>
                <a:srgbClr val="096E6C"/>
              </a:solidFill>
              <a:latin typeface="Arial Narrow"/>
              <a:ea typeface="Arial Narrow"/>
              <a:cs typeface="Arial Narrow"/>
              <a:sym typeface="Arial Narrow"/>
            </a:endParaRPr>
          </a:p>
        </p:txBody>
      </p:sp>
      <p:sp>
        <p:nvSpPr>
          <p:cNvPr id="474" name="Google Shape;474;p12"/>
          <p:cNvSpPr txBox="1">
            <a:spLocks noGrp="1"/>
          </p:cNvSpPr>
          <p:nvPr>
            <p:ph type="body" idx="1"/>
          </p:nvPr>
        </p:nvSpPr>
        <p:spPr>
          <a:xfrm>
            <a:off x="4323737" y="3957952"/>
            <a:ext cx="3049353" cy="42010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l-GR" sz="2400" b="0" i="0" u="sng" strike="noStrike" cap="none" dirty="0">
                <a:solidFill>
                  <a:schemeClr val="hlink"/>
                </a:solidFill>
                <a:latin typeface="Arial Narrow"/>
                <a:ea typeface="Arial Narrow"/>
                <a:cs typeface="Arial Narrow"/>
                <a:sym typeface="Arial Narrow"/>
                <a:hlinkClick r:id="rId7"/>
              </a:rPr>
              <a:t>Θεοδώρα Τζαλονίκου</a:t>
            </a:r>
            <a:endParaRPr sz="2400" b="0" i="0" u="none" strike="noStrike" cap="none" dirty="0">
              <a:solidFill>
                <a:srgbClr val="000000"/>
              </a:solidFill>
              <a:latin typeface="Arial Narrow"/>
              <a:ea typeface="Arial Narrow"/>
              <a:cs typeface="Arial Narrow"/>
              <a:sym typeface="Arial Narrow"/>
            </a:endParaRPr>
          </a:p>
        </p:txBody>
      </p:sp>
      <p:sp>
        <p:nvSpPr>
          <p:cNvPr id="475" name="Google Shape;475;p12"/>
          <p:cNvSpPr txBox="1">
            <a:spLocks noGrp="1"/>
          </p:cNvSpPr>
          <p:nvPr>
            <p:ph type="body" idx="13"/>
          </p:nvPr>
        </p:nvSpPr>
        <p:spPr>
          <a:xfrm>
            <a:off x="8333007" y="4637851"/>
            <a:ext cx="3024340" cy="442916"/>
          </a:xfrm>
          <a:prstGeom prst="rect">
            <a:avLst/>
          </a:prstGeom>
          <a:noFill/>
          <a:ln>
            <a:noFill/>
          </a:ln>
        </p:spPr>
        <p:txBody>
          <a:bodyPr spcFirstLastPara="1" wrap="square" lIns="91425" tIns="45700" rIns="91425" bIns="45700" anchor="t" anchorCtr="0">
            <a:normAutofit fontScale="92500"/>
          </a:bodyPr>
          <a:lstStyle/>
          <a:p>
            <a:pPr marL="228600" lvl="0" indent="-228600" algn="ctr" rtl="0">
              <a:lnSpc>
                <a:spcPct val="90000"/>
              </a:lnSpc>
              <a:spcBef>
                <a:spcPts val="0"/>
              </a:spcBef>
              <a:spcAft>
                <a:spcPts val="0"/>
              </a:spcAft>
              <a:buSzPts val="2000"/>
              <a:buNone/>
            </a:pPr>
            <a:r>
              <a:rPr lang="el-GR" dirty="0">
                <a:solidFill>
                  <a:srgbClr val="096E6C"/>
                </a:solidFill>
                <a:latin typeface="Arial Narrow"/>
                <a:ea typeface="Arial Narrow"/>
                <a:cs typeface="Arial Narrow"/>
                <a:sym typeface="Arial Narrow"/>
              </a:rPr>
              <a:t>Οδηγός βουνού και παγετώνων</a:t>
            </a:r>
            <a:endParaRPr dirty="0">
              <a:solidFill>
                <a:srgbClr val="096E6C"/>
              </a:solidFill>
              <a:latin typeface="Arial Narrow"/>
              <a:ea typeface="Arial Narrow"/>
              <a:cs typeface="Arial Narrow"/>
              <a:sym typeface="Arial Narrow"/>
            </a:endParaRPr>
          </a:p>
        </p:txBody>
      </p:sp>
      <p:sp>
        <p:nvSpPr>
          <p:cNvPr id="476" name="Google Shape;476;p12"/>
          <p:cNvSpPr txBox="1">
            <a:spLocks noGrp="1"/>
          </p:cNvSpPr>
          <p:nvPr>
            <p:ph type="body" idx="14"/>
          </p:nvPr>
        </p:nvSpPr>
        <p:spPr>
          <a:xfrm>
            <a:off x="8351804" y="3919811"/>
            <a:ext cx="3049500" cy="71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8"/>
              </a:rPr>
              <a:t>Íris Ragnarsdóttir Petersen</a:t>
            </a:r>
            <a:endParaRPr sz="2400" u="sng">
              <a:solidFill>
                <a:schemeClr val="hlink"/>
              </a:solidFill>
              <a:latin typeface="Arial Narrow"/>
              <a:ea typeface="Arial Narrow"/>
              <a:cs typeface="Arial Narrow"/>
              <a:sym typeface="Arial Narrow"/>
              <a:hlinkClick r:id="rId8"/>
            </a:endParaRPr>
          </a:p>
        </p:txBody>
      </p:sp>
      <p:sp>
        <p:nvSpPr>
          <p:cNvPr id="477" name="Google Shape;477;p12"/>
          <p:cNvSpPr txBox="1">
            <a:spLocks noGrp="1"/>
          </p:cNvSpPr>
          <p:nvPr>
            <p:ph type="body" idx="15"/>
          </p:nvPr>
        </p:nvSpPr>
        <p:spPr>
          <a:xfrm>
            <a:off x="8488708" y="4993638"/>
            <a:ext cx="3024340" cy="4429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35"/>
              <a:buNone/>
            </a:pPr>
            <a:r>
              <a:rPr lang="en-US" dirty="0" err="1">
                <a:solidFill>
                  <a:srgbClr val="096E6C"/>
                </a:solidFill>
                <a:latin typeface="Arial Narrow"/>
                <a:ea typeface="Arial Narrow"/>
                <a:cs typeface="Arial Narrow"/>
                <a:sym typeface="Arial Narrow"/>
              </a:rPr>
              <a:t>Svínafell</a:t>
            </a:r>
            <a:r>
              <a:rPr lang="en-US" dirty="0">
                <a:solidFill>
                  <a:srgbClr val="096E6C"/>
                </a:solidFill>
                <a:latin typeface="Arial Narrow"/>
                <a:ea typeface="Arial Narrow"/>
                <a:cs typeface="Arial Narrow"/>
                <a:sym typeface="Arial Narrow"/>
              </a:rPr>
              <a:t>, </a:t>
            </a:r>
            <a:r>
              <a:rPr lang="en-US" dirty="0" err="1">
                <a:solidFill>
                  <a:srgbClr val="096E6C"/>
                </a:solidFill>
                <a:latin typeface="Arial Narrow"/>
                <a:ea typeface="Arial Narrow"/>
                <a:cs typeface="Arial Narrow"/>
                <a:sym typeface="Arial Narrow"/>
              </a:rPr>
              <a:t>Öræfi</a:t>
            </a:r>
            <a:r>
              <a:rPr lang="en-US" dirty="0">
                <a:solidFill>
                  <a:srgbClr val="096E6C"/>
                </a:solidFill>
                <a:latin typeface="Arial Narrow"/>
                <a:ea typeface="Arial Narrow"/>
                <a:cs typeface="Arial Narrow"/>
                <a:sym typeface="Arial Narrow"/>
              </a:rPr>
              <a:t>, </a:t>
            </a:r>
            <a:endParaRPr dirty="0">
              <a:solidFill>
                <a:srgbClr val="096E6C"/>
              </a:solidFill>
              <a:latin typeface="Arial Narrow"/>
              <a:ea typeface="Arial Narrow"/>
              <a:cs typeface="Arial Narrow"/>
              <a:sym typeface="Arial Narrow"/>
            </a:endParaRPr>
          </a:p>
          <a:p>
            <a:pPr marL="228600" lvl="0" indent="-228600" algn="l" rtl="0">
              <a:lnSpc>
                <a:spcPct val="90000"/>
              </a:lnSpc>
              <a:spcBef>
                <a:spcPts val="0"/>
              </a:spcBef>
              <a:spcAft>
                <a:spcPts val="0"/>
              </a:spcAft>
              <a:buSzPts val="2035"/>
              <a:buNone/>
            </a:pPr>
            <a:r>
              <a:rPr lang="el-GR" dirty="0">
                <a:solidFill>
                  <a:srgbClr val="096E6C"/>
                </a:solidFill>
                <a:latin typeface="Arial Narrow"/>
                <a:ea typeface="Arial Narrow"/>
                <a:cs typeface="Arial Narrow"/>
                <a:sym typeface="Arial Narrow"/>
              </a:rPr>
              <a:t>Νοτιοανατολική Ισλανδία</a:t>
            </a:r>
            <a:endParaRPr dirty="0">
              <a:solidFill>
                <a:srgbClr val="096E6C"/>
              </a:solidFill>
              <a:latin typeface="Arial Narrow"/>
              <a:ea typeface="Arial Narrow"/>
              <a:cs typeface="Arial Narrow"/>
              <a:sym typeface="Arial Narrow"/>
            </a:endParaRPr>
          </a:p>
        </p:txBody>
      </p:sp>
      <p:sp>
        <p:nvSpPr>
          <p:cNvPr id="478" name="Google Shape;478;p12"/>
          <p:cNvSpPr/>
          <p:nvPr/>
        </p:nvSpPr>
        <p:spPr>
          <a:xfrm>
            <a:off x="1065320" y="5800660"/>
            <a:ext cx="1118176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l-GR" sz="2000" b="0" i="1" u="none" strike="noStrike" cap="none" dirty="0">
                <a:solidFill>
                  <a:srgbClr val="0070C0"/>
                </a:solidFill>
                <a:latin typeface="Calibri"/>
                <a:ea typeface="Calibri"/>
                <a:cs typeface="Calibri"/>
                <a:sym typeface="Calibri"/>
              </a:rPr>
              <a:t>Κάντε κλικ στα ονόματα και ακούστε νεαρές γυναίκες επιχειρηματίες να περιγράφουν την εμπειρία τους</a:t>
            </a:r>
            <a:endParaRPr sz="2000" b="0" i="1" u="none" strike="noStrike" cap="none" dirty="0">
              <a:solidFill>
                <a:srgbClr val="0070C0"/>
              </a:solidFill>
              <a:latin typeface="Calibri"/>
              <a:ea typeface="Calibri"/>
              <a:cs typeface="Calibri"/>
              <a:sym typeface="Calibri"/>
            </a:endParaRPr>
          </a:p>
        </p:txBody>
      </p:sp>
      <p:sp>
        <p:nvSpPr>
          <p:cNvPr id="479" name="Google Shape;479;p12"/>
          <p:cNvSpPr txBox="1">
            <a:spLocks noGrp="1"/>
          </p:cNvSpPr>
          <p:nvPr>
            <p:ph type="body" idx="6"/>
          </p:nvPr>
        </p:nvSpPr>
        <p:spPr>
          <a:xfrm>
            <a:off x="3955413" y="5049678"/>
            <a:ext cx="3024340" cy="442916"/>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1600"/>
              <a:buNone/>
            </a:pPr>
            <a:r>
              <a:rPr lang="el-GR" dirty="0">
                <a:solidFill>
                  <a:srgbClr val="096E6C"/>
                </a:solidFill>
                <a:latin typeface="Arial Narrow"/>
                <a:ea typeface="Arial Narrow"/>
                <a:cs typeface="Arial Narrow"/>
                <a:sym typeface="Arial Narrow"/>
              </a:rPr>
              <a:t>Γρεβενά</a:t>
            </a:r>
            <a:r>
              <a:rPr lang="en-US" dirty="0">
                <a:solidFill>
                  <a:srgbClr val="096E6C"/>
                </a:solidFill>
                <a:latin typeface="Arial Narrow"/>
                <a:ea typeface="Arial Narrow"/>
                <a:cs typeface="Arial Narrow"/>
                <a:sym typeface="Arial Narrow"/>
              </a:rPr>
              <a:t>, </a:t>
            </a:r>
            <a:r>
              <a:rPr lang="el-GR" dirty="0">
                <a:solidFill>
                  <a:srgbClr val="096E6C"/>
                </a:solidFill>
                <a:latin typeface="Arial Narrow"/>
                <a:ea typeface="Arial Narrow"/>
                <a:cs typeface="Arial Narrow"/>
                <a:sym typeface="Arial Narrow"/>
              </a:rPr>
              <a:t>Ελλάδα</a:t>
            </a:r>
            <a:r>
              <a:rPr lang="en-US" dirty="0">
                <a:solidFill>
                  <a:srgbClr val="096E6C"/>
                </a:solidFill>
                <a:latin typeface="Arial Narrow"/>
                <a:ea typeface="Arial Narrow"/>
                <a:cs typeface="Arial Narrow"/>
                <a:sym typeface="Arial Narrow"/>
              </a:rPr>
              <a:t> </a:t>
            </a:r>
            <a:endParaRPr dirty="0">
              <a:solidFill>
                <a:srgbClr val="096E6C"/>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3"/>
          <p:cNvSpPr txBox="1">
            <a:spLocks noGrp="1"/>
          </p:cNvSpPr>
          <p:nvPr>
            <p:ph type="body" idx="16"/>
          </p:nvPr>
        </p:nvSpPr>
        <p:spPr>
          <a:xfrm>
            <a:off x="254000" y="256633"/>
            <a:ext cx="11696700" cy="58222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SzPts val="3600"/>
              <a:buNone/>
            </a:pPr>
            <a:r>
              <a:rPr lang="en-US">
                <a:solidFill>
                  <a:srgbClr val="20EEF1"/>
                </a:solidFill>
              </a:rPr>
              <a:t>Be inspired by young women !</a:t>
            </a:r>
            <a:endParaRPr/>
          </a:p>
        </p:txBody>
      </p:sp>
      <p:sp>
        <p:nvSpPr>
          <p:cNvPr id="485" name="Google Shape;485;p13"/>
          <p:cNvSpPr/>
          <p:nvPr/>
        </p:nvSpPr>
        <p:spPr>
          <a:xfrm>
            <a:off x="2405281" y="801504"/>
            <a:ext cx="740619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Calibri"/>
                <a:ea typeface="Calibri"/>
                <a:cs typeface="Calibri"/>
                <a:sym typeface="Calibri"/>
              </a:rPr>
              <a:t>who created their own business in mountain / rural areas</a:t>
            </a:r>
            <a:endParaRPr sz="2400" b="0" i="1" u="none" strike="noStrike" cap="none">
              <a:solidFill>
                <a:schemeClr val="lt1"/>
              </a:solidFill>
              <a:latin typeface="Calibri"/>
              <a:ea typeface="Calibri"/>
              <a:cs typeface="Calibri"/>
              <a:sym typeface="Calibri"/>
            </a:endParaRPr>
          </a:p>
        </p:txBody>
      </p:sp>
      <p:sp>
        <p:nvSpPr>
          <p:cNvPr id="486" name="Google Shape;486;p13"/>
          <p:cNvSpPr txBox="1">
            <a:spLocks noGrp="1"/>
          </p:cNvSpPr>
          <p:nvPr>
            <p:ph type="body" idx="1"/>
          </p:nvPr>
        </p:nvSpPr>
        <p:spPr>
          <a:xfrm>
            <a:off x="933236" y="4386109"/>
            <a:ext cx="3269796" cy="8358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None/>
            </a:pPr>
            <a:r>
              <a:rPr lang="el-GR" sz="2000" dirty="0">
                <a:solidFill>
                  <a:srgbClr val="096E6C"/>
                </a:solidFill>
                <a:latin typeface="Arial Narrow"/>
                <a:ea typeface="Arial Narrow"/>
                <a:cs typeface="Arial Narrow"/>
                <a:sym typeface="Arial Narrow"/>
              </a:rPr>
              <a:t>Εταιρεία ενοικίασης ποδηλάτων Cycle Luss</a:t>
            </a:r>
          </a:p>
          <a:p>
            <a:pPr marL="228600" lvl="0" indent="-228600" algn="l" rtl="0">
              <a:lnSpc>
                <a:spcPct val="90000"/>
              </a:lnSpc>
              <a:spcBef>
                <a:spcPts val="0"/>
              </a:spcBef>
              <a:spcAft>
                <a:spcPts val="0"/>
              </a:spcAft>
              <a:buClr>
                <a:schemeClr val="lt1"/>
              </a:buClr>
              <a:buSzPts val="2000"/>
              <a:buNone/>
            </a:pPr>
            <a:r>
              <a:rPr lang="en-US" sz="2000" dirty="0" err="1">
                <a:solidFill>
                  <a:srgbClr val="096E6C"/>
                </a:solidFill>
                <a:latin typeface="Arial Narrow"/>
                <a:ea typeface="Arial Narrow"/>
                <a:cs typeface="Arial Narrow"/>
                <a:sym typeface="Arial Narrow"/>
              </a:rPr>
              <a:t>Luss</a:t>
            </a:r>
            <a:r>
              <a:rPr lang="en-US" sz="2000" dirty="0">
                <a:solidFill>
                  <a:srgbClr val="096E6C"/>
                </a:solidFill>
                <a:latin typeface="Arial Narrow"/>
                <a:ea typeface="Arial Narrow"/>
                <a:cs typeface="Arial Narrow"/>
                <a:sym typeface="Arial Narrow"/>
              </a:rPr>
              <a:t>, </a:t>
            </a:r>
            <a:r>
              <a:rPr lang="el-GR" sz="2000" dirty="0">
                <a:solidFill>
                  <a:srgbClr val="096E6C"/>
                </a:solidFill>
                <a:latin typeface="Arial Narrow"/>
                <a:ea typeface="Arial Narrow"/>
                <a:cs typeface="Arial Narrow"/>
                <a:sym typeface="Arial Narrow"/>
              </a:rPr>
              <a:t>Σκωτία</a:t>
            </a:r>
            <a:endParaRPr sz="2000" dirty="0">
              <a:solidFill>
                <a:srgbClr val="096E6C"/>
              </a:solidFill>
              <a:latin typeface="Arial Narrow"/>
              <a:ea typeface="Arial Narrow"/>
              <a:cs typeface="Arial Narrow"/>
              <a:sym typeface="Arial Narrow"/>
            </a:endParaRPr>
          </a:p>
        </p:txBody>
      </p:sp>
      <p:sp>
        <p:nvSpPr>
          <p:cNvPr id="487" name="Google Shape;487;p13"/>
          <p:cNvSpPr txBox="1">
            <a:spLocks noGrp="1"/>
          </p:cNvSpPr>
          <p:nvPr>
            <p:ph type="body" idx="13"/>
          </p:nvPr>
        </p:nvSpPr>
        <p:spPr>
          <a:xfrm>
            <a:off x="8882700" y="4404325"/>
            <a:ext cx="1993200" cy="442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None/>
            </a:pPr>
            <a:r>
              <a:rPr lang="el-GR" dirty="0">
                <a:solidFill>
                  <a:srgbClr val="096E6C"/>
                </a:solidFill>
                <a:latin typeface="Arial Narrow"/>
                <a:ea typeface="Arial Narrow"/>
                <a:cs typeface="Arial Narrow"/>
                <a:sym typeface="Arial Narrow"/>
              </a:rPr>
              <a:t>Οινοποιείο </a:t>
            </a:r>
            <a:r>
              <a:rPr lang="en-US" dirty="0">
                <a:solidFill>
                  <a:srgbClr val="096E6C"/>
                </a:solidFill>
                <a:latin typeface="Arial Narrow"/>
                <a:ea typeface="Arial Narrow"/>
                <a:cs typeface="Arial Narrow"/>
                <a:sym typeface="Arial Narrow"/>
              </a:rPr>
              <a:t>Juvara</a:t>
            </a:r>
            <a:endParaRPr dirty="0">
              <a:solidFill>
                <a:srgbClr val="096E6C"/>
              </a:solidFill>
              <a:latin typeface="Arial Narrow"/>
              <a:ea typeface="Arial Narrow"/>
              <a:cs typeface="Arial Narrow"/>
              <a:sym typeface="Arial Narrow"/>
            </a:endParaRPr>
          </a:p>
        </p:txBody>
      </p:sp>
      <p:sp>
        <p:nvSpPr>
          <p:cNvPr id="488" name="Google Shape;488;p13"/>
          <p:cNvSpPr txBox="1">
            <a:spLocks noGrp="1"/>
          </p:cNvSpPr>
          <p:nvPr>
            <p:ph type="body" idx="14"/>
          </p:nvPr>
        </p:nvSpPr>
        <p:spPr>
          <a:xfrm>
            <a:off x="8351816" y="3919774"/>
            <a:ext cx="3049500" cy="58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3"/>
              </a:rPr>
              <a:t>Antonietta Casiero</a:t>
            </a:r>
            <a:endParaRPr sz="2400">
              <a:latin typeface="Arial Narrow"/>
              <a:ea typeface="Arial Narrow"/>
              <a:cs typeface="Arial Narrow"/>
              <a:sym typeface="Arial Narrow"/>
            </a:endParaRPr>
          </a:p>
        </p:txBody>
      </p:sp>
      <p:sp>
        <p:nvSpPr>
          <p:cNvPr id="489" name="Google Shape;489;p13"/>
          <p:cNvSpPr txBox="1">
            <a:spLocks noGrp="1"/>
          </p:cNvSpPr>
          <p:nvPr>
            <p:ph type="body" idx="15"/>
          </p:nvPr>
        </p:nvSpPr>
        <p:spPr>
          <a:xfrm>
            <a:off x="8926402" y="4694733"/>
            <a:ext cx="3024300" cy="442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35"/>
              <a:buNone/>
            </a:pPr>
            <a:r>
              <a:rPr lang="en-US" dirty="0" err="1">
                <a:solidFill>
                  <a:srgbClr val="096E6C"/>
                </a:solidFill>
                <a:latin typeface="Arial Narrow"/>
                <a:ea typeface="Arial Narrow"/>
                <a:cs typeface="Arial Narrow"/>
                <a:sym typeface="Arial Narrow"/>
              </a:rPr>
              <a:t>Lucera</a:t>
            </a:r>
            <a:r>
              <a:rPr lang="en-US" dirty="0">
                <a:solidFill>
                  <a:srgbClr val="096E6C"/>
                </a:solidFill>
                <a:latin typeface="Arial Narrow"/>
                <a:ea typeface="Arial Narrow"/>
                <a:cs typeface="Arial Narrow"/>
                <a:sym typeface="Arial Narrow"/>
              </a:rPr>
              <a:t>, </a:t>
            </a:r>
            <a:r>
              <a:rPr lang="el-GR" dirty="0">
                <a:solidFill>
                  <a:srgbClr val="096E6C"/>
                </a:solidFill>
                <a:latin typeface="Arial Narrow"/>
                <a:ea typeface="Arial Narrow"/>
                <a:cs typeface="Arial Narrow"/>
                <a:sym typeface="Arial Narrow"/>
              </a:rPr>
              <a:t>Ιταλία</a:t>
            </a:r>
            <a:endParaRPr dirty="0">
              <a:solidFill>
                <a:srgbClr val="096E6C"/>
              </a:solidFill>
              <a:latin typeface="Arial Narrow"/>
              <a:ea typeface="Arial Narrow"/>
              <a:cs typeface="Arial Narrow"/>
              <a:sym typeface="Arial Narrow"/>
            </a:endParaRPr>
          </a:p>
        </p:txBody>
      </p:sp>
      <p:sp>
        <p:nvSpPr>
          <p:cNvPr id="490" name="Google Shape;490;p13"/>
          <p:cNvSpPr/>
          <p:nvPr/>
        </p:nvSpPr>
        <p:spPr>
          <a:xfrm>
            <a:off x="816747" y="5800660"/>
            <a:ext cx="11430342"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l-GR" sz="2000" b="0" i="1" u="none" strike="noStrike" cap="none" dirty="0">
                <a:solidFill>
                  <a:srgbClr val="0070C0"/>
                </a:solidFill>
                <a:latin typeface="Calibri"/>
                <a:ea typeface="Calibri"/>
                <a:cs typeface="Calibri"/>
                <a:sym typeface="Calibri"/>
              </a:rPr>
              <a:t>Κάντε κλικ στα ονόματα και ακούστε νεαρές γυναίκες επιχειρηματίες να περιγράφουν την εμπειρία τους</a:t>
            </a:r>
          </a:p>
        </p:txBody>
      </p:sp>
      <p:pic>
        <p:nvPicPr>
          <p:cNvPr id="491" name="Google Shape;491;p13"/>
          <p:cNvPicPr preferRelativeResize="0">
            <a:picLocks noGrp="1"/>
          </p:cNvPicPr>
          <p:nvPr>
            <p:ph type="pic" idx="3"/>
          </p:nvPr>
        </p:nvPicPr>
        <p:blipFill rotWithShape="1">
          <a:blip r:embed="rId4">
            <a:alphaModFix/>
          </a:blip>
          <a:srcRect t="2647" b="2646"/>
          <a:stretch/>
        </p:blipFill>
        <p:spPr>
          <a:xfrm>
            <a:off x="1074626" y="1743124"/>
            <a:ext cx="2060460" cy="2060460"/>
          </a:xfrm>
          <a:prstGeom prst="ellipse">
            <a:avLst/>
          </a:prstGeom>
          <a:solidFill>
            <a:schemeClr val="lt1"/>
          </a:solidFill>
          <a:ln>
            <a:noFill/>
          </a:ln>
        </p:spPr>
      </p:pic>
      <p:sp>
        <p:nvSpPr>
          <p:cNvPr id="492" name="Google Shape;492;p13"/>
          <p:cNvSpPr txBox="1">
            <a:spLocks noGrp="1"/>
          </p:cNvSpPr>
          <p:nvPr>
            <p:ph type="body" idx="14"/>
          </p:nvPr>
        </p:nvSpPr>
        <p:spPr>
          <a:xfrm>
            <a:off x="254000" y="3919811"/>
            <a:ext cx="3049353" cy="5822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5"/>
              </a:rPr>
              <a:t>Erin Charters</a:t>
            </a:r>
            <a:endParaRPr sz="2400">
              <a:latin typeface="Arial Narrow"/>
              <a:ea typeface="Arial Narrow"/>
              <a:cs typeface="Arial Narrow"/>
              <a:sym typeface="Arial Narrow"/>
            </a:endParaRPr>
          </a:p>
        </p:txBody>
      </p:sp>
      <p:pic>
        <p:nvPicPr>
          <p:cNvPr id="493" name="Google Shape;493;p13"/>
          <p:cNvPicPr preferRelativeResize="0">
            <a:picLocks noGrp="1"/>
          </p:cNvPicPr>
          <p:nvPr>
            <p:ph type="pic" idx="5"/>
          </p:nvPr>
        </p:nvPicPr>
        <p:blipFill rotWithShape="1">
          <a:blip r:embed="rId6">
            <a:alphaModFix/>
          </a:blip>
          <a:srcRect/>
          <a:stretch/>
        </p:blipFill>
        <p:spPr>
          <a:xfrm>
            <a:off x="4836901" y="1718468"/>
            <a:ext cx="2063063" cy="2063063"/>
          </a:xfrm>
          <a:prstGeom prst="ellipse">
            <a:avLst/>
          </a:prstGeom>
          <a:solidFill>
            <a:schemeClr val="lt1"/>
          </a:solidFill>
          <a:ln>
            <a:noFill/>
          </a:ln>
        </p:spPr>
      </p:pic>
      <p:sp>
        <p:nvSpPr>
          <p:cNvPr id="494" name="Google Shape;494;p13"/>
          <p:cNvSpPr txBox="1">
            <a:spLocks noGrp="1"/>
          </p:cNvSpPr>
          <p:nvPr>
            <p:ph type="body" idx="7"/>
          </p:nvPr>
        </p:nvSpPr>
        <p:spPr>
          <a:xfrm>
            <a:off x="4880483" y="4553856"/>
            <a:ext cx="3024340" cy="442916"/>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2000"/>
              <a:buNone/>
            </a:pPr>
            <a:r>
              <a:rPr lang="el-GR" sz="2000" dirty="0">
                <a:solidFill>
                  <a:srgbClr val="096E6C"/>
                </a:solidFill>
                <a:latin typeface="Arial Narrow"/>
                <a:ea typeface="Arial Narrow"/>
                <a:cs typeface="Arial Narrow"/>
                <a:sym typeface="Arial Narrow"/>
              </a:rPr>
              <a:t>Διευθύντρια ξενοδοχείου</a:t>
            </a:r>
            <a:endParaRPr sz="2000" dirty="0">
              <a:solidFill>
                <a:srgbClr val="096E6C"/>
              </a:solidFill>
              <a:latin typeface="Arial Narrow"/>
              <a:ea typeface="Arial Narrow"/>
              <a:cs typeface="Arial Narrow"/>
              <a:sym typeface="Arial Narrow"/>
            </a:endParaRPr>
          </a:p>
        </p:txBody>
      </p:sp>
      <p:sp>
        <p:nvSpPr>
          <p:cNvPr id="495" name="Google Shape;495;p13"/>
          <p:cNvSpPr txBox="1">
            <a:spLocks noGrp="1"/>
          </p:cNvSpPr>
          <p:nvPr>
            <p:ph type="body" idx="8"/>
          </p:nvPr>
        </p:nvSpPr>
        <p:spPr>
          <a:xfrm>
            <a:off x="4478374" y="3957776"/>
            <a:ext cx="3049353" cy="5822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500"/>
              <a:buNone/>
            </a:pPr>
            <a:r>
              <a:rPr lang="el-GR" sz="2400" u="sng" dirty="0">
                <a:solidFill>
                  <a:schemeClr val="hlink"/>
                </a:solidFill>
                <a:latin typeface="Arial Narrow"/>
                <a:ea typeface="Arial Narrow"/>
                <a:cs typeface="Arial Narrow"/>
                <a:sym typeface="Arial Narrow"/>
                <a:hlinkClick r:id="rId7"/>
              </a:rPr>
              <a:t>Βασιλική Τόδη</a:t>
            </a:r>
            <a:endParaRPr sz="2400" dirty="0">
              <a:latin typeface="Arial Narrow"/>
              <a:ea typeface="Arial Narrow"/>
              <a:cs typeface="Arial Narrow"/>
              <a:sym typeface="Arial Narrow"/>
            </a:endParaRPr>
          </a:p>
        </p:txBody>
      </p:sp>
      <p:sp>
        <p:nvSpPr>
          <p:cNvPr id="496" name="Google Shape;496;p13"/>
          <p:cNvSpPr txBox="1">
            <a:spLocks noGrp="1"/>
          </p:cNvSpPr>
          <p:nvPr>
            <p:ph type="body" idx="9"/>
          </p:nvPr>
        </p:nvSpPr>
        <p:spPr>
          <a:xfrm>
            <a:off x="4558759" y="4904662"/>
            <a:ext cx="3024340" cy="442916"/>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1600"/>
              <a:buNone/>
            </a:pPr>
            <a:r>
              <a:rPr lang="el-GR" sz="2000" dirty="0">
                <a:solidFill>
                  <a:srgbClr val="096E6C"/>
                </a:solidFill>
                <a:latin typeface="Arial Narrow"/>
                <a:ea typeface="Arial Narrow"/>
                <a:cs typeface="Arial Narrow"/>
                <a:sym typeface="Arial Narrow"/>
              </a:rPr>
              <a:t>Μέτσοβο</a:t>
            </a:r>
            <a:r>
              <a:rPr lang="en-US" sz="2000" dirty="0">
                <a:solidFill>
                  <a:srgbClr val="096E6C"/>
                </a:solidFill>
                <a:latin typeface="Arial Narrow"/>
                <a:ea typeface="Arial Narrow"/>
                <a:cs typeface="Arial Narrow"/>
                <a:sym typeface="Arial Narrow"/>
              </a:rPr>
              <a:t>, </a:t>
            </a:r>
            <a:r>
              <a:rPr lang="el-GR" sz="2000" dirty="0">
                <a:solidFill>
                  <a:srgbClr val="096E6C"/>
                </a:solidFill>
                <a:latin typeface="Arial Narrow"/>
                <a:ea typeface="Arial Narrow"/>
                <a:cs typeface="Arial Narrow"/>
                <a:sym typeface="Arial Narrow"/>
              </a:rPr>
              <a:t>Ελλάδα</a:t>
            </a:r>
            <a:endParaRPr sz="2000" dirty="0">
              <a:solidFill>
                <a:srgbClr val="096E6C"/>
              </a:solidFill>
              <a:latin typeface="Arial Narrow"/>
              <a:ea typeface="Arial Narrow"/>
              <a:cs typeface="Arial Narrow"/>
              <a:sym typeface="Arial Narrow"/>
            </a:endParaRPr>
          </a:p>
        </p:txBody>
      </p:sp>
      <p:pic>
        <p:nvPicPr>
          <p:cNvPr id="497" name="Google Shape;497;p13"/>
          <p:cNvPicPr preferRelativeResize="0">
            <a:picLocks noGrp="1"/>
          </p:cNvPicPr>
          <p:nvPr>
            <p:ph type="pic" idx="4"/>
          </p:nvPr>
        </p:nvPicPr>
        <p:blipFill rotWithShape="1">
          <a:blip r:embed="rId8">
            <a:alphaModFix/>
          </a:blip>
          <a:srcRect l="575" r="573"/>
          <a:stretch/>
        </p:blipFill>
        <p:spPr>
          <a:xfrm>
            <a:off x="8850313" y="1819275"/>
            <a:ext cx="1922462" cy="1922463"/>
          </a:xfrm>
          <a:prstGeom prst="ellipse">
            <a:avLst/>
          </a:prstGeom>
          <a:solidFill>
            <a:schemeClr val="lt1"/>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71"/>
          <p:cNvPicPr preferRelativeResize="0"/>
          <p:nvPr/>
        </p:nvPicPr>
        <p:blipFill rotWithShape="1">
          <a:blip r:embed="rId3">
            <a:alphaModFix/>
          </a:blip>
          <a:srcRect/>
          <a:stretch/>
        </p:blipFill>
        <p:spPr>
          <a:xfrm>
            <a:off x="4992280" y="0"/>
            <a:ext cx="7199719" cy="6879772"/>
          </a:xfrm>
          <a:prstGeom prst="rect">
            <a:avLst/>
          </a:prstGeom>
          <a:noFill/>
          <a:ln>
            <a:noFill/>
          </a:ln>
        </p:spPr>
      </p:pic>
      <p:sp>
        <p:nvSpPr>
          <p:cNvPr id="503" name="Google Shape;503;p71"/>
          <p:cNvSpPr txBox="1">
            <a:spLocks noGrp="1"/>
          </p:cNvSpPr>
          <p:nvPr>
            <p:ph type="body" idx="1"/>
          </p:nvPr>
        </p:nvSpPr>
        <p:spPr>
          <a:xfrm>
            <a:off x="510160" y="1741099"/>
            <a:ext cx="4306395" cy="4572619"/>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lt1"/>
              </a:buClr>
              <a:buSzPts val="2400"/>
              <a:buNone/>
            </a:pPr>
            <a:r>
              <a:rPr lang="el-GR" dirty="0"/>
              <a:t>Αυτή είναι μια τεχνική που σας βοηθά να αναπτύξετε και να οργανώσετε οποιαδήποτε ιδέα ή θέμα.</a:t>
            </a:r>
          </a:p>
          <a:p>
            <a:pPr marL="228600" lvl="0" indent="-228600" algn="just" rtl="0">
              <a:lnSpc>
                <a:spcPct val="90000"/>
              </a:lnSpc>
              <a:spcBef>
                <a:spcPts val="0"/>
              </a:spcBef>
              <a:spcAft>
                <a:spcPts val="0"/>
              </a:spcAft>
              <a:buClr>
                <a:schemeClr val="lt1"/>
              </a:buClr>
              <a:buSzPts val="2400"/>
              <a:buNone/>
            </a:pPr>
            <a:r>
              <a:rPr lang="el-GR" dirty="0"/>
              <a:t>Βοηθά στην κατανόηση μιας έννοιας αναλύοντάς την στα συστατικά μέρη της.</a:t>
            </a:r>
          </a:p>
          <a:p>
            <a:pPr marL="228600" lvl="0" indent="-228600" algn="just" rtl="0">
              <a:lnSpc>
                <a:spcPct val="90000"/>
              </a:lnSpc>
              <a:spcBef>
                <a:spcPts val="0"/>
              </a:spcBef>
              <a:spcAft>
                <a:spcPts val="0"/>
              </a:spcAft>
              <a:buClr>
                <a:schemeClr val="lt1"/>
              </a:buClr>
              <a:buSzPts val="2400"/>
              <a:buNone/>
            </a:pPr>
            <a:r>
              <a:rPr lang="el-GR" dirty="0"/>
              <a:t>Έχει επεκτατική και ευέλικτη δομή.</a:t>
            </a:r>
          </a:p>
          <a:p>
            <a:pPr marL="228600" lvl="0" indent="-228600" algn="just" rtl="0">
              <a:lnSpc>
                <a:spcPct val="90000"/>
              </a:lnSpc>
              <a:spcBef>
                <a:spcPts val="0"/>
              </a:spcBef>
              <a:spcAft>
                <a:spcPts val="0"/>
              </a:spcAft>
              <a:buClr>
                <a:schemeClr val="lt1"/>
              </a:buClr>
              <a:buSzPts val="2400"/>
              <a:buNone/>
            </a:pPr>
            <a:r>
              <a:rPr lang="el-GR" dirty="0">
                <a:solidFill>
                  <a:schemeClr val="accent2">
                    <a:lumMod val="60000"/>
                    <a:lumOff val="40000"/>
                  </a:schemeClr>
                </a:solidFill>
              </a:rPr>
              <a:t>Βασικά στοιχεία</a:t>
            </a:r>
            <a:r>
              <a:rPr lang="el-GR" dirty="0"/>
              <a:t>: βασικό κεντρικό θέμα, εκτεταμένη δομή δέντρου, χρήση λέξεων-κλειδιών αντί μεγάλων προτάσεων</a:t>
            </a:r>
          </a:p>
        </p:txBody>
      </p:sp>
      <p:sp>
        <p:nvSpPr>
          <p:cNvPr id="504" name="Google Shape;504;p71"/>
          <p:cNvSpPr txBox="1">
            <a:spLocks noGrp="1"/>
          </p:cNvSpPr>
          <p:nvPr>
            <p:ph type="body" idx="2"/>
          </p:nvPr>
        </p:nvSpPr>
        <p:spPr>
          <a:xfrm>
            <a:off x="510160" y="896433"/>
            <a:ext cx="3341315" cy="60363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ts val="3600"/>
              <a:buNone/>
            </a:pPr>
            <a:r>
              <a:rPr lang="el-GR" sz="3200" dirty="0">
                <a:solidFill>
                  <a:srgbClr val="20EEF1"/>
                </a:solidFill>
              </a:rPr>
              <a:t>Χαρτογράφηση σκέψης</a:t>
            </a:r>
            <a:endParaRPr sz="3200" dirty="0">
              <a:solidFill>
                <a:srgbClr val="20EEF1"/>
              </a:solidFill>
            </a:endParaRPr>
          </a:p>
        </p:txBody>
      </p:sp>
      <p:sp>
        <p:nvSpPr>
          <p:cNvPr id="505" name="Google Shape;505;p71"/>
          <p:cNvSpPr txBox="1">
            <a:spLocks noGrp="1"/>
          </p:cNvSpPr>
          <p:nvPr>
            <p:ph type="body" idx="7"/>
          </p:nvPr>
        </p:nvSpPr>
        <p:spPr>
          <a:xfrm>
            <a:off x="7916774" y="3445741"/>
            <a:ext cx="1212008" cy="409560"/>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595959"/>
              </a:buClr>
              <a:buSzPts val="2095"/>
              <a:buNone/>
            </a:pPr>
            <a:r>
              <a:rPr lang="el-GR" sz="1600" dirty="0"/>
              <a:t>Κεντρικό Θέμα</a:t>
            </a:r>
            <a:endParaRPr sz="1600" dirty="0"/>
          </a:p>
        </p:txBody>
      </p:sp>
      <p:sp>
        <p:nvSpPr>
          <p:cNvPr id="508" name="Google Shape;508;p71"/>
          <p:cNvSpPr txBox="1">
            <a:spLocks noGrp="1"/>
          </p:cNvSpPr>
          <p:nvPr>
            <p:ph type="body" idx="7"/>
          </p:nvPr>
        </p:nvSpPr>
        <p:spPr>
          <a:xfrm>
            <a:off x="6436135" y="3755501"/>
            <a:ext cx="1176189" cy="549319"/>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ct val="116883"/>
              <a:buNone/>
            </a:pPr>
            <a:r>
              <a:rPr lang="el-GR" sz="1200" dirty="0"/>
              <a:t>Υποστηρικτική ιδέα</a:t>
            </a:r>
            <a:endParaRPr sz="1200" dirty="0"/>
          </a:p>
        </p:txBody>
      </p:sp>
      <p:sp>
        <p:nvSpPr>
          <p:cNvPr id="512" name="Google Shape;512;p71"/>
          <p:cNvSpPr txBox="1">
            <a:spLocks noGrp="1"/>
          </p:cNvSpPr>
          <p:nvPr>
            <p:ph type="body" idx="7"/>
          </p:nvPr>
        </p:nvSpPr>
        <p:spPr>
          <a:xfrm>
            <a:off x="5261413" y="2138805"/>
            <a:ext cx="1268130" cy="549319"/>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ct val="88452"/>
              <a:buNone/>
            </a:pPr>
            <a:r>
              <a:rPr lang="el-GR" sz="2000" dirty="0"/>
              <a:t>υποθέμα</a:t>
            </a:r>
            <a:endParaRPr sz="2000" dirty="0"/>
          </a:p>
        </p:txBody>
      </p:sp>
      <p:sp>
        <p:nvSpPr>
          <p:cNvPr id="519" name="Google Shape;519;p71"/>
          <p:cNvSpPr txBox="1"/>
          <p:nvPr/>
        </p:nvSpPr>
        <p:spPr>
          <a:xfrm>
            <a:off x="9287205" y="5462055"/>
            <a:ext cx="1081314" cy="549319"/>
          </a:xfrm>
          <a:prstGeom prst="rect">
            <a:avLst/>
          </a:prstGeom>
          <a:noFill/>
          <a:ln>
            <a:noFill/>
          </a:ln>
        </p:spPr>
        <p:txBody>
          <a:bodyPr spcFirstLastPara="1" wrap="square" lIns="91425" tIns="45700" rIns="91425" bIns="45700" anchor="t" anchorCtr="0">
            <a:normAutofit fontScale="92500"/>
          </a:bodyPr>
          <a:lstStyle/>
          <a:p>
            <a:pPr marL="228600" marR="0" lvl="0" indent="-228600" algn="ctr" rtl="0">
              <a:lnSpc>
                <a:spcPct val="90000"/>
              </a:lnSpc>
              <a:spcBef>
                <a:spcPts val="0"/>
              </a:spcBef>
              <a:spcAft>
                <a:spcPts val="0"/>
              </a:spcAft>
              <a:buClr>
                <a:srgbClr val="595959"/>
              </a:buClr>
              <a:buSzPct val="88452"/>
              <a:buFont typeface="Arial"/>
              <a:buNone/>
            </a:pPr>
            <a:r>
              <a:rPr lang="en-US" sz="2200" b="0" i="0" u="none" strike="noStrike" cap="none">
                <a:solidFill>
                  <a:srgbClr val="595959"/>
                </a:solidFill>
                <a:latin typeface="Calibri"/>
                <a:ea typeface="Calibri"/>
                <a:cs typeface="Calibri"/>
                <a:sym typeface="Calibri"/>
              </a:rPr>
              <a:t>subtopic</a:t>
            </a:r>
            <a:endParaRPr sz="2200" b="0" i="0" u="none" strike="noStrike" cap="none">
              <a:solidFill>
                <a:srgbClr val="595959"/>
              </a:solidFill>
              <a:latin typeface="Calibri"/>
              <a:ea typeface="Calibri"/>
              <a:cs typeface="Calibri"/>
              <a:sym typeface="Calibri"/>
            </a:endParaRPr>
          </a:p>
        </p:txBody>
      </p:sp>
      <p:sp>
        <p:nvSpPr>
          <p:cNvPr id="520" name="Google Shape;520;p71"/>
          <p:cNvSpPr txBox="1">
            <a:spLocks noGrp="1"/>
          </p:cNvSpPr>
          <p:nvPr>
            <p:ph type="body" idx="2"/>
          </p:nvPr>
        </p:nvSpPr>
        <p:spPr>
          <a:xfrm>
            <a:off x="524674" y="455180"/>
            <a:ext cx="1565384" cy="60363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ts val="3600"/>
              <a:buNone/>
            </a:pPr>
            <a:r>
              <a:rPr lang="el-GR" sz="2400" i="1" dirty="0">
                <a:solidFill>
                  <a:srgbClr val="F2F2F2"/>
                </a:solidFill>
              </a:rPr>
              <a:t>δρατηριότα</a:t>
            </a:r>
            <a:endParaRPr sz="2400" i="1" dirty="0">
              <a:solidFill>
                <a:srgbClr val="F2F2F2"/>
              </a:solidFill>
            </a:endParaRPr>
          </a:p>
        </p:txBody>
      </p:sp>
      <p:sp>
        <p:nvSpPr>
          <p:cNvPr id="3" name="Text Placeholder 2">
            <a:extLst>
              <a:ext uri="{FF2B5EF4-FFF2-40B4-BE49-F238E27FC236}">
                <a16:creationId xmlns:a16="http://schemas.microsoft.com/office/drawing/2014/main" id="{B62EDDA1-B133-6BCD-4DC8-DF93F22723EE}"/>
              </a:ext>
            </a:extLst>
          </p:cNvPr>
          <p:cNvSpPr>
            <a:spLocks noGrp="1"/>
          </p:cNvSpPr>
          <p:nvPr>
            <p:ph type="body" idx="7"/>
          </p:nvPr>
        </p:nvSpPr>
        <p:spPr/>
        <p:txBody>
          <a:bodyPr/>
          <a:lstStyle/>
          <a:p>
            <a:endParaRPr lang="en-US"/>
          </a:p>
        </p:txBody>
      </p:sp>
      <p:sp>
        <p:nvSpPr>
          <p:cNvPr id="5" name="Text Placeholder 4">
            <a:extLst>
              <a:ext uri="{FF2B5EF4-FFF2-40B4-BE49-F238E27FC236}">
                <a16:creationId xmlns:a16="http://schemas.microsoft.com/office/drawing/2014/main" id="{74971D89-340A-6951-2328-1F5C88189811}"/>
              </a:ext>
            </a:extLst>
          </p:cNvPr>
          <p:cNvSpPr>
            <a:spLocks noGrp="1"/>
          </p:cNvSpPr>
          <p:nvPr>
            <p:ph type="body" idx="7"/>
          </p:nvPr>
        </p:nvSpPr>
        <p:spPr/>
        <p:txBody>
          <a:bodyPr/>
          <a:lstStyle/>
          <a:p>
            <a:endParaRPr lang="en-US" dirty="0"/>
          </a:p>
        </p:txBody>
      </p:sp>
      <p:sp>
        <p:nvSpPr>
          <p:cNvPr id="7" name="Text Placeholder 6">
            <a:extLst>
              <a:ext uri="{FF2B5EF4-FFF2-40B4-BE49-F238E27FC236}">
                <a16:creationId xmlns:a16="http://schemas.microsoft.com/office/drawing/2014/main" id="{8D8B6C98-4AFF-F26C-3DE5-C3E686FD73C0}"/>
              </a:ext>
            </a:extLst>
          </p:cNvPr>
          <p:cNvSpPr>
            <a:spLocks noGrp="1"/>
          </p:cNvSpPr>
          <p:nvPr>
            <p:ph type="body" idx="7"/>
          </p:nvPr>
        </p:nvSpPr>
        <p:spPr/>
        <p:txBody>
          <a:bodyPr/>
          <a:lstStyle/>
          <a:p>
            <a:endParaRPr lang="en-US" dirty="0"/>
          </a:p>
        </p:txBody>
      </p:sp>
      <p:sp>
        <p:nvSpPr>
          <p:cNvPr id="9" name="Text Placeholder 8">
            <a:extLst>
              <a:ext uri="{FF2B5EF4-FFF2-40B4-BE49-F238E27FC236}">
                <a16:creationId xmlns:a16="http://schemas.microsoft.com/office/drawing/2014/main" id="{316A0B90-148D-FDFB-91BB-9DAF5E05838A}"/>
              </a:ext>
            </a:extLst>
          </p:cNvPr>
          <p:cNvSpPr>
            <a:spLocks noGrp="1"/>
          </p:cNvSpPr>
          <p:nvPr>
            <p:ph type="body" idx="7"/>
          </p:nvPr>
        </p:nvSpPr>
        <p:spPr/>
        <p:txBody>
          <a:bodyPr/>
          <a:lstStyle/>
          <a:p>
            <a:endParaRPr lang="en-US" dirty="0"/>
          </a:p>
        </p:txBody>
      </p:sp>
      <p:sp>
        <p:nvSpPr>
          <p:cNvPr id="10" name="Google Shape;508;p71">
            <a:extLst>
              <a:ext uri="{FF2B5EF4-FFF2-40B4-BE49-F238E27FC236}">
                <a16:creationId xmlns:a16="http://schemas.microsoft.com/office/drawing/2014/main" id="{F19DA980-234D-CB00-9424-4D83401DDB43}"/>
              </a:ext>
            </a:extLst>
          </p:cNvPr>
          <p:cNvSpPr txBox="1">
            <a:spLocks/>
          </p:cNvSpPr>
          <p:nvPr/>
        </p:nvSpPr>
        <p:spPr>
          <a:xfrm>
            <a:off x="6798676" y="2414487"/>
            <a:ext cx="1176189"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116883"/>
            </a:pPr>
            <a:r>
              <a:rPr lang="el-GR" sz="1200"/>
              <a:t>Υποστηρικτική ιδέα</a:t>
            </a:r>
            <a:endParaRPr lang="el-GR" sz="1200" dirty="0"/>
          </a:p>
        </p:txBody>
      </p:sp>
      <p:sp>
        <p:nvSpPr>
          <p:cNvPr id="11" name="Google Shape;508;p71">
            <a:extLst>
              <a:ext uri="{FF2B5EF4-FFF2-40B4-BE49-F238E27FC236}">
                <a16:creationId xmlns:a16="http://schemas.microsoft.com/office/drawing/2014/main" id="{CDDA6E60-B749-1B51-9483-0CF267001F06}"/>
              </a:ext>
            </a:extLst>
          </p:cNvPr>
          <p:cNvSpPr txBox="1">
            <a:spLocks/>
          </p:cNvSpPr>
          <p:nvPr/>
        </p:nvSpPr>
        <p:spPr>
          <a:xfrm>
            <a:off x="8319148" y="2261278"/>
            <a:ext cx="1176189"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116883"/>
            </a:pPr>
            <a:r>
              <a:rPr lang="el-GR" sz="1200"/>
              <a:t>Υποστηρικτική ιδέα</a:t>
            </a:r>
            <a:endParaRPr lang="el-GR" sz="1200" dirty="0"/>
          </a:p>
        </p:txBody>
      </p:sp>
      <p:sp>
        <p:nvSpPr>
          <p:cNvPr id="12" name="Google Shape;508;p71">
            <a:extLst>
              <a:ext uri="{FF2B5EF4-FFF2-40B4-BE49-F238E27FC236}">
                <a16:creationId xmlns:a16="http://schemas.microsoft.com/office/drawing/2014/main" id="{D3E35823-9FB4-5F44-3279-96CA5A867E6A}"/>
              </a:ext>
            </a:extLst>
          </p:cNvPr>
          <p:cNvSpPr txBox="1">
            <a:spLocks/>
          </p:cNvSpPr>
          <p:nvPr/>
        </p:nvSpPr>
        <p:spPr>
          <a:xfrm>
            <a:off x="8999587" y="3480841"/>
            <a:ext cx="1176189"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116883"/>
            </a:pPr>
            <a:r>
              <a:rPr lang="el-GR" sz="1200"/>
              <a:t>Υποστηρικτική ιδέα</a:t>
            </a:r>
            <a:endParaRPr lang="el-GR" sz="1200" dirty="0"/>
          </a:p>
        </p:txBody>
      </p:sp>
      <p:sp>
        <p:nvSpPr>
          <p:cNvPr id="13" name="Google Shape;508;p71">
            <a:extLst>
              <a:ext uri="{FF2B5EF4-FFF2-40B4-BE49-F238E27FC236}">
                <a16:creationId xmlns:a16="http://schemas.microsoft.com/office/drawing/2014/main" id="{8ED934EC-BB58-8190-47D4-21E1A957AAEF}"/>
              </a:ext>
            </a:extLst>
          </p:cNvPr>
          <p:cNvSpPr txBox="1">
            <a:spLocks/>
          </p:cNvSpPr>
          <p:nvPr/>
        </p:nvSpPr>
        <p:spPr>
          <a:xfrm>
            <a:off x="7902797" y="4428274"/>
            <a:ext cx="1176189"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116883"/>
            </a:pPr>
            <a:r>
              <a:rPr lang="el-GR" sz="1200"/>
              <a:t>Υποστηρικτική ιδέα</a:t>
            </a:r>
            <a:endParaRPr lang="el-GR" sz="1200" dirty="0"/>
          </a:p>
        </p:txBody>
      </p:sp>
      <p:sp>
        <p:nvSpPr>
          <p:cNvPr id="15" name="Text Placeholder 14">
            <a:extLst>
              <a:ext uri="{FF2B5EF4-FFF2-40B4-BE49-F238E27FC236}">
                <a16:creationId xmlns:a16="http://schemas.microsoft.com/office/drawing/2014/main" id="{2A03EC21-0084-72D3-5FED-25DAAA8BB638}"/>
              </a:ext>
            </a:extLst>
          </p:cNvPr>
          <p:cNvSpPr>
            <a:spLocks noGrp="1"/>
          </p:cNvSpPr>
          <p:nvPr>
            <p:ph type="body" idx="7"/>
          </p:nvPr>
        </p:nvSpPr>
        <p:spPr/>
        <p:txBody>
          <a:bodyPr/>
          <a:lstStyle/>
          <a:p>
            <a:endParaRPr lang="en-US"/>
          </a:p>
        </p:txBody>
      </p:sp>
      <p:sp>
        <p:nvSpPr>
          <p:cNvPr id="17" name="Text Placeholder 16">
            <a:extLst>
              <a:ext uri="{FF2B5EF4-FFF2-40B4-BE49-F238E27FC236}">
                <a16:creationId xmlns:a16="http://schemas.microsoft.com/office/drawing/2014/main" id="{9DED3211-8585-D54A-A001-BBCC1FE17CCC}"/>
              </a:ext>
            </a:extLst>
          </p:cNvPr>
          <p:cNvSpPr>
            <a:spLocks noGrp="1"/>
          </p:cNvSpPr>
          <p:nvPr>
            <p:ph type="body" idx="7"/>
          </p:nvPr>
        </p:nvSpPr>
        <p:spPr/>
        <p:txBody>
          <a:bodyPr/>
          <a:lstStyle/>
          <a:p>
            <a:endParaRPr lang="en-US"/>
          </a:p>
        </p:txBody>
      </p:sp>
      <p:sp>
        <p:nvSpPr>
          <p:cNvPr id="19" name="Text Placeholder 18">
            <a:extLst>
              <a:ext uri="{FF2B5EF4-FFF2-40B4-BE49-F238E27FC236}">
                <a16:creationId xmlns:a16="http://schemas.microsoft.com/office/drawing/2014/main" id="{E6352B1F-5A7F-04B6-CEE1-33C62FE929A4}"/>
              </a:ext>
            </a:extLst>
          </p:cNvPr>
          <p:cNvSpPr>
            <a:spLocks noGrp="1"/>
          </p:cNvSpPr>
          <p:nvPr>
            <p:ph type="body" idx="7"/>
          </p:nvPr>
        </p:nvSpPr>
        <p:spPr/>
        <p:txBody>
          <a:bodyPr/>
          <a:lstStyle/>
          <a:p>
            <a:endParaRPr lang="en-US"/>
          </a:p>
        </p:txBody>
      </p:sp>
      <p:sp>
        <p:nvSpPr>
          <p:cNvPr id="21" name="Text Placeholder 20">
            <a:extLst>
              <a:ext uri="{FF2B5EF4-FFF2-40B4-BE49-F238E27FC236}">
                <a16:creationId xmlns:a16="http://schemas.microsoft.com/office/drawing/2014/main" id="{F5132199-FD73-3A3C-18F9-38512C850F6E}"/>
              </a:ext>
            </a:extLst>
          </p:cNvPr>
          <p:cNvSpPr>
            <a:spLocks noGrp="1"/>
          </p:cNvSpPr>
          <p:nvPr>
            <p:ph type="body" idx="7"/>
          </p:nvPr>
        </p:nvSpPr>
        <p:spPr/>
        <p:txBody>
          <a:bodyPr/>
          <a:lstStyle/>
          <a:p>
            <a:endParaRPr lang="en-US"/>
          </a:p>
        </p:txBody>
      </p:sp>
      <p:sp>
        <p:nvSpPr>
          <p:cNvPr id="23" name="Text Placeholder 22">
            <a:extLst>
              <a:ext uri="{FF2B5EF4-FFF2-40B4-BE49-F238E27FC236}">
                <a16:creationId xmlns:a16="http://schemas.microsoft.com/office/drawing/2014/main" id="{45D68ACD-794A-D306-8195-D79A721C0067}"/>
              </a:ext>
            </a:extLst>
          </p:cNvPr>
          <p:cNvSpPr>
            <a:spLocks noGrp="1"/>
          </p:cNvSpPr>
          <p:nvPr>
            <p:ph type="body" idx="7"/>
          </p:nvPr>
        </p:nvSpPr>
        <p:spPr/>
        <p:txBody>
          <a:bodyPr/>
          <a:lstStyle/>
          <a:p>
            <a:endParaRPr lang="en-US"/>
          </a:p>
        </p:txBody>
      </p:sp>
      <p:sp>
        <p:nvSpPr>
          <p:cNvPr id="25" name="Text Placeholder 24">
            <a:extLst>
              <a:ext uri="{FF2B5EF4-FFF2-40B4-BE49-F238E27FC236}">
                <a16:creationId xmlns:a16="http://schemas.microsoft.com/office/drawing/2014/main" id="{FF9ABAB8-B2A7-4835-322A-067CAA13CC0B}"/>
              </a:ext>
            </a:extLst>
          </p:cNvPr>
          <p:cNvSpPr>
            <a:spLocks noGrp="1"/>
          </p:cNvSpPr>
          <p:nvPr>
            <p:ph type="body" idx="7"/>
          </p:nvPr>
        </p:nvSpPr>
        <p:spPr/>
        <p:txBody>
          <a:bodyPr/>
          <a:lstStyle/>
          <a:p>
            <a:endParaRPr lang="en-US" dirty="0"/>
          </a:p>
        </p:txBody>
      </p:sp>
      <p:sp>
        <p:nvSpPr>
          <p:cNvPr id="26" name="Google Shape;512;p71">
            <a:extLst>
              <a:ext uri="{FF2B5EF4-FFF2-40B4-BE49-F238E27FC236}">
                <a16:creationId xmlns:a16="http://schemas.microsoft.com/office/drawing/2014/main" id="{B9713FA3-8CA5-EC77-FC96-1467A6671DD1}"/>
              </a:ext>
            </a:extLst>
          </p:cNvPr>
          <p:cNvSpPr txBox="1">
            <a:spLocks/>
          </p:cNvSpPr>
          <p:nvPr/>
        </p:nvSpPr>
        <p:spPr>
          <a:xfrm>
            <a:off x="6768241" y="1226110"/>
            <a:ext cx="1268130"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88452"/>
            </a:pPr>
            <a:r>
              <a:rPr lang="el-GR" sz="2000"/>
              <a:t>υποθέμα</a:t>
            </a:r>
            <a:endParaRPr lang="el-GR" sz="2000" dirty="0"/>
          </a:p>
        </p:txBody>
      </p:sp>
      <p:sp>
        <p:nvSpPr>
          <p:cNvPr id="27" name="Google Shape;512;p71">
            <a:extLst>
              <a:ext uri="{FF2B5EF4-FFF2-40B4-BE49-F238E27FC236}">
                <a16:creationId xmlns:a16="http://schemas.microsoft.com/office/drawing/2014/main" id="{2407FAF9-B32A-90F0-4D57-3A195E869F7B}"/>
              </a:ext>
            </a:extLst>
          </p:cNvPr>
          <p:cNvSpPr txBox="1">
            <a:spLocks/>
          </p:cNvSpPr>
          <p:nvPr/>
        </p:nvSpPr>
        <p:spPr>
          <a:xfrm>
            <a:off x="9480120" y="855980"/>
            <a:ext cx="1268130"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88452"/>
            </a:pPr>
            <a:r>
              <a:rPr lang="el-GR" sz="2000"/>
              <a:t>υποθέμα</a:t>
            </a:r>
            <a:endParaRPr lang="el-GR" sz="2000" dirty="0"/>
          </a:p>
        </p:txBody>
      </p:sp>
      <p:sp>
        <p:nvSpPr>
          <p:cNvPr id="28" name="Google Shape;512;p71">
            <a:extLst>
              <a:ext uri="{FF2B5EF4-FFF2-40B4-BE49-F238E27FC236}">
                <a16:creationId xmlns:a16="http://schemas.microsoft.com/office/drawing/2014/main" id="{939C2DF6-2679-728F-87CA-86DA83DC6EEA}"/>
              </a:ext>
            </a:extLst>
          </p:cNvPr>
          <p:cNvSpPr txBox="1">
            <a:spLocks/>
          </p:cNvSpPr>
          <p:nvPr/>
        </p:nvSpPr>
        <p:spPr>
          <a:xfrm>
            <a:off x="9874594" y="2847522"/>
            <a:ext cx="1268130"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88452"/>
            </a:pPr>
            <a:r>
              <a:rPr lang="el-GR" sz="2000" dirty="0"/>
              <a:t>υποθέμα</a:t>
            </a:r>
          </a:p>
        </p:txBody>
      </p:sp>
      <p:sp>
        <p:nvSpPr>
          <p:cNvPr id="29" name="Google Shape;512;p71">
            <a:extLst>
              <a:ext uri="{FF2B5EF4-FFF2-40B4-BE49-F238E27FC236}">
                <a16:creationId xmlns:a16="http://schemas.microsoft.com/office/drawing/2014/main" id="{D73A53EA-DDA0-B90D-05EA-59F063A6A4FF}"/>
              </a:ext>
            </a:extLst>
          </p:cNvPr>
          <p:cNvSpPr txBox="1">
            <a:spLocks/>
          </p:cNvSpPr>
          <p:nvPr/>
        </p:nvSpPr>
        <p:spPr>
          <a:xfrm>
            <a:off x="9734454" y="4384723"/>
            <a:ext cx="1268130"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88452"/>
            </a:pPr>
            <a:r>
              <a:rPr lang="el-GR" sz="2000" dirty="0"/>
              <a:t>υποθέμα</a:t>
            </a:r>
          </a:p>
        </p:txBody>
      </p:sp>
      <p:sp>
        <p:nvSpPr>
          <p:cNvPr id="30" name="Google Shape;512;p71">
            <a:extLst>
              <a:ext uri="{FF2B5EF4-FFF2-40B4-BE49-F238E27FC236}">
                <a16:creationId xmlns:a16="http://schemas.microsoft.com/office/drawing/2014/main" id="{9C82B136-8471-748F-1BD0-8E1D9E223EAF}"/>
              </a:ext>
            </a:extLst>
          </p:cNvPr>
          <p:cNvSpPr txBox="1">
            <a:spLocks/>
          </p:cNvSpPr>
          <p:nvPr/>
        </p:nvSpPr>
        <p:spPr>
          <a:xfrm>
            <a:off x="4932410" y="4097490"/>
            <a:ext cx="1268130"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88452"/>
            </a:pPr>
            <a:r>
              <a:rPr lang="el-GR" sz="2000" dirty="0"/>
              <a:t>υποθέμα</a:t>
            </a:r>
          </a:p>
        </p:txBody>
      </p:sp>
      <p:sp>
        <p:nvSpPr>
          <p:cNvPr id="32" name="Text Placeholder 31">
            <a:extLst>
              <a:ext uri="{FF2B5EF4-FFF2-40B4-BE49-F238E27FC236}">
                <a16:creationId xmlns:a16="http://schemas.microsoft.com/office/drawing/2014/main" id="{937183E4-47E1-7EFA-4C5D-3323B29CB071}"/>
              </a:ext>
            </a:extLst>
          </p:cNvPr>
          <p:cNvSpPr>
            <a:spLocks noGrp="1"/>
          </p:cNvSpPr>
          <p:nvPr>
            <p:ph type="body" idx="7"/>
          </p:nvPr>
        </p:nvSpPr>
        <p:spPr/>
        <p:txBody>
          <a:bodyPr/>
          <a:lstStyle/>
          <a:p>
            <a:endParaRPr lang="en-US" dirty="0"/>
          </a:p>
        </p:txBody>
      </p:sp>
      <p:sp>
        <p:nvSpPr>
          <p:cNvPr id="33" name="Google Shape;512;p71">
            <a:extLst>
              <a:ext uri="{FF2B5EF4-FFF2-40B4-BE49-F238E27FC236}">
                <a16:creationId xmlns:a16="http://schemas.microsoft.com/office/drawing/2014/main" id="{4337AC28-97D1-F6D6-E78C-A49EB2FF6803}"/>
              </a:ext>
            </a:extLst>
          </p:cNvPr>
          <p:cNvSpPr txBox="1">
            <a:spLocks/>
          </p:cNvSpPr>
          <p:nvPr/>
        </p:nvSpPr>
        <p:spPr>
          <a:xfrm>
            <a:off x="6820513" y="5431460"/>
            <a:ext cx="1268130" cy="54931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algn="ctr">
              <a:spcBef>
                <a:spcPts val="0"/>
              </a:spcBef>
              <a:buSzPct val="88452"/>
            </a:pPr>
            <a:r>
              <a:rPr lang="el-GR" sz="2000" dirty="0"/>
              <a:t>υποθέμα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1"/>
          <p:cNvSpPr txBox="1">
            <a:spLocks noGrp="1"/>
          </p:cNvSpPr>
          <p:nvPr>
            <p:ph type="body" idx="1"/>
          </p:nvPr>
        </p:nvSpPr>
        <p:spPr>
          <a:xfrm>
            <a:off x="464195" y="545897"/>
            <a:ext cx="5113283"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3600"/>
              <a:buNone/>
            </a:pPr>
            <a:r>
              <a:rPr lang="el-GR" sz="3200" dirty="0">
                <a:solidFill>
                  <a:srgbClr val="0070C0"/>
                </a:solidFill>
              </a:rPr>
              <a:t>Χαρτογράφηση σκέψης</a:t>
            </a:r>
            <a:endParaRPr sz="3200" dirty="0">
              <a:solidFill>
                <a:srgbClr val="0070C0"/>
              </a:solidFill>
            </a:endParaRPr>
          </a:p>
        </p:txBody>
      </p:sp>
      <p:sp>
        <p:nvSpPr>
          <p:cNvPr id="526" name="Google Shape;526;p21"/>
          <p:cNvSpPr txBox="1">
            <a:spLocks noGrp="1"/>
          </p:cNvSpPr>
          <p:nvPr>
            <p:ph type="body" idx="2"/>
          </p:nvPr>
        </p:nvSpPr>
        <p:spPr>
          <a:xfrm>
            <a:off x="4564743" y="3676457"/>
            <a:ext cx="3062513" cy="1976862"/>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ts val="2000"/>
              <a:buNone/>
            </a:pPr>
            <a:r>
              <a:rPr lang="el-GR" sz="2600" dirty="0"/>
              <a:t>Καθορίστε το κεντρικό σας θέμα</a:t>
            </a:r>
          </a:p>
          <a:p>
            <a:pPr marL="228600" lvl="0" indent="-228600" algn="ctr" rtl="0">
              <a:lnSpc>
                <a:spcPct val="90000"/>
              </a:lnSpc>
              <a:spcBef>
                <a:spcPts val="0"/>
              </a:spcBef>
              <a:spcAft>
                <a:spcPts val="0"/>
              </a:spcAft>
              <a:buClr>
                <a:srgbClr val="595959"/>
              </a:buClr>
              <a:buSzPts val="2000"/>
              <a:buNone/>
            </a:pPr>
            <a:r>
              <a:rPr lang="el-GR" dirty="0"/>
              <a:t>Π.χ</a:t>
            </a:r>
            <a:r>
              <a:rPr lang="en-US" dirty="0"/>
              <a:t>. </a:t>
            </a:r>
            <a:r>
              <a:rPr lang="el-GR" dirty="0"/>
              <a:t>χαμηλή αυτοπεποίθηση για να ξεκινήσω τη δική μου επιχείρηση</a:t>
            </a:r>
            <a:endParaRPr dirty="0"/>
          </a:p>
        </p:txBody>
      </p:sp>
      <p:sp>
        <p:nvSpPr>
          <p:cNvPr id="527" name="Google Shape;527;p21"/>
          <p:cNvSpPr txBox="1">
            <a:spLocks noGrp="1"/>
          </p:cNvSpPr>
          <p:nvPr>
            <p:ph type="body" idx="3"/>
          </p:nvPr>
        </p:nvSpPr>
        <p:spPr>
          <a:xfrm>
            <a:off x="7923415" y="1459086"/>
            <a:ext cx="2799577" cy="184455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rgbClr val="595959"/>
              </a:buClr>
              <a:buSzPct val="77220"/>
              <a:buNone/>
            </a:pPr>
            <a:r>
              <a:rPr lang="el-GR" sz="2800" dirty="0"/>
              <a:t>Δημιουργήστε τις υποστηρικτικές ιδέες σε πρώτο επίπεδο</a:t>
            </a:r>
          </a:p>
          <a:p>
            <a:pPr marL="0" lvl="0" indent="0" algn="ctr" rtl="0">
              <a:lnSpc>
                <a:spcPct val="90000"/>
              </a:lnSpc>
              <a:spcBef>
                <a:spcPts val="0"/>
              </a:spcBef>
              <a:spcAft>
                <a:spcPts val="0"/>
              </a:spcAft>
              <a:buClr>
                <a:srgbClr val="595959"/>
              </a:buClr>
              <a:buSzPct val="77220"/>
              <a:buNone/>
            </a:pPr>
            <a:r>
              <a:rPr lang="el-GR" dirty="0"/>
              <a:t>Π.χ</a:t>
            </a:r>
            <a:r>
              <a:rPr lang="en-US" dirty="0"/>
              <a:t>. </a:t>
            </a:r>
            <a:r>
              <a:rPr lang="el-GR" dirty="0"/>
              <a:t>πηγές χαμηλής αυτοπεποίθησης: οικογένεια, σπουδές, εργασία, κοινωνικές σχέσεις</a:t>
            </a:r>
            <a:endParaRPr dirty="0"/>
          </a:p>
        </p:txBody>
      </p:sp>
      <p:sp>
        <p:nvSpPr>
          <p:cNvPr id="528" name="Google Shape;528;p21"/>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279BD3"/>
              </a:buClr>
              <a:buSzPct val="100000"/>
              <a:buNone/>
            </a:pPr>
            <a:r>
              <a:rPr lang="el-GR" dirty="0"/>
              <a:t>Βήμα</a:t>
            </a:r>
            <a:r>
              <a:rPr lang="en-US" dirty="0"/>
              <a:t> 1</a:t>
            </a:r>
            <a:endParaRPr dirty="0"/>
          </a:p>
        </p:txBody>
      </p:sp>
      <p:sp>
        <p:nvSpPr>
          <p:cNvPr id="529" name="Google Shape;529;p21"/>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7F59A1"/>
              </a:buClr>
              <a:buSzPct val="100000"/>
              <a:buNone/>
            </a:pPr>
            <a:r>
              <a:rPr lang="el-GR" dirty="0"/>
              <a:t>Βήμα</a:t>
            </a:r>
            <a:r>
              <a:rPr lang="en-US" dirty="0"/>
              <a:t> 2</a:t>
            </a:r>
            <a:endParaRPr dirty="0"/>
          </a:p>
        </p:txBody>
      </p:sp>
      <p:sp>
        <p:nvSpPr>
          <p:cNvPr id="530" name="Google Shape;530;p21"/>
          <p:cNvSpPr txBox="1"/>
          <p:nvPr/>
        </p:nvSpPr>
        <p:spPr>
          <a:xfrm>
            <a:off x="464195" y="1215830"/>
            <a:ext cx="5631805" cy="7435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l-GR" sz="2400" b="0" i="1" u="none" strike="noStrike" cap="none" dirty="0">
                <a:solidFill>
                  <a:srgbClr val="0070C0"/>
                </a:solidFill>
                <a:latin typeface="Calibri"/>
                <a:ea typeface="Calibri"/>
                <a:cs typeface="Calibri"/>
                <a:sym typeface="Calibri"/>
              </a:rPr>
              <a:t>Μια άσκηση για να εξερευνήσετε τον εαυτό σαςπου μπορείτε να εφαρμόσετε σε κάθε είδους θέμα</a:t>
            </a:r>
            <a:endParaRPr sz="2400" b="0" i="1" u="none" strike="noStrike" cap="none" dirty="0">
              <a:solidFill>
                <a:srgbClr val="0070C0"/>
              </a:solidFill>
              <a:latin typeface="Calibri"/>
              <a:ea typeface="Calibri"/>
              <a:cs typeface="Calibri"/>
              <a:sym typeface="Calibri"/>
            </a:endParaRPr>
          </a:p>
        </p:txBody>
      </p:sp>
      <p:sp>
        <p:nvSpPr>
          <p:cNvPr id="531" name="Google Shape;531;p21"/>
          <p:cNvSpPr txBox="1">
            <a:spLocks noGrp="1"/>
          </p:cNvSpPr>
          <p:nvPr>
            <p:ph type="body" idx="4"/>
          </p:nvPr>
        </p:nvSpPr>
        <p:spPr>
          <a:xfrm>
            <a:off x="1971754" y="3083075"/>
            <a:ext cx="1233055" cy="441123"/>
          </a:xfrm>
          <a:prstGeom prst="rect">
            <a:avLst/>
          </a:prstGeom>
          <a:noFill/>
          <a:ln>
            <a:noFill/>
          </a:ln>
        </p:spPr>
        <p:txBody>
          <a:bodyPr spcFirstLastPara="1" wrap="square" lIns="91425" tIns="45700" rIns="91425" bIns="45700" anchor="ctr" anchorCtr="0">
            <a:normAutofit fontScale="92500" lnSpcReduction="20000"/>
          </a:bodyPr>
          <a:lstStyle/>
          <a:p>
            <a:pPr marL="457200" lvl="0" indent="-228600" algn="ctr" rtl="0">
              <a:lnSpc>
                <a:spcPct val="90000"/>
              </a:lnSpc>
              <a:spcBef>
                <a:spcPts val="1000"/>
              </a:spcBef>
              <a:spcAft>
                <a:spcPts val="0"/>
              </a:spcAft>
              <a:buClr>
                <a:schemeClr val="lt1"/>
              </a:buClr>
              <a:buSzPct val="108107"/>
              <a:buNone/>
            </a:pPr>
            <a:r>
              <a:rPr lang="el-GR" dirty="0"/>
              <a:t>Αρχή</a:t>
            </a:r>
            <a:endParaRPr dirty="0"/>
          </a:p>
        </p:txBody>
      </p:sp>
      <p:pic>
        <p:nvPicPr>
          <p:cNvPr id="532" name="Google Shape;532;p21"/>
          <p:cNvPicPr preferRelativeResize="0"/>
          <p:nvPr/>
        </p:nvPicPr>
        <p:blipFill rotWithShape="1">
          <a:blip r:embed="rId3">
            <a:alphaModFix/>
          </a:blip>
          <a:srcRect/>
          <a:stretch/>
        </p:blipFill>
        <p:spPr>
          <a:xfrm>
            <a:off x="2617310" y="3524198"/>
            <a:ext cx="304519" cy="3045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
          <p:cNvSpPr txBox="1">
            <a:spLocks noGrp="1"/>
          </p:cNvSpPr>
          <p:nvPr>
            <p:ph type="body" idx="1"/>
          </p:nvPr>
        </p:nvSpPr>
        <p:spPr>
          <a:xfrm>
            <a:off x="4864476" y="1570632"/>
            <a:ext cx="6626936" cy="403188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90000"/>
              </a:lnSpc>
              <a:spcBef>
                <a:spcPts val="0"/>
              </a:spcBef>
              <a:spcAft>
                <a:spcPts val="0"/>
              </a:spcAft>
              <a:buClr>
                <a:srgbClr val="595959"/>
              </a:buClr>
              <a:buSzPct val="108108"/>
              <a:buNone/>
            </a:pPr>
            <a:r>
              <a:rPr lang="el-GR" dirty="0"/>
              <a:t>Αυτή η έκτη ενότητα του εξαμερούς μαθήματος PEAK προσφέρει εργαλεία και ανάλυση για να</a:t>
            </a:r>
            <a:r>
              <a:rPr lang="en-US" dirty="0"/>
              <a:t>: </a:t>
            </a:r>
            <a:endParaRPr dirty="0"/>
          </a:p>
          <a:p>
            <a:pPr marL="228600" lvl="0" indent="-228600" algn="just" rtl="0">
              <a:lnSpc>
                <a:spcPct val="90000"/>
              </a:lnSpc>
              <a:spcBef>
                <a:spcPts val="0"/>
              </a:spcBef>
              <a:spcAft>
                <a:spcPts val="0"/>
              </a:spcAft>
              <a:buClr>
                <a:srgbClr val="595959"/>
              </a:buClr>
              <a:buSzPct val="108108"/>
              <a:buNone/>
            </a:pPr>
            <a:endParaRPr dirty="0"/>
          </a:p>
          <a:p>
            <a:pPr marL="342900" lvl="0" indent="-342898" algn="just" rtl="0">
              <a:lnSpc>
                <a:spcPct val="140000"/>
              </a:lnSpc>
              <a:spcBef>
                <a:spcPts val="0"/>
              </a:spcBef>
              <a:spcAft>
                <a:spcPts val="0"/>
              </a:spcAft>
              <a:buSzPct val="99099"/>
              <a:buFont typeface="Arial"/>
              <a:buChar char="•"/>
            </a:pPr>
            <a:r>
              <a:rPr lang="el-GR" dirty="0">
                <a:solidFill>
                  <a:srgbClr val="000714"/>
                </a:solidFill>
              </a:rPr>
              <a:t>Κατανοήσετε γιατί και πώς υπάρχει χάσμα μεταξύ των φύλων στην επιχειρηματικότητα.</a:t>
            </a:r>
          </a:p>
          <a:p>
            <a:pPr marL="342900" lvl="0" indent="-342898" algn="just" rtl="0">
              <a:lnSpc>
                <a:spcPct val="140000"/>
              </a:lnSpc>
              <a:spcBef>
                <a:spcPts val="0"/>
              </a:spcBef>
              <a:spcAft>
                <a:spcPts val="0"/>
              </a:spcAft>
              <a:buSzPct val="99099"/>
              <a:buFont typeface="Arial"/>
              <a:buChar char="•"/>
            </a:pPr>
            <a:r>
              <a:rPr lang="el-GR" dirty="0">
                <a:solidFill>
                  <a:srgbClr val="000714"/>
                </a:solidFill>
              </a:rPr>
              <a:t>Συνειδητοποιήσετε ότι οι γυναίκες αντιμετωπίζουν ειδικές προκλήσεις στην επιχειρηματικότητα που γίνονται πιο περίπλοκες στις ορεινές περιοχές.</a:t>
            </a:r>
          </a:p>
          <a:p>
            <a:pPr marL="342900" lvl="0" indent="-342898" algn="just" rtl="0">
              <a:lnSpc>
                <a:spcPct val="140000"/>
              </a:lnSpc>
              <a:spcBef>
                <a:spcPts val="0"/>
              </a:spcBef>
              <a:spcAft>
                <a:spcPts val="0"/>
              </a:spcAft>
              <a:buSzPct val="99099"/>
              <a:buFont typeface="Arial"/>
              <a:buChar char="•"/>
            </a:pPr>
            <a:r>
              <a:rPr lang="el-GR" dirty="0">
                <a:solidFill>
                  <a:srgbClr val="000714"/>
                </a:solidFill>
              </a:rPr>
              <a:t>Προσδιορίσετε τη σημασία του Κίνητρου, των Δεξιοτήτων, της Ενδυνάμωσης και των Δικτύων για τις γυναίκες.</a:t>
            </a:r>
            <a:endParaRPr dirty="0">
              <a:solidFill>
                <a:srgbClr val="0070C0"/>
              </a:solidFill>
            </a:endParaRPr>
          </a:p>
        </p:txBody>
      </p:sp>
      <p:sp>
        <p:nvSpPr>
          <p:cNvPr id="265" name="Google Shape;265;p1"/>
          <p:cNvSpPr txBox="1">
            <a:spLocks noGrp="1"/>
          </p:cNvSpPr>
          <p:nvPr>
            <p:ph type="body" idx="3"/>
          </p:nvPr>
        </p:nvSpPr>
        <p:spPr>
          <a:xfrm>
            <a:off x="4819638" y="666476"/>
            <a:ext cx="4242474" cy="7540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3600"/>
              <a:buNone/>
            </a:pPr>
            <a:r>
              <a:rPr lang="el-GR" sz="4400" dirty="0">
                <a:solidFill>
                  <a:srgbClr val="0070C0"/>
                </a:solidFill>
              </a:rPr>
              <a:t>Εισαγωγή</a:t>
            </a:r>
            <a:r>
              <a:rPr lang="en-US" sz="4400" dirty="0">
                <a:solidFill>
                  <a:srgbClr val="0070C0"/>
                </a:solidFill>
              </a:rPr>
              <a:t> </a:t>
            </a:r>
            <a:endParaRPr sz="4400" dirty="0">
              <a:solidFill>
                <a:srgbClr val="0070C0"/>
              </a:solidFill>
            </a:endParaRPr>
          </a:p>
        </p:txBody>
      </p:sp>
      <p:pic>
        <p:nvPicPr>
          <p:cNvPr id="266" name="Google Shape;266;p1"/>
          <p:cNvPicPr preferRelativeResize="0"/>
          <p:nvPr/>
        </p:nvPicPr>
        <p:blipFill rotWithShape="1">
          <a:blip r:embed="rId3">
            <a:alphaModFix/>
          </a:blip>
          <a:srcRect l="23294" r="36451"/>
          <a:stretch/>
        </p:blipFill>
        <p:spPr>
          <a:xfrm>
            <a:off x="203207" y="724532"/>
            <a:ext cx="4064004" cy="54541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2"/>
          <p:cNvSpPr txBox="1">
            <a:spLocks noGrp="1"/>
          </p:cNvSpPr>
          <p:nvPr>
            <p:ph type="body" idx="1"/>
          </p:nvPr>
        </p:nvSpPr>
        <p:spPr>
          <a:xfrm>
            <a:off x="1070677" y="3695605"/>
            <a:ext cx="3283239" cy="22664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r>
              <a:rPr lang="el-GR" sz="2600" dirty="0"/>
              <a:t>Αναπτύξτε κάθε μία από τις ιδέες σε υποθέματα</a:t>
            </a:r>
          </a:p>
          <a:p>
            <a:pPr marL="0" lvl="0" indent="0" algn="ctr" rtl="0">
              <a:lnSpc>
                <a:spcPct val="90000"/>
              </a:lnSpc>
              <a:spcBef>
                <a:spcPts val="0"/>
              </a:spcBef>
              <a:spcAft>
                <a:spcPts val="0"/>
              </a:spcAft>
              <a:buSzPts val="2000"/>
              <a:buNone/>
            </a:pPr>
            <a:r>
              <a:rPr lang="el-GR" dirty="0"/>
              <a:t>Π.χ</a:t>
            </a:r>
            <a:r>
              <a:rPr lang="en-US" dirty="0"/>
              <a:t>. </a:t>
            </a:r>
            <a:r>
              <a:rPr lang="el-GR" dirty="0"/>
              <a:t>ορίστε γιατί η οικογένειά σας είναι πηγή χαμηλής αυτοπεποίθησης (στάσεις, απόψεις, πεποιθήσεις κ.λπ.)</a:t>
            </a:r>
            <a:endParaRPr dirty="0"/>
          </a:p>
        </p:txBody>
      </p:sp>
      <p:sp>
        <p:nvSpPr>
          <p:cNvPr id="538" name="Google Shape;538;p22"/>
          <p:cNvSpPr txBox="1">
            <a:spLocks noGrp="1"/>
          </p:cNvSpPr>
          <p:nvPr>
            <p:ph type="body" idx="2"/>
          </p:nvPr>
        </p:nvSpPr>
        <p:spPr>
          <a:xfrm>
            <a:off x="4654928" y="1319197"/>
            <a:ext cx="2976619" cy="16854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2000"/>
              <a:buNone/>
            </a:pPr>
            <a:r>
              <a:rPr lang="el-GR" dirty="0"/>
              <a:t>Μπορείτε να συνεχίσετε να επεκτείνετε ακόμη περισσότερο όλα ή ορισμένα υποθέματα, εάν σας βοηθά να εστιάσετε σε πηγές</a:t>
            </a:r>
            <a:endParaRPr dirty="0"/>
          </a:p>
        </p:txBody>
      </p:sp>
      <p:sp>
        <p:nvSpPr>
          <p:cNvPr id="539" name="Google Shape;539;p22"/>
          <p:cNvSpPr txBox="1">
            <a:spLocks noGrp="1"/>
          </p:cNvSpPr>
          <p:nvPr>
            <p:ph type="body" idx="3"/>
          </p:nvPr>
        </p:nvSpPr>
        <p:spPr>
          <a:xfrm>
            <a:off x="8354055" y="3695605"/>
            <a:ext cx="2506226" cy="20520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2000"/>
              <a:buNone/>
            </a:pPr>
            <a:r>
              <a:rPr lang="el-GR" sz="2400" dirty="0"/>
              <a:t>Καθορίστε ποια από όλα τα υποθέματα περιέχει προκατάληψη φύλου ή είναι στερεότυπα</a:t>
            </a:r>
            <a:endParaRPr sz="2400" dirty="0"/>
          </a:p>
        </p:txBody>
      </p:sp>
      <p:sp>
        <p:nvSpPr>
          <p:cNvPr id="540" name="Google Shape;540;p22"/>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3D3D7D"/>
              </a:buClr>
              <a:buSzPct val="100000"/>
              <a:buNone/>
            </a:pPr>
            <a:r>
              <a:rPr lang="el-GR" dirty="0"/>
              <a:t>Βήμα</a:t>
            </a:r>
            <a:r>
              <a:rPr lang="en-US" dirty="0"/>
              <a:t> 3</a:t>
            </a:r>
            <a:endParaRPr dirty="0"/>
          </a:p>
        </p:txBody>
      </p:sp>
      <p:sp>
        <p:nvSpPr>
          <p:cNvPr id="541" name="Google Shape;541;p22"/>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279BD3"/>
              </a:buClr>
              <a:buSzPct val="100000"/>
              <a:buNone/>
            </a:pPr>
            <a:r>
              <a:rPr lang="el-GR" dirty="0"/>
              <a:t>Βήμα</a:t>
            </a:r>
            <a:r>
              <a:rPr lang="en-US" dirty="0"/>
              <a:t> 4</a:t>
            </a:r>
            <a:endParaRPr dirty="0"/>
          </a:p>
        </p:txBody>
      </p:sp>
      <p:sp>
        <p:nvSpPr>
          <p:cNvPr id="542" name="Google Shape;542;p22"/>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7F59A1"/>
              </a:buClr>
              <a:buSzPct val="100000"/>
              <a:buNone/>
            </a:pPr>
            <a:r>
              <a:rPr lang="el-GR" dirty="0"/>
              <a:t>Βήμα</a:t>
            </a:r>
            <a:r>
              <a:rPr lang="en-US" dirty="0"/>
              <a:t> 5</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3"/>
          <p:cNvSpPr txBox="1">
            <a:spLocks noGrp="1"/>
          </p:cNvSpPr>
          <p:nvPr>
            <p:ph type="body" idx="1"/>
          </p:nvPr>
        </p:nvSpPr>
        <p:spPr>
          <a:xfrm>
            <a:off x="922030" y="2022028"/>
            <a:ext cx="3468441" cy="155078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2000"/>
              <a:buNone/>
            </a:pPr>
            <a:r>
              <a:rPr lang="el-GR" dirty="0"/>
              <a:t>Προσδιορίστε τις πραγματικές σας ικανότητες και ελλείψεις σχετικά με την επιχειρηματική σας ιδέα</a:t>
            </a:r>
            <a:r>
              <a:rPr lang="en-US" dirty="0"/>
              <a:t>.</a:t>
            </a:r>
            <a:endParaRPr sz="1600" dirty="0"/>
          </a:p>
        </p:txBody>
      </p:sp>
      <p:sp>
        <p:nvSpPr>
          <p:cNvPr id="548" name="Google Shape;548;p23"/>
          <p:cNvSpPr txBox="1">
            <a:spLocks noGrp="1"/>
          </p:cNvSpPr>
          <p:nvPr>
            <p:ph type="body" idx="2"/>
          </p:nvPr>
        </p:nvSpPr>
        <p:spPr>
          <a:xfrm>
            <a:off x="4390471" y="3842694"/>
            <a:ext cx="3341686" cy="219696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2000"/>
              <a:buNone/>
            </a:pPr>
            <a:r>
              <a:rPr lang="el-GR" sz="2400" dirty="0"/>
              <a:t>Γνωρίζοντας τις ελλείψεις σας, μπορείτε τώρα να εστιάσετε στην επεξεργασία τους – αξιοποιήστε όλο το διαθέσιμο υλικό</a:t>
            </a:r>
            <a:endParaRPr sz="2400" i="1" dirty="0"/>
          </a:p>
        </p:txBody>
      </p:sp>
      <p:sp>
        <p:nvSpPr>
          <p:cNvPr id="549" name="Google Shape;549;p23"/>
          <p:cNvSpPr txBox="1">
            <a:spLocks noGrp="1"/>
          </p:cNvSpPr>
          <p:nvPr>
            <p:ph type="body" idx="3"/>
          </p:nvPr>
        </p:nvSpPr>
        <p:spPr>
          <a:xfrm>
            <a:off x="8726183" y="3145311"/>
            <a:ext cx="1233055" cy="441123"/>
          </a:xfrm>
          <a:prstGeom prst="rect">
            <a:avLst/>
          </a:prstGeom>
          <a:noFill/>
          <a:ln>
            <a:noFill/>
          </a:ln>
        </p:spPr>
        <p:txBody>
          <a:bodyPr spcFirstLastPara="1" wrap="square" lIns="91425" tIns="45700" rIns="91425" bIns="45700" anchor="ctr" anchorCtr="0">
            <a:normAutofit/>
          </a:bodyPr>
          <a:lstStyle/>
          <a:p>
            <a:pPr marL="228600" lvl="0" indent="-228600" algn="ctr" rtl="0">
              <a:lnSpc>
                <a:spcPct val="90000"/>
              </a:lnSpc>
              <a:spcBef>
                <a:spcPts val="0"/>
              </a:spcBef>
              <a:spcAft>
                <a:spcPts val="0"/>
              </a:spcAft>
              <a:buClr>
                <a:schemeClr val="lt1"/>
              </a:buClr>
              <a:buSzPts val="2000"/>
              <a:buNone/>
            </a:pPr>
            <a:r>
              <a:rPr lang="el-GR" dirty="0"/>
              <a:t>Τέλος</a:t>
            </a:r>
            <a:endParaRPr dirty="0"/>
          </a:p>
        </p:txBody>
      </p:sp>
      <p:sp>
        <p:nvSpPr>
          <p:cNvPr id="550" name="Google Shape;550;p23"/>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3D3D7D"/>
              </a:buClr>
              <a:buSzPct val="100000"/>
              <a:buNone/>
            </a:pPr>
            <a:r>
              <a:rPr lang="el-GR" dirty="0"/>
              <a:t>Βήμα</a:t>
            </a:r>
            <a:r>
              <a:rPr lang="en-US" dirty="0"/>
              <a:t> 6</a:t>
            </a:r>
            <a:endParaRPr dirty="0"/>
          </a:p>
        </p:txBody>
      </p:sp>
      <p:sp>
        <p:nvSpPr>
          <p:cNvPr id="551" name="Google Shape;551;p23"/>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1B728D"/>
              </a:buClr>
              <a:buSzPct val="100000"/>
              <a:buNone/>
            </a:pPr>
            <a:r>
              <a:rPr lang="el-GR" dirty="0"/>
              <a:t>Βήμα</a:t>
            </a:r>
            <a:r>
              <a:rPr lang="en-US" dirty="0"/>
              <a:t> 7</a:t>
            </a:r>
            <a:endParaRPr dirty="0"/>
          </a:p>
        </p:txBody>
      </p:sp>
      <p:pic>
        <p:nvPicPr>
          <p:cNvPr id="552" name="Google Shape;552;p23"/>
          <p:cNvPicPr preferRelativeResize="0"/>
          <p:nvPr/>
        </p:nvPicPr>
        <p:blipFill rotWithShape="1">
          <a:blip r:embed="rId3">
            <a:alphaModFix/>
          </a:blip>
          <a:srcRect/>
          <a:stretch/>
        </p:blipFill>
        <p:spPr>
          <a:xfrm>
            <a:off x="9207592" y="3586434"/>
            <a:ext cx="270238" cy="2562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2"/>
          <p:cNvSpPr txBox="1">
            <a:spLocks noGrp="1"/>
          </p:cNvSpPr>
          <p:nvPr>
            <p:ph type="body" idx="1"/>
          </p:nvPr>
        </p:nvSpPr>
        <p:spPr>
          <a:xfrm>
            <a:off x="5021943" y="1633640"/>
            <a:ext cx="6342742" cy="328670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just" rtl="0">
              <a:lnSpc>
                <a:spcPct val="90000"/>
              </a:lnSpc>
              <a:spcBef>
                <a:spcPts val="0"/>
              </a:spcBef>
              <a:spcAft>
                <a:spcPts val="0"/>
              </a:spcAft>
              <a:buClr>
                <a:srgbClr val="595959"/>
              </a:buClr>
              <a:buSzPts val="2400"/>
              <a:buFont typeface="Arial"/>
              <a:buChar char="•"/>
            </a:pPr>
            <a:r>
              <a:rPr lang="el-GR" dirty="0"/>
              <a:t>Μπορείτε να χρησιμοποιήσετε </a:t>
            </a:r>
            <a:r>
              <a:rPr lang="el-GR" dirty="0">
                <a:solidFill>
                  <a:srgbClr val="0070C0"/>
                </a:solidFill>
              </a:rPr>
              <a:t>στυλό και χαρτί</a:t>
            </a:r>
            <a:r>
              <a:rPr lang="el-GR" dirty="0"/>
              <a:t> για να εφαρμόσετε την τεχνική χαρτογράφησης της σκέψης</a:t>
            </a:r>
          </a:p>
          <a:p>
            <a:pPr marL="0" lvl="0" indent="0" algn="just" rtl="0">
              <a:lnSpc>
                <a:spcPct val="90000"/>
              </a:lnSpc>
              <a:spcBef>
                <a:spcPts val="0"/>
              </a:spcBef>
              <a:spcAft>
                <a:spcPts val="0"/>
              </a:spcAft>
              <a:buClr>
                <a:srgbClr val="595959"/>
              </a:buClr>
              <a:buSzPts val="2400"/>
            </a:pPr>
            <a:endParaRPr dirty="0"/>
          </a:p>
          <a:p>
            <a:pPr marL="342900" lvl="0" indent="-342900" algn="just" rtl="0">
              <a:lnSpc>
                <a:spcPct val="90000"/>
              </a:lnSpc>
              <a:spcBef>
                <a:spcPts val="0"/>
              </a:spcBef>
              <a:spcAft>
                <a:spcPts val="0"/>
              </a:spcAft>
              <a:buClr>
                <a:srgbClr val="595959"/>
              </a:buClr>
              <a:buSzPts val="2400"/>
              <a:buFont typeface="Arial"/>
              <a:buChar char="•"/>
            </a:pPr>
            <a:r>
              <a:rPr lang="el-GR" dirty="0"/>
              <a:t>Μπορείτε επίσης να χρησιμοποιήσετε διαδικτυακό υλικό</a:t>
            </a:r>
            <a:r>
              <a:rPr lang="el-GR" u="sng" dirty="0">
                <a:solidFill>
                  <a:srgbClr val="FF0066"/>
                </a:solidFill>
              </a:rPr>
              <a:t> </a:t>
            </a:r>
            <a:r>
              <a:rPr lang="el-GR" u="sng" dirty="0">
                <a:solidFill>
                  <a:srgbClr val="FF0066"/>
                </a:solidFill>
                <a:hlinkClick r:id="rId3">
                  <a:extLst>
                    <a:ext uri="{A12FA001-AC4F-418D-AE19-62706E023703}">
                      <ahyp:hlinkClr xmlns:ahyp="http://schemas.microsoft.com/office/drawing/2018/hyperlinkcolor" val="tx"/>
                    </a:ext>
                  </a:extLst>
                </a:hlinkClick>
              </a:rPr>
              <a:t>εδώ</a:t>
            </a:r>
            <a:endParaRPr dirty="0"/>
          </a:p>
          <a:p>
            <a:pPr marL="342900" lvl="0" indent="-190500" algn="just" rtl="0">
              <a:lnSpc>
                <a:spcPct val="90000"/>
              </a:lnSpc>
              <a:spcBef>
                <a:spcPts val="0"/>
              </a:spcBef>
              <a:spcAft>
                <a:spcPts val="0"/>
              </a:spcAft>
              <a:buClr>
                <a:srgbClr val="595959"/>
              </a:buClr>
              <a:buSzPts val="2400"/>
              <a:buFont typeface="Arial"/>
              <a:buNone/>
            </a:pPr>
            <a:endParaRPr lang="en-US" dirty="0">
              <a:solidFill>
                <a:srgbClr val="FF0066"/>
              </a:solidFill>
            </a:endParaRPr>
          </a:p>
          <a:p>
            <a:pPr marL="342900" lvl="0" indent="-342900" algn="just" rtl="0">
              <a:lnSpc>
                <a:spcPct val="90000"/>
              </a:lnSpc>
              <a:spcBef>
                <a:spcPts val="0"/>
              </a:spcBef>
              <a:spcAft>
                <a:spcPts val="0"/>
              </a:spcAft>
              <a:buClr>
                <a:srgbClr val="595959"/>
              </a:buClr>
              <a:buSzPts val="2400"/>
              <a:buFont typeface="Arial"/>
              <a:buChar char="•"/>
            </a:pPr>
            <a:r>
              <a:rPr lang="el-GR" b="1" i="1" dirty="0">
                <a:solidFill>
                  <a:srgbClr val="A559A0"/>
                </a:solidFill>
              </a:rPr>
              <a:t>Μπορείτε να χρησιμοποιήσετε τη χαρτογράφηση της σκέψης για να εξερευνήσετε οτιδήποτε μπορείτε να σκεφτείτε</a:t>
            </a:r>
            <a:r>
              <a:rPr lang="en-US" b="1" i="1" dirty="0">
                <a:solidFill>
                  <a:srgbClr val="A559A0"/>
                </a:solidFill>
              </a:rPr>
              <a:t>!</a:t>
            </a:r>
            <a:endParaRPr lang="en-US" dirty="0"/>
          </a:p>
          <a:p>
            <a:pPr marL="0" lvl="0" indent="0" algn="just" rtl="0">
              <a:lnSpc>
                <a:spcPct val="90000"/>
              </a:lnSpc>
              <a:spcBef>
                <a:spcPts val="0"/>
              </a:spcBef>
              <a:spcAft>
                <a:spcPts val="0"/>
              </a:spcAft>
              <a:buClr>
                <a:srgbClr val="595959"/>
              </a:buClr>
              <a:buSzPts val="2400"/>
              <a:buNone/>
            </a:pPr>
            <a:r>
              <a:rPr lang="en-US" sz="2000" i="1" dirty="0">
                <a:solidFill>
                  <a:srgbClr val="000714"/>
                </a:solidFill>
              </a:rPr>
              <a:t>(</a:t>
            </a:r>
            <a:r>
              <a:rPr lang="el-GR" sz="2000" i="1" dirty="0">
                <a:solidFill>
                  <a:srgbClr val="000714"/>
                </a:solidFill>
              </a:rPr>
              <a:t>π.χ</a:t>
            </a:r>
            <a:r>
              <a:rPr lang="en-US" sz="2000" i="1" dirty="0">
                <a:solidFill>
                  <a:srgbClr val="000714"/>
                </a:solidFill>
              </a:rPr>
              <a:t>. </a:t>
            </a:r>
            <a:r>
              <a:rPr lang="el-GR" sz="2000" i="1" dirty="0">
                <a:solidFill>
                  <a:srgbClr val="000714"/>
                </a:solidFill>
              </a:rPr>
              <a:t>μπορείτε να το χρησιμοποιήσετε για να εξερευνήσετε τα οφέλη που θα φέρει η ιδέα σας στις τοπικές κοινότητες ή πώς θα μπορούσαν να εμπνευστούν άλλοι νέοι στην περιοχή σας</a:t>
            </a:r>
            <a:r>
              <a:rPr lang="en-US" sz="2000" i="1" dirty="0">
                <a:solidFill>
                  <a:srgbClr val="000714"/>
                </a:solidFill>
              </a:rPr>
              <a:t>) </a:t>
            </a:r>
            <a:endParaRPr sz="2000" i="1" dirty="0">
              <a:solidFill>
                <a:srgbClr val="000714"/>
              </a:solidFill>
            </a:endParaRPr>
          </a:p>
        </p:txBody>
      </p:sp>
      <p:sp>
        <p:nvSpPr>
          <p:cNvPr id="558" name="Google Shape;558;p72"/>
          <p:cNvSpPr txBox="1">
            <a:spLocks noGrp="1"/>
          </p:cNvSpPr>
          <p:nvPr>
            <p:ph type="body" idx="3"/>
          </p:nvPr>
        </p:nvSpPr>
        <p:spPr>
          <a:xfrm>
            <a:off x="4993062" y="838915"/>
            <a:ext cx="4408390"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3600"/>
              <a:buNone/>
            </a:pPr>
            <a:r>
              <a:rPr lang="el-GR" sz="3200" dirty="0">
                <a:solidFill>
                  <a:srgbClr val="0070C0"/>
                </a:solidFill>
              </a:rPr>
              <a:t>Χαρτογράφηση σκέψης</a:t>
            </a:r>
            <a:endParaRPr sz="3200" dirty="0">
              <a:solidFill>
                <a:srgbClr val="0070C0"/>
              </a:solidFill>
            </a:endParaRPr>
          </a:p>
        </p:txBody>
      </p:sp>
      <p:pic>
        <p:nvPicPr>
          <p:cNvPr id="559" name="Google Shape;559;p72"/>
          <p:cNvPicPr preferRelativeResize="0">
            <a:picLocks noGrp="1"/>
          </p:cNvPicPr>
          <p:nvPr>
            <p:ph type="pic" idx="2"/>
          </p:nvPr>
        </p:nvPicPr>
        <p:blipFill rotWithShape="1">
          <a:blip r:embed="rId4">
            <a:alphaModFix/>
          </a:blip>
          <a:srcRect l="32265" r="32265"/>
          <a:stretch/>
        </p:blipFill>
        <p:spPr>
          <a:xfrm flipH="1">
            <a:off x="87083" y="232230"/>
            <a:ext cx="4637918" cy="65386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4"/>
          <p:cNvSpPr txBox="1">
            <a:spLocks noGrp="1"/>
          </p:cNvSpPr>
          <p:nvPr>
            <p:ph type="body" idx="3"/>
          </p:nvPr>
        </p:nvSpPr>
        <p:spPr>
          <a:xfrm>
            <a:off x="512127" y="771183"/>
            <a:ext cx="4858164"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el-GR" sz="2800" i="1" dirty="0">
                <a:solidFill>
                  <a:srgbClr val="20EEF1"/>
                </a:solidFill>
              </a:rPr>
              <a:t>Έχετε στο νου σας ότι</a:t>
            </a:r>
            <a:r>
              <a:rPr lang="en-US" sz="2800" i="1" dirty="0">
                <a:solidFill>
                  <a:srgbClr val="20EEF1"/>
                </a:solidFill>
              </a:rPr>
              <a:t>:</a:t>
            </a:r>
            <a:endParaRPr sz="2800" i="1" dirty="0">
              <a:solidFill>
                <a:srgbClr val="20EEF1"/>
              </a:solidFill>
            </a:endParaRPr>
          </a:p>
        </p:txBody>
      </p:sp>
      <p:sp>
        <p:nvSpPr>
          <p:cNvPr id="565" name="Google Shape;565;p14"/>
          <p:cNvSpPr txBox="1">
            <a:spLocks noGrp="1"/>
          </p:cNvSpPr>
          <p:nvPr>
            <p:ph type="body" idx="6"/>
          </p:nvPr>
        </p:nvSpPr>
        <p:spPr>
          <a:xfrm>
            <a:off x="512128" y="1899861"/>
            <a:ext cx="4858164" cy="2120592"/>
          </a:xfrm>
          <a:prstGeom prst="rect">
            <a:avLst/>
          </a:prstGeom>
          <a:noFill/>
          <a:ln>
            <a:noFill/>
          </a:ln>
        </p:spPr>
        <p:txBody>
          <a:bodyPr spcFirstLastPara="1" wrap="square" lIns="91425" tIns="45700" rIns="91425" bIns="45700" anchor="ctr" anchorCtr="0">
            <a:noAutofit/>
          </a:bodyPr>
          <a:lstStyle/>
          <a:p>
            <a:pPr marL="0" lvl="0" indent="0" algn="just" rtl="0">
              <a:lnSpc>
                <a:spcPct val="120000"/>
              </a:lnSpc>
              <a:spcBef>
                <a:spcPts val="0"/>
              </a:spcBef>
              <a:spcAft>
                <a:spcPts val="0"/>
              </a:spcAft>
              <a:buSzPts val="5000"/>
              <a:buNone/>
            </a:pPr>
            <a:r>
              <a:rPr lang="el-GR" sz="2400" b="0" dirty="0">
                <a:solidFill>
                  <a:schemeClr val="lt1"/>
                </a:solidFill>
              </a:rPr>
              <a:t>Η δημιουργία, η υποστήριξη και η προώθηση της γυναικείας επιχειρηματικότητας υπήρξε καθοριστικός παράγοντας που άλλαξε τη ζωή πολλών γυναικών.</a:t>
            </a:r>
          </a:p>
          <a:p>
            <a:pPr marL="0" lvl="0" indent="0" algn="just" rtl="0">
              <a:lnSpc>
                <a:spcPct val="120000"/>
              </a:lnSpc>
              <a:spcBef>
                <a:spcPts val="0"/>
              </a:spcBef>
              <a:spcAft>
                <a:spcPts val="0"/>
              </a:spcAft>
              <a:buSzPts val="5000"/>
              <a:buNone/>
            </a:pPr>
            <a:r>
              <a:rPr lang="el-GR" sz="2400" b="0" i="1" dirty="0">
                <a:solidFill>
                  <a:schemeClr val="lt1"/>
                </a:solidFill>
              </a:rPr>
              <a:t>Ειδικά των νέων</a:t>
            </a:r>
            <a:r>
              <a:rPr lang="en-US" sz="2400" b="0" i="1" dirty="0">
                <a:solidFill>
                  <a:schemeClr val="lt1"/>
                </a:solidFill>
              </a:rPr>
              <a:t>.</a:t>
            </a:r>
            <a:endParaRPr i="1" dirty="0">
              <a:solidFill>
                <a:schemeClr val="lt1"/>
              </a:solidFill>
            </a:endParaRPr>
          </a:p>
        </p:txBody>
      </p:sp>
      <p:pic>
        <p:nvPicPr>
          <p:cNvPr id="566" name="Google Shape;566;p14"/>
          <p:cNvPicPr preferRelativeResize="0"/>
          <p:nvPr/>
        </p:nvPicPr>
        <p:blipFill rotWithShape="1">
          <a:blip r:embed="rId3">
            <a:alphaModFix/>
          </a:blip>
          <a:srcRect/>
          <a:stretch/>
        </p:blipFill>
        <p:spPr>
          <a:xfrm>
            <a:off x="6462107" y="481114"/>
            <a:ext cx="2193575" cy="2193575"/>
          </a:xfrm>
          <a:prstGeom prst="rect">
            <a:avLst/>
          </a:prstGeom>
          <a:noFill/>
          <a:ln>
            <a:noFill/>
          </a:ln>
        </p:spPr>
      </p:pic>
      <p:pic>
        <p:nvPicPr>
          <p:cNvPr id="567" name="Google Shape;567;p14"/>
          <p:cNvPicPr preferRelativeResize="0"/>
          <p:nvPr/>
        </p:nvPicPr>
        <p:blipFill rotWithShape="1">
          <a:blip r:embed="rId4">
            <a:alphaModFix/>
          </a:blip>
          <a:srcRect/>
          <a:stretch/>
        </p:blipFill>
        <p:spPr>
          <a:xfrm>
            <a:off x="7838108" y="1959826"/>
            <a:ext cx="2394463" cy="2394463"/>
          </a:xfrm>
          <a:prstGeom prst="rect">
            <a:avLst/>
          </a:prstGeom>
          <a:noFill/>
          <a:ln>
            <a:noFill/>
          </a:ln>
        </p:spPr>
      </p:pic>
      <p:pic>
        <p:nvPicPr>
          <p:cNvPr id="568" name="Google Shape;568;p14"/>
          <p:cNvPicPr preferRelativeResize="0"/>
          <p:nvPr/>
        </p:nvPicPr>
        <p:blipFill rotWithShape="1">
          <a:blip r:embed="rId5">
            <a:alphaModFix/>
          </a:blip>
          <a:srcRect/>
          <a:stretch/>
        </p:blipFill>
        <p:spPr>
          <a:xfrm>
            <a:off x="8796730" y="313620"/>
            <a:ext cx="2060627" cy="2060627"/>
          </a:xfrm>
          <a:prstGeom prst="rect">
            <a:avLst/>
          </a:prstGeom>
          <a:noFill/>
          <a:ln>
            <a:noFill/>
          </a:ln>
        </p:spPr>
      </p:pic>
      <p:pic>
        <p:nvPicPr>
          <p:cNvPr id="569" name="Google Shape;569;p14"/>
          <p:cNvPicPr preferRelativeResize="0"/>
          <p:nvPr/>
        </p:nvPicPr>
        <p:blipFill rotWithShape="1">
          <a:blip r:embed="rId6">
            <a:alphaModFix/>
          </a:blip>
          <a:srcRect/>
          <a:stretch/>
        </p:blipFill>
        <p:spPr>
          <a:xfrm>
            <a:off x="6083410" y="3233431"/>
            <a:ext cx="2433227" cy="2433227"/>
          </a:xfrm>
          <a:prstGeom prst="rect">
            <a:avLst/>
          </a:prstGeom>
          <a:noFill/>
          <a:ln>
            <a:noFill/>
          </a:ln>
        </p:spPr>
      </p:pic>
      <p:pic>
        <p:nvPicPr>
          <p:cNvPr id="570" name="Google Shape;570;p14"/>
          <p:cNvPicPr preferRelativeResize="0"/>
          <p:nvPr/>
        </p:nvPicPr>
        <p:blipFill rotWithShape="1">
          <a:blip r:embed="rId7">
            <a:alphaModFix/>
          </a:blip>
          <a:srcRect/>
          <a:stretch/>
        </p:blipFill>
        <p:spPr>
          <a:xfrm>
            <a:off x="9324448" y="3778471"/>
            <a:ext cx="1893773" cy="18881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2"/>
          <p:cNvSpPr txBox="1">
            <a:spLocks noGrp="1"/>
          </p:cNvSpPr>
          <p:nvPr>
            <p:ph type="body" idx="6"/>
          </p:nvPr>
        </p:nvSpPr>
        <p:spPr>
          <a:xfrm>
            <a:off x="7986644" y="2223113"/>
            <a:ext cx="3195485"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None/>
            </a:pPr>
            <a:r>
              <a:rPr lang="el-GR" dirty="0"/>
              <a:t>Μπράβο</a:t>
            </a:r>
            <a:r>
              <a:rPr lang="en-US" dirty="0"/>
              <a:t>!</a:t>
            </a:r>
            <a:endParaRPr dirty="0"/>
          </a:p>
        </p:txBody>
      </p:sp>
      <p:sp>
        <p:nvSpPr>
          <p:cNvPr id="576" name="Google Shape;576;p32"/>
          <p:cNvSpPr txBox="1">
            <a:spLocks noGrp="1"/>
          </p:cNvSpPr>
          <p:nvPr>
            <p:ph type="body" idx="5"/>
          </p:nvPr>
        </p:nvSpPr>
        <p:spPr>
          <a:xfrm>
            <a:off x="7284739" y="2481219"/>
            <a:ext cx="4599294" cy="239440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600"/>
              </a:spcBef>
              <a:spcAft>
                <a:spcPts val="0"/>
              </a:spcAft>
              <a:buClr>
                <a:schemeClr val="lt1"/>
              </a:buClr>
              <a:buSzPts val="2800"/>
              <a:buNone/>
            </a:pPr>
            <a:r>
              <a:rPr lang="el-GR" sz="2600"/>
              <a:t>Έχετε ολοκληρώσει και τις έξι Ενότητες του PEAK</a:t>
            </a:r>
            <a:r>
              <a:rPr lang="en-US" sz="2600"/>
              <a:t>!</a:t>
            </a:r>
            <a:endParaRPr sz="2600" b="1" dirty="0"/>
          </a:p>
        </p:txBody>
      </p:sp>
      <p:pic>
        <p:nvPicPr>
          <p:cNvPr id="577" name="Google Shape;577;p32"/>
          <p:cNvPicPr preferRelativeResize="0"/>
          <p:nvPr/>
        </p:nvPicPr>
        <p:blipFill rotWithShape="1">
          <a:blip r:embed="rId3">
            <a:alphaModFix/>
          </a:blip>
          <a:srcRect/>
          <a:stretch/>
        </p:blipFill>
        <p:spPr>
          <a:xfrm>
            <a:off x="9428199" y="4229186"/>
            <a:ext cx="2138023" cy="1369552"/>
          </a:xfrm>
          <a:prstGeom prst="rect">
            <a:avLst/>
          </a:prstGeom>
          <a:noFill/>
          <a:ln>
            <a:noFill/>
          </a:ln>
        </p:spPr>
      </p:pic>
      <p:sp>
        <p:nvSpPr>
          <p:cNvPr id="578" name="Google Shape;578;p32"/>
          <p:cNvSpPr txBox="1"/>
          <p:nvPr/>
        </p:nvSpPr>
        <p:spPr>
          <a:xfrm>
            <a:off x="237069" y="1958538"/>
            <a:ext cx="3882170" cy="837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000"/>
              <a:buFont typeface="Arial"/>
              <a:buNone/>
            </a:pPr>
            <a:r>
              <a:rPr lang="el-GR" sz="3000" b="1" i="0" u="none" strike="noStrike" cap="none" dirty="0">
                <a:solidFill>
                  <a:srgbClr val="1B728D"/>
                </a:solidFill>
                <a:latin typeface="Calibri"/>
                <a:ea typeface="Calibri"/>
                <a:cs typeface="Calibri"/>
                <a:sym typeface="Calibri"/>
              </a:rPr>
              <a:t>Σύνδεσμοι του </a:t>
            </a:r>
            <a:r>
              <a:rPr lang="en-US" sz="3000" b="1" i="0" u="none" strike="noStrike" cap="none" dirty="0">
                <a:solidFill>
                  <a:srgbClr val="1B728D"/>
                </a:solidFill>
                <a:latin typeface="Calibri"/>
                <a:ea typeface="Calibri"/>
                <a:cs typeface="Calibri"/>
                <a:sym typeface="Calibri"/>
              </a:rPr>
              <a:t>PEAK:</a:t>
            </a:r>
            <a:endParaRPr sz="3000" b="1" i="0" u="none" strike="noStrike" cap="none" dirty="0">
              <a:solidFill>
                <a:srgbClr val="1B728D"/>
              </a:solidFill>
              <a:latin typeface="Calibri"/>
              <a:ea typeface="Calibri"/>
              <a:cs typeface="Calibri"/>
              <a:sym typeface="Calibri"/>
            </a:endParaRPr>
          </a:p>
        </p:txBody>
      </p:sp>
      <p:sp>
        <p:nvSpPr>
          <p:cNvPr id="579" name="Google Shape;579;p32"/>
          <p:cNvSpPr txBox="1"/>
          <p:nvPr/>
        </p:nvSpPr>
        <p:spPr>
          <a:xfrm>
            <a:off x="790425" y="2672650"/>
            <a:ext cx="5739300" cy="2810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400"/>
              <a:buFont typeface="Arial"/>
              <a:buNone/>
            </a:pPr>
            <a:r>
              <a:rPr lang="en-US" sz="1400" b="1" i="0" u="none" strike="noStrike" cap="none">
                <a:solidFill>
                  <a:srgbClr val="323338"/>
                </a:solidFill>
                <a:highlight>
                  <a:srgbClr val="FFFFFF"/>
                </a:highlight>
                <a:latin typeface="Arial"/>
                <a:ea typeface="Arial"/>
                <a:cs typeface="Arial"/>
                <a:sym typeface="Arial"/>
              </a:rPr>
              <a:t>YouTube: </a:t>
            </a:r>
            <a:r>
              <a:rPr lang="en-US" sz="1400" b="0" i="0" u="sng" strike="noStrike" cap="none">
                <a:solidFill>
                  <a:srgbClr val="87A66E"/>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https://www.youtube.com/@peakentrepreneurs2892/videos</a:t>
            </a:r>
            <a:endParaRPr sz="1400" b="0" i="0" u="sng" strike="noStrike" cap="none">
              <a:solidFill>
                <a:srgbClr val="87A66E"/>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endParaRPr sz="1400" b="1" i="0" u="none" strike="noStrike" cap="none">
              <a:solidFill>
                <a:srgbClr val="323338"/>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r>
              <a:rPr lang="en-US" sz="1400" b="1" i="0" u="none" strike="noStrike" cap="none">
                <a:solidFill>
                  <a:srgbClr val="323338"/>
                </a:solidFill>
                <a:highlight>
                  <a:srgbClr val="FFFFFF"/>
                </a:highlight>
                <a:latin typeface="Arial"/>
                <a:ea typeface="Arial"/>
                <a:cs typeface="Arial"/>
                <a:sym typeface="Arial"/>
              </a:rPr>
              <a:t>TikTok:</a:t>
            </a:r>
            <a:r>
              <a:rPr lang="en-US" sz="1400" b="0" i="0" u="none" strike="noStrike" cap="none">
                <a:solidFill>
                  <a:srgbClr val="323338"/>
                </a:solidFill>
                <a:highlight>
                  <a:srgbClr val="FFFFFF"/>
                </a:highlight>
                <a:latin typeface="Arial"/>
                <a:ea typeface="Arial"/>
                <a:cs typeface="Arial"/>
                <a:sym typeface="Arial"/>
              </a:rPr>
              <a:t> </a:t>
            </a:r>
            <a:r>
              <a:rPr lang="en-US" sz="1400" b="0" i="0" u="sng" strike="noStrike" cap="none">
                <a:solidFill>
                  <a:srgbClr val="87A66E"/>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https://www.tiktok.com/@peakentrepreneurs</a:t>
            </a:r>
            <a:endParaRPr sz="1400" b="0" i="0" u="sng" strike="noStrike" cap="none">
              <a:solidFill>
                <a:srgbClr val="87A66E"/>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endParaRPr sz="1400" b="1" i="0" u="none" strike="noStrike" cap="none">
              <a:solidFill>
                <a:srgbClr val="323338"/>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r>
              <a:rPr lang="en-US" sz="1400" b="1" i="0" u="none" strike="noStrike" cap="none">
                <a:solidFill>
                  <a:srgbClr val="323338"/>
                </a:solidFill>
                <a:highlight>
                  <a:srgbClr val="FFFFFF"/>
                </a:highlight>
                <a:latin typeface="Arial"/>
                <a:ea typeface="Arial"/>
                <a:cs typeface="Arial"/>
                <a:sym typeface="Arial"/>
              </a:rPr>
              <a:t>Instagram:</a:t>
            </a:r>
            <a:r>
              <a:rPr lang="en-US" sz="1400" b="0" i="0" u="none" strike="noStrike" cap="none">
                <a:solidFill>
                  <a:srgbClr val="323338"/>
                </a:solidFill>
                <a:highlight>
                  <a:srgbClr val="FFFFFF"/>
                </a:highlight>
                <a:latin typeface="Arial"/>
                <a:ea typeface="Arial"/>
                <a:cs typeface="Arial"/>
                <a:sym typeface="Arial"/>
              </a:rPr>
              <a:t> </a:t>
            </a:r>
            <a:r>
              <a:rPr lang="en-US" sz="1400" b="0" i="0" u="sng" strike="noStrike" cap="none">
                <a:solidFill>
                  <a:srgbClr val="87A66E"/>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https://www.instagram.com/peak.entrepreneurs/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400"/>
              <a:buFont typeface="Arial"/>
              <a:buNone/>
            </a:pPr>
            <a:r>
              <a:rPr lang="en-US" sz="1400" b="0" i="0" u="none" strike="noStrike" cap="none">
                <a:solidFill>
                  <a:srgbClr val="000000"/>
                </a:solidFill>
                <a:latin typeface="Arial"/>
                <a:ea typeface="Arial"/>
                <a:cs typeface="Arial"/>
                <a:sym typeface="Arial"/>
              </a:rPr>
              <a:t>Facebook: </a:t>
            </a:r>
            <a:r>
              <a:rPr lang="en-US" sz="1400" b="0" i="0" u="sng" strike="noStrike" cap="none">
                <a:solidFill>
                  <a:srgbClr val="87A66E"/>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https://www.facebook.com/PeakEntrepreneurs</a:t>
            </a:r>
            <a:endParaRPr sz="1400" b="0" i="0" u="none" strike="noStrike" cap="none">
              <a:solidFill>
                <a:srgbClr val="000000"/>
              </a:solidFill>
              <a:latin typeface="Arial"/>
              <a:ea typeface="Arial"/>
              <a:cs typeface="Arial"/>
              <a:sym typeface="Arial"/>
            </a:endParaRPr>
          </a:p>
        </p:txBody>
      </p:sp>
      <p:pic>
        <p:nvPicPr>
          <p:cNvPr id="580" name="Google Shape;580;p32"/>
          <p:cNvPicPr preferRelativeResize="0"/>
          <p:nvPr/>
        </p:nvPicPr>
        <p:blipFill rotWithShape="1">
          <a:blip r:embed="rId8">
            <a:alphaModFix/>
          </a:blip>
          <a:srcRect/>
          <a:stretch/>
        </p:blipFill>
        <p:spPr>
          <a:xfrm>
            <a:off x="313270" y="2672650"/>
            <a:ext cx="520600" cy="360349"/>
          </a:xfrm>
          <a:prstGeom prst="rect">
            <a:avLst/>
          </a:prstGeom>
          <a:noFill/>
          <a:ln>
            <a:noFill/>
          </a:ln>
        </p:spPr>
      </p:pic>
      <p:pic>
        <p:nvPicPr>
          <p:cNvPr id="581" name="Google Shape;581;p32"/>
          <p:cNvPicPr preferRelativeResize="0"/>
          <p:nvPr/>
        </p:nvPicPr>
        <p:blipFill rotWithShape="1">
          <a:blip r:embed="rId9">
            <a:alphaModFix/>
          </a:blip>
          <a:srcRect/>
          <a:stretch/>
        </p:blipFill>
        <p:spPr>
          <a:xfrm>
            <a:off x="413083" y="3498250"/>
            <a:ext cx="320982" cy="360350"/>
          </a:xfrm>
          <a:prstGeom prst="rect">
            <a:avLst/>
          </a:prstGeom>
          <a:noFill/>
          <a:ln>
            <a:noFill/>
          </a:ln>
        </p:spPr>
      </p:pic>
      <p:pic>
        <p:nvPicPr>
          <p:cNvPr id="582" name="Google Shape;582;p32"/>
          <p:cNvPicPr preferRelativeResize="0"/>
          <p:nvPr/>
        </p:nvPicPr>
        <p:blipFill rotWithShape="1">
          <a:blip r:embed="rId10">
            <a:alphaModFix/>
          </a:blip>
          <a:srcRect/>
          <a:stretch/>
        </p:blipFill>
        <p:spPr>
          <a:xfrm>
            <a:off x="353333" y="4229175"/>
            <a:ext cx="440476" cy="440474"/>
          </a:xfrm>
          <a:prstGeom prst="rect">
            <a:avLst/>
          </a:prstGeom>
          <a:noFill/>
          <a:ln>
            <a:noFill/>
          </a:ln>
        </p:spPr>
      </p:pic>
      <p:sp>
        <p:nvSpPr>
          <p:cNvPr id="583" name="Google Shape;583;p32"/>
          <p:cNvSpPr/>
          <p:nvPr/>
        </p:nvSpPr>
        <p:spPr>
          <a:xfrm>
            <a:off x="539250" y="5049300"/>
            <a:ext cx="245400" cy="434025"/>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279B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86D6E"/>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
          <p:cNvSpPr txBox="1">
            <a:spLocks noGrp="1"/>
          </p:cNvSpPr>
          <p:nvPr>
            <p:ph type="body" idx="1"/>
          </p:nvPr>
        </p:nvSpPr>
        <p:spPr>
          <a:xfrm>
            <a:off x="504268" y="882452"/>
            <a:ext cx="4535691" cy="652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l-GR" sz="3600" dirty="0">
                <a:solidFill>
                  <a:srgbClr val="33CCFF"/>
                </a:solidFill>
              </a:rPr>
              <a:t>ΜΑΘΗΣΙΑΚΟΙ ΣΤΟΧΟΙ</a:t>
            </a:r>
          </a:p>
        </p:txBody>
      </p:sp>
      <p:sp>
        <p:nvSpPr>
          <p:cNvPr id="272" name="Google Shape;272;p2"/>
          <p:cNvSpPr txBox="1">
            <a:spLocks noGrp="1"/>
          </p:cNvSpPr>
          <p:nvPr>
            <p:ph type="body" idx="3"/>
          </p:nvPr>
        </p:nvSpPr>
        <p:spPr>
          <a:xfrm>
            <a:off x="6414889" y="1101960"/>
            <a:ext cx="4858164"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el-GR" sz="2800" dirty="0">
                <a:solidFill>
                  <a:srgbClr val="0070C0"/>
                </a:solidFill>
              </a:rPr>
              <a:t>Στο τέλος αυτής της ενότητας, </a:t>
            </a:r>
          </a:p>
          <a:p>
            <a:pPr marL="0" lvl="0" indent="0" algn="l" rtl="0">
              <a:lnSpc>
                <a:spcPct val="90000"/>
              </a:lnSpc>
              <a:spcBef>
                <a:spcPts val="0"/>
              </a:spcBef>
              <a:spcAft>
                <a:spcPts val="0"/>
              </a:spcAft>
              <a:buClr>
                <a:srgbClr val="595959"/>
              </a:buClr>
              <a:buSzPts val="2200"/>
              <a:buNone/>
            </a:pPr>
            <a:r>
              <a:rPr lang="el-GR" sz="2800" dirty="0">
                <a:solidFill>
                  <a:srgbClr val="0070C0"/>
                </a:solidFill>
              </a:rPr>
              <a:t>θα πρέπει να μπορείτε να</a:t>
            </a:r>
            <a:r>
              <a:rPr lang="en-US" sz="2800" dirty="0">
                <a:solidFill>
                  <a:srgbClr val="0070C0"/>
                </a:solidFill>
              </a:rPr>
              <a:t>:</a:t>
            </a:r>
            <a:endParaRPr sz="2800" dirty="0">
              <a:solidFill>
                <a:srgbClr val="0070C0"/>
              </a:solidFill>
            </a:endParaRPr>
          </a:p>
        </p:txBody>
      </p:sp>
      <p:sp>
        <p:nvSpPr>
          <p:cNvPr id="273" name="Google Shape;273;p2"/>
          <p:cNvSpPr/>
          <p:nvPr/>
        </p:nvSpPr>
        <p:spPr>
          <a:xfrm>
            <a:off x="6444341" y="2027625"/>
            <a:ext cx="5297715" cy="374867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0000"/>
              </a:lnSpc>
              <a:spcBef>
                <a:spcPts val="0"/>
              </a:spcBef>
              <a:spcAft>
                <a:spcPts val="0"/>
              </a:spcAft>
              <a:buClr>
                <a:srgbClr val="000000"/>
              </a:buClr>
              <a:buSzPts val="2000"/>
              <a:buFont typeface="Arial"/>
              <a:buChar char="•"/>
            </a:pPr>
            <a:r>
              <a:rPr lang="el-GR" sz="1800" b="0" i="0" u="none" strike="noStrike" cap="none" dirty="0">
                <a:solidFill>
                  <a:srgbClr val="000000"/>
                </a:solidFill>
                <a:latin typeface="Calibri"/>
                <a:ea typeface="Calibri"/>
                <a:cs typeface="Calibri"/>
                <a:sym typeface="Calibri"/>
              </a:rPr>
              <a:t>Αποκτήσετε γνώσεις μέσω μελετών για το χάσμα των φύλων στην επιχειρηματικότητα.</a:t>
            </a:r>
          </a:p>
          <a:p>
            <a:pPr marL="285750" marR="0" lvl="0" indent="-285750" algn="just" rtl="0">
              <a:lnSpc>
                <a:spcPct val="110000"/>
              </a:lnSpc>
              <a:spcBef>
                <a:spcPts val="0"/>
              </a:spcBef>
              <a:spcAft>
                <a:spcPts val="0"/>
              </a:spcAft>
              <a:buClr>
                <a:srgbClr val="000000"/>
              </a:buClr>
              <a:buSzPts val="2000"/>
              <a:buFont typeface="Arial"/>
              <a:buChar char="•"/>
            </a:pPr>
            <a:r>
              <a:rPr lang="el-GR" sz="1800" b="0" i="0" u="none" strike="noStrike" cap="none" dirty="0">
                <a:solidFill>
                  <a:srgbClr val="000000"/>
                </a:solidFill>
                <a:latin typeface="Calibri"/>
                <a:ea typeface="Calibri"/>
                <a:cs typeface="Calibri"/>
                <a:sym typeface="Calibri"/>
              </a:rPr>
              <a:t>Προσδιορίσετε τα ιδιαίτερα εμπόδια και τις προκλήσεις που αντιμετωπίζουν οι γυναίκες στην επιχειρηματικότητα.</a:t>
            </a:r>
          </a:p>
          <a:p>
            <a:pPr marL="285750" marR="0" lvl="0" indent="-285750" algn="just" rtl="0">
              <a:lnSpc>
                <a:spcPct val="110000"/>
              </a:lnSpc>
              <a:spcBef>
                <a:spcPts val="0"/>
              </a:spcBef>
              <a:spcAft>
                <a:spcPts val="0"/>
              </a:spcAft>
              <a:buClr>
                <a:srgbClr val="000000"/>
              </a:buClr>
              <a:buSzPts val="2000"/>
              <a:buFont typeface="Arial"/>
              <a:buChar char="•"/>
            </a:pPr>
            <a:r>
              <a:rPr lang="el-GR" sz="1800" b="0" i="0" u="none" strike="noStrike" cap="none" dirty="0">
                <a:solidFill>
                  <a:srgbClr val="000000"/>
                </a:solidFill>
                <a:latin typeface="Calibri"/>
                <a:ea typeface="Calibri"/>
                <a:cs typeface="Calibri"/>
                <a:sym typeface="Calibri"/>
              </a:rPr>
              <a:t>Αναγνωρίσετε τις πρόσθετες δυσκολίες που προκύπτουν στο κοινωνικοοικονομικό πλαίσιο στις ορεινές περιοχές.</a:t>
            </a:r>
          </a:p>
          <a:p>
            <a:pPr marL="285750" marR="0" lvl="0" indent="-285750" algn="just" rtl="0">
              <a:lnSpc>
                <a:spcPct val="110000"/>
              </a:lnSpc>
              <a:spcBef>
                <a:spcPts val="0"/>
              </a:spcBef>
              <a:spcAft>
                <a:spcPts val="0"/>
              </a:spcAft>
              <a:buClr>
                <a:srgbClr val="000000"/>
              </a:buClr>
              <a:buSzPts val="2000"/>
              <a:buFont typeface="Arial"/>
              <a:buChar char="•"/>
            </a:pPr>
            <a:r>
              <a:rPr lang="el-GR" sz="1800" b="0" i="0" u="none" strike="noStrike" cap="none" dirty="0">
                <a:solidFill>
                  <a:srgbClr val="000000"/>
                </a:solidFill>
                <a:latin typeface="Calibri"/>
                <a:ea typeface="Calibri"/>
                <a:cs typeface="Calibri"/>
                <a:sym typeface="Calibri"/>
              </a:rPr>
              <a:t>Προσδιορίσετε πώς μπορούν να ενθαρρυνθούν οι γυναίκες στην επιχειρηματικότητα.</a:t>
            </a:r>
          </a:p>
          <a:p>
            <a:pPr marL="285750" marR="0" lvl="0" indent="-285750" algn="just" rtl="0">
              <a:lnSpc>
                <a:spcPct val="110000"/>
              </a:lnSpc>
              <a:spcBef>
                <a:spcPts val="0"/>
              </a:spcBef>
              <a:spcAft>
                <a:spcPts val="0"/>
              </a:spcAft>
              <a:buClr>
                <a:srgbClr val="000000"/>
              </a:buClr>
              <a:buSzPts val="2000"/>
              <a:buFont typeface="Arial"/>
              <a:buChar char="•"/>
            </a:pPr>
            <a:r>
              <a:rPr lang="el-GR" sz="1800" b="0" i="0" u="none" strike="noStrike" cap="none" dirty="0">
                <a:solidFill>
                  <a:srgbClr val="000000"/>
                </a:solidFill>
                <a:latin typeface="Calibri"/>
                <a:ea typeface="Calibri"/>
                <a:cs typeface="Calibri"/>
                <a:sym typeface="Calibri"/>
              </a:rPr>
              <a:t>Δημιουργήσετε τον προσωπικό σας χάρτη ανάπτυξης για την επιχειρηματικότητα.</a:t>
            </a:r>
            <a:endParaRPr sz="1800" b="0" i="0" u="none" strike="noStrike" cap="none" dirty="0">
              <a:solidFill>
                <a:srgbClr val="000000"/>
              </a:solidFill>
              <a:latin typeface="Calibri"/>
              <a:ea typeface="Calibri"/>
              <a:cs typeface="Calibri"/>
              <a:sym typeface="Calibri"/>
            </a:endParaRPr>
          </a:p>
        </p:txBody>
      </p:sp>
      <p:sp>
        <p:nvSpPr>
          <p:cNvPr id="274" name="Google Shape;274;p2"/>
          <p:cNvSpPr/>
          <p:nvPr/>
        </p:nvSpPr>
        <p:spPr>
          <a:xfrm>
            <a:off x="7282658" y="6094222"/>
            <a:ext cx="4535700" cy="42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txBox="1"/>
          <p:nvPr/>
        </p:nvSpPr>
        <p:spPr>
          <a:xfrm>
            <a:off x="495300" y="5550000"/>
            <a:ext cx="33222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7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700">
              <a:solidFill>
                <a:srgbClr val="FFFF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65"/>
          <p:cNvPicPr preferRelativeResize="0">
            <a:picLocks noGrp="1"/>
          </p:cNvPicPr>
          <p:nvPr>
            <p:ph type="pic" idx="2"/>
          </p:nvPr>
        </p:nvPicPr>
        <p:blipFill rotWithShape="1">
          <a:blip r:embed="rId3">
            <a:alphaModFix/>
          </a:blip>
          <a:srcRect l="12068" r="12064"/>
          <a:stretch/>
        </p:blipFill>
        <p:spPr>
          <a:xfrm>
            <a:off x="8602663" y="1265238"/>
            <a:ext cx="2265362" cy="3978275"/>
          </a:xfrm>
          <a:prstGeom prst="rect">
            <a:avLst/>
          </a:prstGeom>
          <a:solidFill>
            <a:schemeClr val="lt1"/>
          </a:solidFill>
          <a:ln>
            <a:noFill/>
          </a:ln>
        </p:spPr>
      </p:pic>
      <p:sp>
        <p:nvSpPr>
          <p:cNvPr id="281" name="Google Shape;281;p65"/>
          <p:cNvSpPr txBox="1">
            <a:spLocks noGrp="1"/>
          </p:cNvSpPr>
          <p:nvPr>
            <p:ph type="body" idx="1"/>
          </p:nvPr>
        </p:nvSpPr>
        <p:spPr>
          <a:xfrm>
            <a:off x="734714" y="1618885"/>
            <a:ext cx="7422315" cy="456420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20EEF1"/>
              </a:buClr>
              <a:buSzPts val="2400"/>
              <a:buFont typeface="Arial"/>
              <a:buChar char="•"/>
            </a:pPr>
            <a:r>
              <a:rPr lang="el-GR" sz="1800" dirty="0">
                <a:solidFill>
                  <a:schemeClr val="lt1"/>
                </a:solidFill>
              </a:rPr>
              <a:t>Μία στις δέκα εργαζόμενες γυναίκες είναι αυτοαπασχολούμενη, σχεδόν το ήμισυ του ποσοστού των αυτοαπασχολούμενων ανδρών (17%).</a:t>
            </a:r>
          </a:p>
          <a:p>
            <a:pPr marL="342900" lvl="0" indent="-342900" algn="just" rtl="0">
              <a:lnSpc>
                <a:spcPct val="100000"/>
              </a:lnSpc>
              <a:spcBef>
                <a:spcPts val="0"/>
              </a:spcBef>
              <a:spcAft>
                <a:spcPts val="0"/>
              </a:spcAft>
              <a:buClr>
                <a:srgbClr val="20EEF1"/>
              </a:buClr>
              <a:buSzPts val="2400"/>
              <a:buFont typeface="Arial"/>
              <a:buChar char="•"/>
            </a:pPr>
            <a:r>
              <a:rPr lang="el-GR" sz="1800" dirty="0">
                <a:solidFill>
                  <a:schemeClr val="lt1"/>
                </a:solidFill>
              </a:rPr>
              <a:t>ΧΑΣΜΑ ΑΜΟΙΒΩΝ: Οι γυναίκες που εργάζονται με πλήρες ωράριο στις ΗΠΑ εξακολουθούν να πληρώνονται μόλις 83 σεντς για κάθε δολάριο που κερδίζουν οι άνδρες</a:t>
            </a:r>
            <a:r>
              <a:rPr lang="en-US" sz="1800" dirty="0">
                <a:solidFill>
                  <a:schemeClr val="lt1"/>
                </a:solidFill>
              </a:rPr>
              <a:t>.</a:t>
            </a:r>
            <a:endParaRPr sz="1800" dirty="0">
              <a:solidFill>
                <a:schemeClr val="lt1"/>
              </a:solidFill>
            </a:endParaRPr>
          </a:p>
          <a:p>
            <a:pPr marL="342900" lvl="0" indent="-342900" algn="just" rtl="0">
              <a:lnSpc>
                <a:spcPct val="100000"/>
              </a:lnSpc>
              <a:spcBef>
                <a:spcPts val="300"/>
              </a:spcBef>
              <a:spcAft>
                <a:spcPts val="0"/>
              </a:spcAft>
              <a:buClr>
                <a:srgbClr val="20EEF1"/>
              </a:buClr>
              <a:buSzPts val="2400"/>
              <a:buFont typeface="Arial"/>
              <a:buChar char="•"/>
            </a:pPr>
            <a:r>
              <a:rPr lang="el-GR" sz="1800" dirty="0">
                <a:solidFill>
                  <a:srgbClr val="000000"/>
                </a:solidFill>
              </a:rPr>
              <a:t>Οι επιχειρήσεις που διευθύνονται από γυναίκες είναι περισσότερο </a:t>
            </a:r>
            <a:r>
              <a:rPr lang="el-GR" sz="1800" dirty="0">
                <a:solidFill>
                  <a:srgbClr val="7F7F7F"/>
                </a:solidFill>
              </a:rPr>
              <a:t>διατεθειμένες να μαθαίνουν από την οικογένεια ή τους φίλους. Οι άνδρες επιχειρηματίες εκτιμούν τη μάθηση από άλλες επιχειρήσεις.</a:t>
            </a:r>
          </a:p>
          <a:p>
            <a:pPr marL="342900" lvl="0" indent="-342900" algn="just" rtl="0">
              <a:lnSpc>
                <a:spcPct val="100000"/>
              </a:lnSpc>
              <a:spcBef>
                <a:spcPts val="300"/>
              </a:spcBef>
              <a:spcAft>
                <a:spcPts val="0"/>
              </a:spcAft>
              <a:buClr>
                <a:srgbClr val="20EEF1"/>
              </a:buClr>
              <a:buSzPts val="2400"/>
              <a:buFont typeface="Arial"/>
              <a:buChar char="•"/>
            </a:pPr>
            <a:r>
              <a:rPr lang="el-GR" sz="1800" dirty="0">
                <a:solidFill>
                  <a:srgbClr val="7F7F7F"/>
                </a:solidFill>
              </a:rPr>
              <a:t>38 από τις 141 οικονομίες στον τομέα των Γυναικών, των Επιχειρήσεων και του Νόμου ορίζουν ίσα νομικά δικαιώματα για γυναίκες και άνδρες σε βασικούς τομείς.</a:t>
            </a:r>
          </a:p>
          <a:p>
            <a:pPr marL="342900" lvl="0" indent="-342900" algn="just" rtl="0">
              <a:lnSpc>
                <a:spcPct val="100000"/>
              </a:lnSpc>
              <a:spcBef>
                <a:spcPts val="300"/>
              </a:spcBef>
              <a:spcAft>
                <a:spcPts val="0"/>
              </a:spcAft>
              <a:buClr>
                <a:srgbClr val="20EEF1"/>
              </a:buClr>
              <a:buSzPts val="2400"/>
              <a:buFont typeface="Arial"/>
              <a:buChar char="•"/>
            </a:pPr>
            <a:r>
              <a:rPr lang="el-GR" sz="1800" dirty="0">
                <a:solidFill>
                  <a:srgbClr val="7F7F7F"/>
                </a:solidFill>
              </a:rPr>
              <a:t>Το 2% των CEO είναι γυναίκες.</a:t>
            </a:r>
          </a:p>
          <a:p>
            <a:pPr marL="342900" lvl="0" indent="-342900" algn="just" rtl="0">
              <a:lnSpc>
                <a:spcPct val="100000"/>
              </a:lnSpc>
              <a:spcBef>
                <a:spcPts val="300"/>
              </a:spcBef>
              <a:spcAft>
                <a:spcPts val="0"/>
              </a:spcAft>
              <a:buClr>
                <a:srgbClr val="20EEF1"/>
              </a:buClr>
              <a:buSzPts val="2400"/>
              <a:buFont typeface="Arial"/>
              <a:buChar char="•"/>
            </a:pPr>
            <a:r>
              <a:rPr lang="el-GR" sz="1800" dirty="0">
                <a:solidFill>
                  <a:srgbClr val="7F7F7F"/>
                </a:solidFill>
              </a:rPr>
              <a:t>Σε 18 χώρες, οι σύζυγοι μπορούν νόμιμα να εμποδίσουν τις γυναίκες τους να εργαστούν.</a:t>
            </a:r>
          </a:p>
          <a:p>
            <a:pPr marL="342900" lvl="0" indent="-342900" algn="just" rtl="0">
              <a:lnSpc>
                <a:spcPct val="100000"/>
              </a:lnSpc>
              <a:spcBef>
                <a:spcPts val="300"/>
              </a:spcBef>
              <a:spcAft>
                <a:spcPts val="0"/>
              </a:spcAft>
              <a:buClr>
                <a:srgbClr val="20EEF1"/>
              </a:buClr>
              <a:buSzPts val="2400"/>
              <a:buFont typeface="Arial"/>
              <a:buChar char="•"/>
            </a:pPr>
            <a:r>
              <a:rPr lang="el-GR" sz="1800" dirty="0">
                <a:solidFill>
                  <a:srgbClr val="7F7F7F"/>
                </a:solidFill>
              </a:rPr>
              <a:t>Οι γυναίκες στη Βόρεια Αφρική κατέχουν λιγότερες από μία στις πέντε αμειβόμενες θέσεις εργασίας σε μη γεωργικούς τομείς.</a:t>
            </a:r>
            <a:endParaRPr sz="1800" dirty="0">
              <a:solidFill>
                <a:srgbClr val="7F7F7F"/>
              </a:solidFill>
            </a:endParaRPr>
          </a:p>
        </p:txBody>
      </p:sp>
      <p:sp>
        <p:nvSpPr>
          <p:cNvPr id="282" name="Google Shape;282;p65"/>
          <p:cNvSpPr txBox="1">
            <a:spLocks noGrp="1"/>
          </p:cNvSpPr>
          <p:nvPr>
            <p:ph type="body" idx="3"/>
          </p:nvPr>
        </p:nvSpPr>
        <p:spPr>
          <a:xfrm>
            <a:off x="734714" y="974127"/>
            <a:ext cx="4171115"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l-GR" sz="3200" dirty="0">
                <a:solidFill>
                  <a:srgbClr val="20EEF1"/>
                </a:solidFill>
              </a:rPr>
              <a:t>Ξέρετε ότι</a:t>
            </a:r>
            <a:r>
              <a:rPr lang="en-US" sz="3200" dirty="0">
                <a:solidFill>
                  <a:srgbClr val="20EEF1"/>
                </a:solidFill>
              </a:rPr>
              <a:t>?</a:t>
            </a:r>
            <a:endParaRPr sz="3200" dirty="0">
              <a:solidFill>
                <a:srgbClr val="FF0066"/>
              </a:solidFill>
            </a:endParaRPr>
          </a:p>
        </p:txBody>
      </p:sp>
      <p:sp>
        <p:nvSpPr>
          <p:cNvPr id="283" name="Google Shape;283;p65"/>
          <p:cNvSpPr txBox="1"/>
          <p:nvPr/>
        </p:nvSpPr>
        <p:spPr>
          <a:xfrm>
            <a:off x="8602663" y="3820456"/>
            <a:ext cx="2301979" cy="159475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el-GR" sz="2400" b="1" i="0" u="none" strike="noStrike" cap="none" dirty="0">
                <a:solidFill>
                  <a:srgbClr val="F8FEFE"/>
                </a:solidFill>
                <a:latin typeface="Calibri"/>
                <a:ea typeface="Calibri"/>
                <a:cs typeface="Calibri"/>
                <a:sym typeface="Calibri"/>
              </a:rPr>
              <a:t>Περισσότερα στοιχεία και έρευνες</a:t>
            </a:r>
            <a:endParaRPr sz="2400" b="1" i="0" u="none" strike="noStrike" cap="none" dirty="0">
              <a:solidFill>
                <a:srgbClr val="F8FEFE"/>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3600"/>
              <a:buFont typeface="Arial"/>
              <a:buNone/>
            </a:pPr>
            <a:r>
              <a:rPr lang="el-GR" sz="2800" b="0" i="1" u="sng" strike="noStrike" cap="none" dirty="0">
                <a:solidFill>
                  <a:schemeClr val="hlink"/>
                </a:solidFill>
                <a:latin typeface="Calibri"/>
                <a:ea typeface="Calibri"/>
                <a:cs typeface="Calibri"/>
                <a:sym typeface="Calibri"/>
                <a:hlinkClick r:id="rId4"/>
              </a:rPr>
              <a:t>εδώ</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3600"/>
              <a:buFont typeface="Arial"/>
              <a:buNone/>
            </a:pPr>
            <a:r>
              <a:rPr lang="el-GR" sz="2000" b="0" i="1" u="none" strike="noStrike" cap="none" dirty="0">
                <a:solidFill>
                  <a:srgbClr val="000714"/>
                </a:solidFill>
                <a:latin typeface="Calibri"/>
                <a:ea typeface="Calibri"/>
                <a:cs typeface="Calibri"/>
                <a:sym typeface="Calibri"/>
              </a:rPr>
              <a:t>Σελίδες</a:t>
            </a:r>
            <a:r>
              <a:rPr lang="en-US" sz="2000" b="0" i="1" u="none" strike="noStrike" cap="none" dirty="0">
                <a:solidFill>
                  <a:srgbClr val="000714"/>
                </a:solidFill>
                <a:latin typeface="Calibri"/>
                <a:ea typeface="Calibri"/>
                <a:cs typeface="Calibri"/>
                <a:sym typeface="Calibri"/>
              </a:rPr>
              <a:t> 35-44</a:t>
            </a:r>
            <a:endParaRPr sz="2000" b="0" i="1" u="none" strike="noStrike" cap="none" dirty="0">
              <a:solidFill>
                <a:srgbClr val="00071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7"/>
          <p:cNvSpPr/>
          <p:nvPr/>
        </p:nvSpPr>
        <p:spPr>
          <a:xfrm>
            <a:off x="3323771" y="5269586"/>
            <a:ext cx="5094513" cy="582221"/>
          </a:xfrm>
          <a:prstGeom prst="rect">
            <a:avLst/>
          </a:prstGeom>
          <a:solidFill>
            <a:srgbClr val="2929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7"/>
          <p:cNvSpPr txBox="1">
            <a:spLocks noGrp="1"/>
          </p:cNvSpPr>
          <p:nvPr>
            <p:ph type="body" idx="1"/>
          </p:nvPr>
        </p:nvSpPr>
        <p:spPr>
          <a:xfrm>
            <a:off x="734714" y="1660241"/>
            <a:ext cx="7249225" cy="356155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lnSpc>
                <a:spcPct val="100000"/>
              </a:lnSpc>
              <a:spcBef>
                <a:spcPts val="0"/>
              </a:spcBef>
              <a:spcAft>
                <a:spcPts val="0"/>
              </a:spcAft>
              <a:buClr>
                <a:schemeClr val="lt1"/>
              </a:buClr>
              <a:buSzPts val="2400"/>
              <a:buFont typeface="Arial"/>
              <a:buChar char="•"/>
            </a:pPr>
            <a:r>
              <a:rPr lang="el-GR" dirty="0">
                <a:solidFill>
                  <a:schemeClr val="lt1"/>
                </a:solidFill>
              </a:rPr>
              <a:t>Τα μαθηματικά, η ψηφιακή τεχνολογία, η χρηματοδότηση είναι δεξιότητες των ανδρών.</a:t>
            </a:r>
          </a:p>
          <a:p>
            <a:pPr marL="342900" lvl="0" indent="-342900" algn="just" rtl="0">
              <a:lnSpc>
                <a:spcPct val="100000"/>
              </a:lnSpc>
              <a:spcBef>
                <a:spcPts val="0"/>
              </a:spcBef>
              <a:spcAft>
                <a:spcPts val="0"/>
              </a:spcAft>
              <a:buClr>
                <a:schemeClr val="lt1"/>
              </a:buClr>
              <a:buSzPts val="2400"/>
              <a:buFont typeface="Arial"/>
              <a:buChar char="•"/>
            </a:pPr>
            <a:r>
              <a:rPr lang="el-GR" dirty="0">
                <a:solidFill>
                  <a:schemeClr val="lt1"/>
                </a:solidFill>
              </a:rPr>
              <a:t>Οι γυναίκες είναι συναισθηματικές, ανίκανες να ηγηθούν και να διαχειριστούν.</a:t>
            </a:r>
          </a:p>
          <a:p>
            <a:pPr marL="342900" lvl="0" indent="-342900" algn="just" rtl="0">
              <a:lnSpc>
                <a:spcPct val="100000"/>
              </a:lnSpc>
              <a:spcBef>
                <a:spcPts val="0"/>
              </a:spcBef>
              <a:spcAft>
                <a:spcPts val="0"/>
              </a:spcAft>
              <a:buClr>
                <a:schemeClr val="lt1"/>
              </a:buClr>
              <a:buSzPts val="2400"/>
              <a:buFont typeface="Arial"/>
              <a:buChar char="•"/>
            </a:pPr>
            <a:r>
              <a:rPr lang="el-GR" dirty="0">
                <a:solidFill>
                  <a:schemeClr val="lt1"/>
                </a:solidFill>
              </a:rPr>
              <a:t>Οι γυναίκες δεν μπορούν να κάνουν καριέρα και να είναι</a:t>
            </a:r>
            <a:r>
              <a:rPr lang="el-GR" dirty="0">
                <a:solidFill>
                  <a:srgbClr val="000000"/>
                </a:solidFill>
              </a:rPr>
              <a:t> καλές μητέρες ταυτόχρονα.</a:t>
            </a:r>
          </a:p>
          <a:p>
            <a:pPr marL="342900" lvl="0" indent="-342900" algn="just" rtl="0">
              <a:lnSpc>
                <a:spcPct val="100000"/>
              </a:lnSpc>
              <a:spcBef>
                <a:spcPts val="0"/>
              </a:spcBef>
              <a:spcAft>
                <a:spcPts val="0"/>
              </a:spcAft>
              <a:buClrTx/>
              <a:buSzPts val="2400"/>
              <a:buFont typeface="Arial" panose="020B0604020202020204" pitchFamily="34" charset="0"/>
              <a:buChar char="•"/>
            </a:pPr>
            <a:r>
              <a:rPr lang="el-GR" dirty="0">
                <a:solidFill>
                  <a:srgbClr val="000000"/>
                </a:solidFill>
              </a:rPr>
              <a:t>Οι γυναίκες «προσέχουν». </a:t>
            </a:r>
          </a:p>
          <a:p>
            <a:pPr marL="342900" lvl="0" indent="-342900" algn="just" rtl="0">
              <a:lnSpc>
                <a:spcPct val="100000"/>
              </a:lnSpc>
              <a:spcBef>
                <a:spcPts val="0"/>
              </a:spcBef>
              <a:spcAft>
                <a:spcPts val="0"/>
              </a:spcAft>
              <a:buClrTx/>
              <a:buSzPts val="2400"/>
              <a:buFont typeface="Arial" panose="020B0604020202020204" pitchFamily="34" charset="0"/>
              <a:buChar char="•"/>
            </a:pPr>
            <a:r>
              <a:rPr lang="el-GR" dirty="0">
                <a:solidFill>
                  <a:srgbClr val="000000"/>
                </a:solidFill>
              </a:rPr>
              <a:t>Οι άνδρες «αναλαμβάνουν ευθύνες».</a:t>
            </a:r>
          </a:p>
          <a:p>
            <a:pPr marL="342900" lvl="0" indent="-342900" algn="just" rtl="0">
              <a:lnSpc>
                <a:spcPct val="100000"/>
              </a:lnSpc>
              <a:spcBef>
                <a:spcPts val="0"/>
              </a:spcBef>
              <a:spcAft>
                <a:spcPts val="0"/>
              </a:spcAft>
              <a:buClrTx/>
              <a:buSzPts val="2400"/>
              <a:buFont typeface="Arial" panose="020B0604020202020204" pitchFamily="34" charset="0"/>
              <a:buChar char="•"/>
            </a:pPr>
            <a:r>
              <a:rPr lang="el-GR" dirty="0">
                <a:solidFill>
                  <a:srgbClr val="000000"/>
                </a:solidFill>
              </a:rPr>
              <a:t>Οι γυναίκες δεν είναι ικανές να λύσουν προβλήματα.</a:t>
            </a:r>
          </a:p>
          <a:p>
            <a:pPr marL="342900" lvl="0" indent="-342900" algn="just" rtl="0">
              <a:lnSpc>
                <a:spcPct val="100000"/>
              </a:lnSpc>
              <a:spcBef>
                <a:spcPts val="0"/>
              </a:spcBef>
              <a:spcAft>
                <a:spcPts val="0"/>
              </a:spcAft>
              <a:buClrTx/>
              <a:buSzPts val="2400"/>
              <a:buFont typeface="Arial" panose="020B0604020202020204" pitchFamily="34" charset="0"/>
              <a:buChar char="•"/>
            </a:pPr>
            <a:r>
              <a:rPr lang="el-GR" dirty="0">
                <a:solidFill>
                  <a:srgbClr val="000000"/>
                </a:solidFill>
              </a:rPr>
              <a:t>Οι γυναίκες είναι καλές μόνο σε δουλειές κοινωνικού τύπου: δασκάλα, νοσοκόμα, γραμματέας, κομμώτρια κ.λπ.</a:t>
            </a:r>
            <a:endParaRPr dirty="0">
              <a:solidFill>
                <a:srgbClr val="000000"/>
              </a:solidFill>
            </a:endParaRPr>
          </a:p>
        </p:txBody>
      </p:sp>
      <p:sp>
        <p:nvSpPr>
          <p:cNvPr id="290" name="Google Shape;290;p7"/>
          <p:cNvSpPr txBox="1">
            <a:spLocks noGrp="1"/>
          </p:cNvSpPr>
          <p:nvPr>
            <p:ph type="body" idx="3"/>
          </p:nvPr>
        </p:nvSpPr>
        <p:spPr>
          <a:xfrm>
            <a:off x="734714" y="933256"/>
            <a:ext cx="5085159"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l-GR" sz="3200" dirty="0">
                <a:solidFill>
                  <a:srgbClr val="20EEF1"/>
                </a:solidFill>
              </a:rPr>
              <a:t>ΣΤΕΡΕΟΤΥΠΑ</a:t>
            </a:r>
            <a:endParaRPr sz="3200" dirty="0">
              <a:solidFill>
                <a:srgbClr val="20EEF1"/>
              </a:solidFill>
            </a:endParaRPr>
          </a:p>
        </p:txBody>
      </p:sp>
      <p:sp>
        <p:nvSpPr>
          <p:cNvPr id="291" name="Google Shape;291;p7"/>
          <p:cNvSpPr/>
          <p:nvPr/>
        </p:nvSpPr>
        <p:spPr>
          <a:xfrm>
            <a:off x="8679543" y="1382618"/>
            <a:ext cx="195942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GR" sz="1800" b="0" i="0" u="sng" strike="noStrike" cap="none" dirty="0">
                <a:solidFill>
                  <a:srgbClr val="FF006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Στερεότυπα Φύλου</a:t>
            </a:r>
            <a:endParaRPr sz="1800" b="0" i="0" u="none" strike="noStrike" cap="none" dirty="0">
              <a:solidFill>
                <a:srgbClr val="FF0066"/>
              </a:solidFill>
              <a:latin typeface="Calibri"/>
              <a:ea typeface="Calibri"/>
              <a:cs typeface="Calibri"/>
              <a:sym typeface="Calibri"/>
            </a:endParaRPr>
          </a:p>
        </p:txBody>
      </p:sp>
      <p:sp>
        <p:nvSpPr>
          <p:cNvPr id="292" name="Google Shape;292;p7"/>
          <p:cNvSpPr/>
          <p:nvPr/>
        </p:nvSpPr>
        <p:spPr>
          <a:xfrm>
            <a:off x="8679544" y="2165910"/>
            <a:ext cx="1335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GR" sz="18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Στερεότυπα Φύλου</a:t>
            </a:r>
            <a:endParaRPr sz="1800" b="0" i="0" u="none" strike="noStrike" cap="none" dirty="0">
              <a:solidFill>
                <a:schemeClr val="lt1"/>
              </a:solidFill>
              <a:latin typeface="Calibri"/>
              <a:ea typeface="Calibri"/>
              <a:cs typeface="Calibri"/>
              <a:sym typeface="Calibri"/>
            </a:endParaRPr>
          </a:p>
        </p:txBody>
      </p:sp>
      <p:sp>
        <p:nvSpPr>
          <p:cNvPr id="293" name="Google Shape;293;p7"/>
          <p:cNvSpPr/>
          <p:nvPr/>
        </p:nvSpPr>
        <p:spPr>
          <a:xfrm>
            <a:off x="8679543" y="2966451"/>
            <a:ext cx="195942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GR" sz="1800" b="0" i="0" u="sng" strike="noStrike" cap="none" dirty="0">
                <a:solidFill>
                  <a:srgbClr val="FF006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Σπάζοντας τα στερεότυπα</a:t>
            </a:r>
            <a:endParaRPr sz="1800" b="0" i="0" u="none" strike="noStrike" cap="none" dirty="0">
              <a:solidFill>
                <a:srgbClr val="FF0066"/>
              </a:solidFill>
              <a:latin typeface="Calibri"/>
              <a:ea typeface="Calibri"/>
              <a:cs typeface="Calibri"/>
              <a:sym typeface="Calibri"/>
            </a:endParaRPr>
          </a:p>
        </p:txBody>
      </p:sp>
      <p:sp>
        <p:nvSpPr>
          <p:cNvPr id="294" name="Google Shape;294;p7"/>
          <p:cNvSpPr/>
          <p:nvPr/>
        </p:nvSpPr>
        <p:spPr>
          <a:xfrm>
            <a:off x="8679543" y="3721951"/>
            <a:ext cx="1959429"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l-GR" sz="1600" b="0" i="0" u="sng" strike="noStrike" cap="none" dirty="0">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Η κατάρα των ανδροκρατούμενων επιχειρήσεων</a:t>
            </a:r>
            <a:endParaRPr sz="1600" b="0" i="0" u="none" strike="noStrike" cap="none" dirty="0">
              <a:solidFill>
                <a:schemeClr val="lt1"/>
              </a:solidFill>
              <a:latin typeface="Calibri"/>
              <a:ea typeface="Calibri"/>
              <a:cs typeface="Calibri"/>
              <a:sym typeface="Calibri"/>
            </a:endParaRPr>
          </a:p>
        </p:txBody>
      </p:sp>
      <p:sp>
        <p:nvSpPr>
          <p:cNvPr id="295" name="Google Shape;295;p7"/>
          <p:cNvSpPr/>
          <p:nvPr/>
        </p:nvSpPr>
        <p:spPr>
          <a:xfrm>
            <a:off x="8679543" y="4460233"/>
            <a:ext cx="195942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GR" sz="1800" u="sng" dirty="0">
                <a:solidFill>
                  <a:srgbClr val="FF0066"/>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Στερεότυπα Φύλου</a:t>
            </a:r>
            <a:endParaRPr sz="1800" b="0" i="0" u="none" strike="noStrike" cap="none" dirty="0">
              <a:solidFill>
                <a:srgbClr val="FF0066"/>
              </a:solidFill>
              <a:latin typeface="Calibri"/>
              <a:ea typeface="Calibri"/>
              <a:cs typeface="Calibri"/>
              <a:sym typeface="Calibri"/>
            </a:endParaRPr>
          </a:p>
        </p:txBody>
      </p:sp>
      <p:sp>
        <p:nvSpPr>
          <p:cNvPr id="296" name="Google Shape;296;p7"/>
          <p:cNvSpPr txBox="1"/>
          <p:nvPr/>
        </p:nvSpPr>
        <p:spPr>
          <a:xfrm>
            <a:off x="3417903" y="5313128"/>
            <a:ext cx="4464438" cy="582221"/>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r" rtl="0">
              <a:lnSpc>
                <a:spcPct val="90000"/>
              </a:lnSpc>
              <a:spcBef>
                <a:spcPts val="0"/>
              </a:spcBef>
              <a:spcAft>
                <a:spcPts val="0"/>
              </a:spcAft>
              <a:buClr>
                <a:schemeClr val="lt1"/>
              </a:buClr>
              <a:buSzPct val="160714"/>
              <a:buFont typeface="Arial"/>
              <a:buNone/>
            </a:pPr>
            <a:r>
              <a:rPr lang="el-GR" sz="3200" b="0" i="1" u="none" strike="noStrike" cap="none" dirty="0">
                <a:solidFill>
                  <a:srgbClr val="20EEF1"/>
                </a:solidFill>
                <a:latin typeface="Calibri"/>
                <a:ea typeface="Calibri"/>
                <a:cs typeface="Calibri"/>
                <a:sym typeface="Calibri"/>
              </a:rPr>
              <a:t>Θέλετε να μάθετε περισσότερα για τα στερεότυπα των φύλων στην επιχειρηματικότητα</a:t>
            </a:r>
            <a:r>
              <a:rPr lang="en-US" sz="3200" b="0" i="1" u="none" strike="noStrike" cap="none" dirty="0">
                <a:solidFill>
                  <a:srgbClr val="20EEF1"/>
                </a:solidFill>
                <a:latin typeface="Calibri"/>
                <a:ea typeface="Calibri"/>
                <a:cs typeface="Calibri"/>
                <a:sym typeface="Calibri"/>
              </a:rPr>
              <a:t>? </a:t>
            </a:r>
            <a:endParaRPr sz="3200" b="0" i="1" u="none" strike="noStrike" cap="none" dirty="0">
              <a:solidFill>
                <a:srgbClr val="20EEF1"/>
              </a:solidFill>
              <a:latin typeface="Calibri"/>
              <a:ea typeface="Calibri"/>
              <a:cs typeface="Calibri"/>
              <a:sym typeface="Calibri"/>
            </a:endParaRPr>
          </a:p>
        </p:txBody>
      </p:sp>
      <p:sp>
        <p:nvSpPr>
          <p:cNvPr id="297" name="Google Shape;297;p7"/>
          <p:cNvSpPr/>
          <p:nvPr/>
        </p:nvSpPr>
        <p:spPr>
          <a:xfrm>
            <a:off x="8658136" y="5327642"/>
            <a:ext cx="21387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GR" b="0" i="1" u="none" strike="noStrike" cap="none" dirty="0">
                <a:solidFill>
                  <a:srgbClr val="0070C0"/>
                </a:solidFill>
                <a:latin typeface="Calibri"/>
                <a:ea typeface="Calibri"/>
                <a:cs typeface="Calibri"/>
                <a:sym typeface="Calibri"/>
              </a:rPr>
              <a:t>Κάντε κλικ στους παραπάνω συνδέσμους</a:t>
            </a:r>
            <a:r>
              <a:rPr lang="en-US" b="0" i="1" u="none" strike="noStrike" cap="none" dirty="0">
                <a:solidFill>
                  <a:srgbClr val="0070C0"/>
                </a:solidFill>
                <a:latin typeface="Calibri"/>
                <a:ea typeface="Calibri"/>
                <a:cs typeface="Calibri"/>
                <a:sym typeface="Calibri"/>
              </a:rPr>
              <a:t>!</a:t>
            </a:r>
            <a:endParaRPr sz="1100" b="0" i="0" u="none" strike="noStrike" cap="none" dirty="0">
              <a:solidFill>
                <a:srgbClr val="000000"/>
              </a:solidFill>
              <a:latin typeface="Arial"/>
              <a:ea typeface="Arial"/>
              <a:cs typeface="Arial"/>
              <a:sym typeface="Arial"/>
            </a:endParaRPr>
          </a:p>
        </p:txBody>
      </p:sp>
      <p:sp>
        <p:nvSpPr>
          <p:cNvPr id="298" name="Google Shape;298;p7"/>
          <p:cNvSpPr/>
          <p:nvPr/>
        </p:nvSpPr>
        <p:spPr>
          <a:xfrm>
            <a:off x="7975965" y="5420686"/>
            <a:ext cx="682171" cy="232228"/>
          </a:xfrm>
          <a:prstGeom prst="rightArrow">
            <a:avLst>
              <a:gd name="adj1" fmla="val 50000"/>
              <a:gd name="adj2" fmla="val 50000"/>
            </a:avLst>
          </a:prstGeom>
          <a:solidFill>
            <a:srgbClr val="20EEF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66"/>
          <p:cNvPicPr preferRelativeResize="0">
            <a:picLocks noGrp="1"/>
          </p:cNvPicPr>
          <p:nvPr>
            <p:ph type="pic" idx="2"/>
          </p:nvPr>
        </p:nvPicPr>
        <p:blipFill rotWithShape="1">
          <a:blip r:embed="rId3">
            <a:alphaModFix/>
          </a:blip>
          <a:srcRect l="12469" r="12469"/>
          <a:stretch/>
        </p:blipFill>
        <p:spPr>
          <a:xfrm>
            <a:off x="1179513" y="1633673"/>
            <a:ext cx="1724025" cy="1724025"/>
          </a:xfrm>
          <a:prstGeom prst="ellipse">
            <a:avLst/>
          </a:prstGeom>
          <a:solidFill>
            <a:schemeClr val="lt1"/>
          </a:solidFill>
          <a:ln>
            <a:noFill/>
          </a:ln>
        </p:spPr>
      </p:pic>
      <p:pic>
        <p:nvPicPr>
          <p:cNvPr id="304" name="Google Shape;304;p66"/>
          <p:cNvPicPr preferRelativeResize="0">
            <a:picLocks noGrp="1"/>
          </p:cNvPicPr>
          <p:nvPr>
            <p:ph type="pic" idx="3"/>
          </p:nvPr>
        </p:nvPicPr>
        <p:blipFill rotWithShape="1">
          <a:blip r:embed="rId4">
            <a:alphaModFix/>
          </a:blip>
          <a:srcRect l="12946" r="12950"/>
          <a:stretch/>
        </p:blipFill>
        <p:spPr>
          <a:xfrm>
            <a:off x="3867150" y="1643198"/>
            <a:ext cx="1724025" cy="1724025"/>
          </a:xfrm>
          <a:prstGeom prst="ellipse">
            <a:avLst/>
          </a:prstGeom>
          <a:solidFill>
            <a:schemeClr val="lt1"/>
          </a:solidFill>
          <a:ln>
            <a:noFill/>
          </a:ln>
        </p:spPr>
      </p:pic>
      <p:pic>
        <p:nvPicPr>
          <p:cNvPr id="305" name="Google Shape;305;p66"/>
          <p:cNvPicPr preferRelativeResize="0">
            <a:picLocks noGrp="1"/>
          </p:cNvPicPr>
          <p:nvPr>
            <p:ph type="pic" idx="4"/>
          </p:nvPr>
        </p:nvPicPr>
        <p:blipFill rotWithShape="1">
          <a:blip r:embed="rId5">
            <a:alphaModFix/>
          </a:blip>
          <a:srcRect l="16667" r="16666"/>
          <a:stretch/>
        </p:blipFill>
        <p:spPr>
          <a:xfrm>
            <a:off x="6543675" y="1638435"/>
            <a:ext cx="1724025" cy="1724025"/>
          </a:xfrm>
          <a:prstGeom prst="ellipse">
            <a:avLst/>
          </a:prstGeom>
          <a:solidFill>
            <a:schemeClr val="lt1"/>
          </a:solidFill>
          <a:ln>
            <a:noFill/>
          </a:ln>
        </p:spPr>
      </p:pic>
      <p:pic>
        <p:nvPicPr>
          <p:cNvPr id="306" name="Google Shape;306;p66"/>
          <p:cNvPicPr preferRelativeResize="0">
            <a:picLocks noGrp="1"/>
          </p:cNvPicPr>
          <p:nvPr>
            <p:ph type="pic" idx="5"/>
          </p:nvPr>
        </p:nvPicPr>
        <p:blipFill rotWithShape="1">
          <a:blip r:embed="rId6">
            <a:alphaModFix/>
          </a:blip>
          <a:srcRect l="16699" r="16698"/>
          <a:stretch/>
        </p:blipFill>
        <p:spPr>
          <a:xfrm>
            <a:off x="9231313" y="1647960"/>
            <a:ext cx="1724025" cy="1724025"/>
          </a:xfrm>
          <a:prstGeom prst="ellipse">
            <a:avLst/>
          </a:prstGeom>
          <a:solidFill>
            <a:schemeClr val="lt1"/>
          </a:solidFill>
          <a:ln>
            <a:noFill/>
          </a:ln>
        </p:spPr>
      </p:pic>
      <p:sp>
        <p:nvSpPr>
          <p:cNvPr id="307" name="Google Shape;307;p66"/>
          <p:cNvSpPr txBox="1">
            <a:spLocks noGrp="1"/>
          </p:cNvSpPr>
          <p:nvPr>
            <p:ph type="body" idx="6"/>
          </p:nvPr>
        </p:nvSpPr>
        <p:spPr>
          <a:xfrm>
            <a:off x="609600" y="3398917"/>
            <a:ext cx="2544642" cy="125128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l-GR" dirty="0">
                <a:solidFill>
                  <a:srgbClr val="0070C0"/>
                </a:solidFill>
              </a:rPr>
              <a:t>Ποιο είναι το ποσοστό των επιχειρήσεων που ανήκουν σε γυναίκες στις χώρες της ΕΕ-27</a:t>
            </a:r>
            <a:r>
              <a:rPr lang="en-US" dirty="0">
                <a:solidFill>
                  <a:srgbClr val="0070C0"/>
                </a:solidFill>
              </a:rPr>
              <a:t>?</a:t>
            </a:r>
            <a:endParaRPr dirty="0">
              <a:solidFill>
                <a:srgbClr val="0070C0"/>
              </a:solidFill>
            </a:endParaRPr>
          </a:p>
          <a:p>
            <a:pPr marL="0" lvl="0" indent="0" algn="ctr" rtl="0">
              <a:lnSpc>
                <a:spcPct val="100000"/>
              </a:lnSpc>
              <a:spcBef>
                <a:spcPts val="0"/>
              </a:spcBef>
              <a:spcAft>
                <a:spcPts val="0"/>
              </a:spcAft>
              <a:buClr>
                <a:srgbClr val="279BD3"/>
              </a:buClr>
              <a:buSzPts val="2000"/>
              <a:buNone/>
            </a:pPr>
            <a:endParaRPr dirty="0"/>
          </a:p>
        </p:txBody>
      </p:sp>
      <p:sp>
        <p:nvSpPr>
          <p:cNvPr id="308" name="Google Shape;308;p66"/>
          <p:cNvSpPr txBox="1">
            <a:spLocks noGrp="1"/>
          </p:cNvSpPr>
          <p:nvPr>
            <p:ph type="body" idx="7"/>
          </p:nvPr>
        </p:nvSpPr>
        <p:spPr>
          <a:xfrm>
            <a:off x="3603613" y="4589581"/>
            <a:ext cx="2289837" cy="40956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ts val="1800"/>
              <a:buNone/>
            </a:pPr>
            <a:r>
              <a:rPr lang="en-US"/>
              <a:t>a. 65%</a:t>
            </a:r>
            <a:endParaRPr/>
          </a:p>
        </p:txBody>
      </p:sp>
      <p:sp>
        <p:nvSpPr>
          <p:cNvPr id="309" name="Google Shape;309;p66"/>
          <p:cNvSpPr txBox="1">
            <a:spLocks noGrp="1"/>
          </p:cNvSpPr>
          <p:nvPr>
            <p:ph type="body" idx="8"/>
          </p:nvPr>
        </p:nvSpPr>
        <p:spPr>
          <a:xfrm>
            <a:off x="3473308" y="3523542"/>
            <a:ext cx="2550446" cy="9097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l-GR" dirty="0">
                <a:solidFill>
                  <a:srgbClr val="0070C0"/>
                </a:solidFill>
              </a:rPr>
              <a:t>Πόση γεωργική γη κατέχουν οι γυναίκες παγκοσμίως</a:t>
            </a:r>
            <a:r>
              <a:rPr lang="en-US" dirty="0">
                <a:solidFill>
                  <a:srgbClr val="0070C0"/>
                </a:solidFill>
              </a:rPr>
              <a:t>?</a:t>
            </a:r>
            <a:endParaRPr dirty="0">
              <a:solidFill>
                <a:srgbClr val="0070C0"/>
              </a:solidFill>
            </a:endParaRPr>
          </a:p>
        </p:txBody>
      </p:sp>
      <p:sp>
        <p:nvSpPr>
          <p:cNvPr id="310" name="Google Shape;310;p66"/>
          <p:cNvSpPr txBox="1">
            <a:spLocks noGrp="1"/>
          </p:cNvSpPr>
          <p:nvPr>
            <p:ph type="body" idx="9"/>
          </p:nvPr>
        </p:nvSpPr>
        <p:spPr>
          <a:xfrm>
            <a:off x="6298549" y="4855930"/>
            <a:ext cx="2508100" cy="31212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595959"/>
              </a:buClr>
              <a:buSzPts val="1800"/>
              <a:buNone/>
            </a:pPr>
            <a:r>
              <a:rPr lang="en-US" dirty="0"/>
              <a:t>a. </a:t>
            </a:r>
            <a:r>
              <a:rPr lang="el-GR" dirty="0"/>
              <a:t>Αυτοαπασχόλούμενους</a:t>
            </a:r>
            <a:endParaRPr dirty="0"/>
          </a:p>
        </p:txBody>
      </p:sp>
      <p:sp>
        <p:nvSpPr>
          <p:cNvPr id="311" name="Google Shape;311;p66"/>
          <p:cNvSpPr txBox="1">
            <a:spLocks noGrp="1"/>
          </p:cNvSpPr>
          <p:nvPr>
            <p:ph type="body" idx="13"/>
          </p:nvPr>
        </p:nvSpPr>
        <p:spPr>
          <a:xfrm>
            <a:off x="6298549" y="3604297"/>
            <a:ext cx="2289838" cy="9852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l-GR" dirty="0">
                <a:solidFill>
                  <a:srgbClr val="0070C0"/>
                </a:solidFill>
              </a:rPr>
              <a:t>Η διαφορά μεταξύ των φύλων στις αμοιβές είναι μεγαλύτερη</a:t>
            </a:r>
            <a:r>
              <a:rPr lang="en-US" dirty="0">
                <a:solidFill>
                  <a:srgbClr val="0070C0"/>
                </a:solidFill>
              </a:rPr>
              <a:t>:</a:t>
            </a:r>
            <a:endParaRPr dirty="0">
              <a:solidFill>
                <a:srgbClr val="0070C0"/>
              </a:solidFill>
            </a:endParaRPr>
          </a:p>
        </p:txBody>
      </p:sp>
      <p:sp>
        <p:nvSpPr>
          <p:cNvPr id="312" name="Google Shape;312;p66"/>
          <p:cNvSpPr txBox="1">
            <a:spLocks noGrp="1"/>
          </p:cNvSpPr>
          <p:nvPr>
            <p:ph type="body" idx="14"/>
          </p:nvPr>
        </p:nvSpPr>
        <p:spPr>
          <a:xfrm>
            <a:off x="9037758" y="4386757"/>
            <a:ext cx="2544642" cy="540084"/>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ctr" rtl="0">
              <a:lnSpc>
                <a:spcPct val="90000"/>
              </a:lnSpc>
              <a:spcBef>
                <a:spcPts val="0"/>
              </a:spcBef>
              <a:spcAft>
                <a:spcPts val="0"/>
              </a:spcAft>
              <a:buClr>
                <a:srgbClr val="595959"/>
              </a:buClr>
              <a:buSzPts val="1800"/>
              <a:buFont typeface="Arial"/>
              <a:buAutoNum type="alphaLcPeriod"/>
            </a:pPr>
            <a:r>
              <a:rPr lang="el-GR" dirty="0"/>
              <a:t>Χρειαζόμαστε ακόμα τουλάχιστον 50 χρόνια</a:t>
            </a:r>
            <a:endParaRPr dirty="0"/>
          </a:p>
        </p:txBody>
      </p:sp>
      <p:sp>
        <p:nvSpPr>
          <p:cNvPr id="313" name="Google Shape;313;p66"/>
          <p:cNvSpPr txBox="1">
            <a:spLocks noGrp="1"/>
          </p:cNvSpPr>
          <p:nvPr>
            <p:ph type="body" idx="15"/>
          </p:nvPr>
        </p:nvSpPr>
        <p:spPr>
          <a:xfrm>
            <a:off x="8993486" y="3395488"/>
            <a:ext cx="2289838" cy="72176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79BD3"/>
              </a:buClr>
              <a:buSzPts val="2000"/>
              <a:buNone/>
            </a:pPr>
            <a:r>
              <a:rPr lang="el-GR" dirty="0">
                <a:solidFill>
                  <a:srgbClr val="0070C0"/>
                </a:solidFill>
              </a:rPr>
              <a:t>Πόσο κοντά είμαστε να εξαλείψουμε το χάσμα των φύλων</a:t>
            </a:r>
            <a:r>
              <a:rPr lang="en-US" dirty="0">
                <a:solidFill>
                  <a:srgbClr val="0070C0"/>
                </a:solidFill>
              </a:rPr>
              <a:t>?</a:t>
            </a:r>
            <a:endParaRPr dirty="0">
              <a:solidFill>
                <a:srgbClr val="0070C0"/>
              </a:solidFill>
            </a:endParaRPr>
          </a:p>
        </p:txBody>
      </p:sp>
      <p:sp>
        <p:nvSpPr>
          <p:cNvPr id="314" name="Google Shape;314;p66"/>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3600"/>
              <a:buNone/>
            </a:pPr>
            <a:r>
              <a:rPr lang="en-US" dirty="0">
                <a:solidFill>
                  <a:srgbClr val="20EEF1"/>
                </a:solidFill>
              </a:rPr>
              <a:t>Quiz    </a:t>
            </a:r>
            <a:r>
              <a:rPr lang="el-GR" dirty="0"/>
              <a:t>χάσμα φύλων</a:t>
            </a:r>
            <a:r>
              <a:rPr lang="en-US" dirty="0"/>
              <a:t>: </a:t>
            </a:r>
            <a:r>
              <a:rPr lang="el-GR" i="1" dirty="0">
                <a:solidFill>
                  <a:srgbClr val="20EEF1"/>
                </a:solidFill>
              </a:rPr>
              <a:t>τι γνωρίζετε για αυτό</a:t>
            </a:r>
            <a:r>
              <a:rPr lang="en-US" i="1" dirty="0">
                <a:solidFill>
                  <a:srgbClr val="20EEF1"/>
                </a:solidFill>
              </a:rPr>
              <a:t>?</a:t>
            </a:r>
            <a:endParaRPr i="1" dirty="0">
              <a:solidFill>
                <a:srgbClr val="20EEF1"/>
              </a:solidFill>
            </a:endParaRPr>
          </a:p>
        </p:txBody>
      </p:sp>
      <p:sp>
        <p:nvSpPr>
          <p:cNvPr id="315" name="Google Shape;315;p66"/>
          <p:cNvSpPr txBox="1"/>
          <p:nvPr/>
        </p:nvSpPr>
        <p:spPr>
          <a:xfrm>
            <a:off x="6300821" y="5294937"/>
            <a:ext cx="2406450" cy="323487"/>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595959"/>
              </a:buClr>
              <a:buSzPts val="1800"/>
              <a:buFont typeface="Arial"/>
              <a:buNone/>
            </a:pPr>
            <a:r>
              <a:rPr lang="en-US" sz="1800" b="0" i="0" u="none" strike="noStrike" cap="none" dirty="0">
                <a:solidFill>
                  <a:srgbClr val="595959"/>
                </a:solidFill>
                <a:latin typeface="Calibri"/>
                <a:ea typeface="Calibri"/>
                <a:cs typeface="Calibri"/>
                <a:sym typeface="Calibri"/>
              </a:rPr>
              <a:t>b. </a:t>
            </a:r>
            <a:r>
              <a:rPr lang="el-GR" sz="1800" b="0" i="0" u="none" strike="noStrike" cap="none" dirty="0">
                <a:solidFill>
                  <a:srgbClr val="595959"/>
                </a:solidFill>
                <a:latin typeface="Calibri"/>
                <a:ea typeface="Calibri"/>
                <a:cs typeface="Calibri"/>
                <a:sym typeface="Calibri"/>
              </a:rPr>
              <a:t>Μισθωτούς</a:t>
            </a:r>
            <a:endParaRPr sz="1800" b="0" i="0" u="none" strike="noStrike" cap="none" dirty="0">
              <a:solidFill>
                <a:srgbClr val="595959"/>
              </a:solidFill>
              <a:latin typeface="Calibri"/>
              <a:ea typeface="Calibri"/>
              <a:cs typeface="Calibri"/>
              <a:sym typeface="Calibri"/>
            </a:endParaRPr>
          </a:p>
        </p:txBody>
      </p:sp>
      <p:sp>
        <p:nvSpPr>
          <p:cNvPr id="316" name="Google Shape;316;p66"/>
          <p:cNvSpPr txBox="1"/>
          <p:nvPr/>
        </p:nvSpPr>
        <p:spPr>
          <a:xfrm>
            <a:off x="9092350" y="5013210"/>
            <a:ext cx="2289837" cy="540084"/>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595959"/>
              </a:buClr>
              <a:buSzPts val="1800"/>
              <a:buFont typeface="Arial"/>
              <a:buNone/>
            </a:pPr>
            <a:r>
              <a:rPr lang="en-US" sz="1800" b="0" i="0" u="none" strike="noStrike" cap="none" dirty="0">
                <a:solidFill>
                  <a:srgbClr val="595959"/>
                </a:solidFill>
                <a:latin typeface="Calibri"/>
                <a:ea typeface="Calibri"/>
                <a:cs typeface="Calibri"/>
                <a:sym typeface="Calibri"/>
              </a:rPr>
              <a:t>b. </a:t>
            </a:r>
            <a:r>
              <a:rPr lang="el-GR" sz="1800" b="0" i="0" u="none" strike="noStrike" cap="none" dirty="0">
                <a:solidFill>
                  <a:srgbClr val="595959"/>
                </a:solidFill>
                <a:latin typeface="Calibri"/>
                <a:ea typeface="Calibri"/>
                <a:cs typeface="Calibri"/>
                <a:sym typeface="Calibri"/>
              </a:rPr>
              <a:t>Πολύ κοντά. Σε 10 χρόνια το πολύ</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595959"/>
              </a:buClr>
              <a:buSzPts val="1800"/>
              <a:buFont typeface="Arial"/>
              <a:buNone/>
            </a:pPr>
            <a:endParaRPr sz="1800" b="0" i="0" u="none" strike="noStrike" cap="none" dirty="0">
              <a:solidFill>
                <a:srgbClr val="595959"/>
              </a:solidFill>
              <a:latin typeface="Calibri"/>
              <a:ea typeface="Calibri"/>
              <a:cs typeface="Calibri"/>
              <a:sym typeface="Calibri"/>
            </a:endParaRPr>
          </a:p>
        </p:txBody>
      </p:sp>
      <p:sp>
        <p:nvSpPr>
          <p:cNvPr id="317" name="Google Shape;317;p66"/>
          <p:cNvSpPr txBox="1"/>
          <p:nvPr/>
        </p:nvSpPr>
        <p:spPr>
          <a:xfrm>
            <a:off x="9092350" y="5612367"/>
            <a:ext cx="2289837" cy="540084"/>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595959"/>
              </a:buClr>
              <a:buSzPts val="1800"/>
              <a:buFont typeface="Arial"/>
              <a:buNone/>
            </a:pPr>
            <a:r>
              <a:rPr lang="en-US" sz="1800" b="0" i="0" u="none" strike="noStrike" cap="none" dirty="0">
                <a:solidFill>
                  <a:srgbClr val="595959"/>
                </a:solidFill>
                <a:latin typeface="Calibri"/>
                <a:ea typeface="Calibri"/>
                <a:cs typeface="Calibri"/>
                <a:sym typeface="Calibri"/>
              </a:rPr>
              <a:t>c. </a:t>
            </a:r>
            <a:r>
              <a:rPr lang="el-GR" sz="1800" b="0" i="0" u="none" strike="noStrike" cap="none" dirty="0">
                <a:solidFill>
                  <a:srgbClr val="595959"/>
                </a:solidFill>
                <a:latin typeface="Calibri"/>
                <a:ea typeface="Calibri"/>
                <a:cs typeface="Calibri"/>
                <a:sym typeface="Calibri"/>
              </a:rPr>
              <a:t>Ούτε σε 200 χρόνια από τώρα</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595959"/>
              </a:buClr>
              <a:buSzPts val="1800"/>
              <a:buFont typeface="Arial"/>
              <a:buNone/>
            </a:pPr>
            <a:endParaRPr sz="1800" b="0" i="0" u="none" strike="noStrike" cap="none" dirty="0">
              <a:solidFill>
                <a:srgbClr val="595959"/>
              </a:solidFill>
              <a:latin typeface="Calibri"/>
              <a:ea typeface="Calibri"/>
              <a:cs typeface="Calibri"/>
              <a:sym typeface="Calibri"/>
            </a:endParaRPr>
          </a:p>
        </p:txBody>
      </p:sp>
      <p:sp>
        <p:nvSpPr>
          <p:cNvPr id="318" name="Google Shape;318;p66"/>
          <p:cNvSpPr txBox="1"/>
          <p:nvPr/>
        </p:nvSpPr>
        <p:spPr>
          <a:xfrm>
            <a:off x="3625907" y="5015001"/>
            <a:ext cx="2289837" cy="40956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1800"/>
              <a:buFont typeface="Arial"/>
              <a:buNone/>
            </a:pPr>
            <a:r>
              <a:rPr lang="en-US" sz="1800" b="0" i="0" u="none" strike="noStrike" cap="none">
                <a:solidFill>
                  <a:srgbClr val="595959"/>
                </a:solidFill>
                <a:latin typeface="Calibri"/>
                <a:ea typeface="Calibri"/>
                <a:cs typeface="Calibri"/>
                <a:sym typeface="Calibri"/>
              </a:rPr>
              <a:t>b. 28%</a:t>
            </a:r>
            <a:endParaRPr sz="1800" b="0" i="0" u="none" strike="noStrike" cap="none">
              <a:solidFill>
                <a:srgbClr val="595959"/>
              </a:solidFill>
              <a:latin typeface="Calibri"/>
              <a:ea typeface="Calibri"/>
              <a:cs typeface="Calibri"/>
              <a:sym typeface="Calibri"/>
            </a:endParaRPr>
          </a:p>
        </p:txBody>
      </p:sp>
      <p:sp>
        <p:nvSpPr>
          <p:cNvPr id="319" name="Google Shape;319;p66"/>
          <p:cNvSpPr txBox="1"/>
          <p:nvPr/>
        </p:nvSpPr>
        <p:spPr>
          <a:xfrm>
            <a:off x="3625906" y="5475401"/>
            <a:ext cx="2289837" cy="40956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1800"/>
              <a:buFont typeface="Arial"/>
              <a:buNone/>
            </a:pPr>
            <a:r>
              <a:rPr lang="en-US" sz="1800" b="0" i="0" u="none" strike="noStrike" cap="none">
                <a:solidFill>
                  <a:srgbClr val="595959"/>
                </a:solidFill>
                <a:latin typeface="Calibri"/>
                <a:ea typeface="Calibri"/>
                <a:cs typeface="Calibri"/>
                <a:sym typeface="Calibri"/>
              </a:rPr>
              <a:t>c. 13%</a:t>
            </a:r>
            <a:endParaRPr sz="1800" b="0" i="0" u="none" strike="noStrike" cap="none">
              <a:solidFill>
                <a:srgbClr val="595959"/>
              </a:solidFill>
              <a:latin typeface="Calibri"/>
              <a:ea typeface="Calibri"/>
              <a:cs typeface="Calibri"/>
              <a:sym typeface="Calibri"/>
            </a:endParaRPr>
          </a:p>
        </p:txBody>
      </p:sp>
      <p:sp>
        <p:nvSpPr>
          <p:cNvPr id="320" name="Google Shape;320;p66"/>
          <p:cNvSpPr txBox="1">
            <a:spLocks noGrp="1"/>
          </p:cNvSpPr>
          <p:nvPr>
            <p:ph type="body" idx="7"/>
          </p:nvPr>
        </p:nvSpPr>
        <p:spPr>
          <a:xfrm>
            <a:off x="726210" y="4701037"/>
            <a:ext cx="2289837" cy="40956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ts val="1800"/>
              <a:buNone/>
            </a:pPr>
            <a:r>
              <a:rPr lang="en-US"/>
              <a:t>a. 15%</a:t>
            </a:r>
            <a:endParaRPr/>
          </a:p>
        </p:txBody>
      </p:sp>
      <p:sp>
        <p:nvSpPr>
          <p:cNvPr id="321" name="Google Shape;321;p66"/>
          <p:cNvSpPr txBox="1"/>
          <p:nvPr/>
        </p:nvSpPr>
        <p:spPr>
          <a:xfrm>
            <a:off x="748504" y="5217164"/>
            <a:ext cx="2289837" cy="40956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1800"/>
              <a:buFont typeface="Arial"/>
              <a:buNone/>
            </a:pPr>
            <a:r>
              <a:rPr lang="en-US" sz="1800" b="0" i="0" u="none" strike="noStrike" cap="none">
                <a:solidFill>
                  <a:srgbClr val="595959"/>
                </a:solidFill>
                <a:latin typeface="Calibri"/>
                <a:ea typeface="Calibri"/>
                <a:cs typeface="Calibri"/>
                <a:sym typeface="Calibri"/>
              </a:rPr>
              <a:t>b. 35%</a:t>
            </a:r>
            <a:endParaRPr sz="1800" b="0" i="0" u="none" strike="noStrike" cap="none">
              <a:solidFill>
                <a:srgbClr val="595959"/>
              </a:solidFill>
              <a:latin typeface="Calibri"/>
              <a:ea typeface="Calibri"/>
              <a:cs typeface="Calibri"/>
              <a:sym typeface="Calibri"/>
            </a:endParaRPr>
          </a:p>
        </p:txBody>
      </p:sp>
      <p:sp>
        <p:nvSpPr>
          <p:cNvPr id="322" name="Google Shape;322;p66"/>
          <p:cNvSpPr txBox="1"/>
          <p:nvPr/>
        </p:nvSpPr>
        <p:spPr>
          <a:xfrm>
            <a:off x="748503" y="5677564"/>
            <a:ext cx="2289837" cy="40956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1800"/>
              <a:buFont typeface="Arial"/>
              <a:buNone/>
            </a:pPr>
            <a:r>
              <a:rPr lang="en-US" sz="1800" b="0" i="0" u="none" strike="noStrike" cap="none">
                <a:solidFill>
                  <a:srgbClr val="595959"/>
                </a:solidFill>
                <a:latin typeface="Calibri"/>
                <a:ea typeface="Calibri"/>
                <a:cs typeface="Calibri"/>
                <a:sym typeface="Calibri"/>
              </a:rPr>
              <a:t>c. 25%</a:t>
            </a:r>
            <a:endParaRPr sz="1800" b="0" i="0" u="none" strike="noStrike" cap="none">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5"/>
          <p:cNvPicPr preferRelativeResize="0">
            <a:picLocks noGrp="1"/>
          </p:cNvPicPr>
          <p:nvPr>
            <p:ph type="pic" idx="2"/>
          </p:nvPr>
        </p:nvPicPr>
        <p:blipFill rotWithShape="1">
          <a:blip r:embed="rId3">
            <a:alphaModFix/>
          </a:blip>
          <a:srcRect l="12469" r="12469"/>
          <a:stretch/>
        </p:blipFill>
        <p:spPr>
          <a:xfrm>
            <a:off x="1179513" y="1488533"/>
            <a:ext cx="1724025" cy="1724025"/>
          </a:xfrm>
          <a:prstGeom prst="ellipse">
            <a:avLst/>
          </a:prstGeom>
          <a:solidFill>
            <a:schemeClr val="lt1"/>
          </a:solidFill>
          <a:ln>
            <a:noFill/>
          </a:ln>
        </p:spPr>
      </p:pic>
      <p:pic>
        <p:nvPicPr>
          <p:cNvPr id="328" name="Google Shape;328;p5"/>
          <p:cNvPicPr preferRelativeResize="0">
            <a:picLocks noGrp="1"/>
          </p:cNvPicPr>
          <p:nvPr>
            <p:ph type="pic" idx="3"/>
          </p:nvPr>
        </p:nvPicPr>
        <p:blipFill rotWithShape="1">
          <a:blip r:embed="rId4">
            <a:alphaModFix/>
          </a:blip>
          <a:srcRect l="12946" r="12950"/>
          <a:stretch/>
        </p:blipFill>
        <p:spPr>
          <a:xfrm>
            <a:off x="3867150" y="1498058"/>
            <a:ext cx="1724025" cy="1724025"/>
          </a:xfrm>
          <a:prstGeom prst="ellipse">
            <a:avLst/>
          </a:prstGeom>
          <a:solidFill>
            <a:schemeClr val="lt1"/>
          </a:solidFill>
          <a:ln>
            <a:noFill/>
          </a:ln>
        </p:spPr>
      </p:pic>
      <p:pic>
        <p:nvPicPr>
          <p:cNvPr id="329" name="Google Shape;329;p5"/>
          <p:cNvPicPr preferRelativeResize="0">
            <a:picLocks noGrp="1"/>
          </p:cNvPicPr>
          <p:nvPr>
            <p:ph type="pic" idx="4"/>
          </p:nvPr>
        </p:nvPicPr>
        <p:blipFill rotWithShape="1">
          <a:blip r:embed="rId5">
            <a:alphaModFix/>
          </a:blip>
          <a:srcRect l="16667" r="16666"/>
          <a:stretch/>
        </p:blipFill>
        <p:spPr>
          <a:xfrm>
            <a:off x="6543675" y="1493295"/>
            <a:ext cx="1724025" cy="1724025"/>
          </a:xfrm>
          <a:prstGeom prst="ellipse">
            <a:avLst/>
          </a:prstGeom>
          <a:solidFill>
            <a:schemeClr val="lt1"/>
          </a:solidFill>
          <a:ln>
            <a:noFill/>
          </a:ln>
        </p:spPr>
      </p:pic>
      <p:pic>
        <p:nvPicPr>
          <p:cNvPr id="330" name="Google Shape;330;p5"/>
          <p:cNvPicPr preferRelativeResize="0">
            <a:picLocks noGrp="1"/>
          </p:cNvPicPr>
          <p:nvPr>
            <p:ph type="pic" idx="5"/>
          </p:nvPr>
        </p:nvPicPr>
        <p:blipFill rotWithShape="1">
          <a:blip r:embed="rId6">
            <a:alphaModFix/>
          </a:blip>
          <a:srcRect l="16699" r="16698"/>
          <a:stretch/>
        </p:blipFill>
        <p:spPr>
          <a:xfrm>
            <a:off x="9231313" y="1502820"/>
            <a:ext cx="1724025" cy="1724025"/>
          </a:xfrm>
          <a:prstGeom prst="ellipse">
            <a:avLst/>
          </a:prstGeom>
          <a:solidFill>
            <a:schemeClr val="lt1"/>
          </a:solidFill>
          <a:ln>
            <a:noFill/>
          </a:ln>
        </p:spPr>
      </p:pic>
      <p:sp>
        <p:nvSpPr>
          <p:cNvPr id="331" name="Google Shape;331;p5"/>
          <p:cNvSpPr txBox="1">
            <a:spLocks noGrp="1"/>
          </p:cNvSpPr>
          <p:nvPr>
            <p:ph type="body" idx="6"/>
          </p:nvPr>
        </p:nvSpPr>
        <p:spPr>
          <a:xfrm>
            <a:off x="551544" y="3398917"/>
            <a:ext cx="2863708" cy="272611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l-GR" sz="1600" dirty="0">
                <a:solidFill>
                  <a:srgbClr val="0070C0"/>
                </a:solidFill>
              </a:rPr>
              <a:t>Στις χώρες της ΕΕ-27, μόνο το 25% των ιδιοκτητών επιχειρήσεων με εργαζόμενους είναι γυναίκες. Σε μελέτη του Ευρωβαρόμετρου του 2009, το 51% των ανδρών και το 39% των γυναικών προτιμούσαν να είναι αυτοαπασχολούμενοι παρά μισθωτοί.</a:t>
            </a:r>
            <a:endParaRPr sz="1600" dirty="0">
              <a:solidFill>
                <a:srgbClr val="0070C0"/>
              </a:solidFill>
            </a:endParaRPr>
          </a:p>
        </p:txBody>
      </p:sp>
      <p:sp>
        <p:nvSpPr>
          <p:cNvPr id="332" name="Google Shape;332;p5"/>
          <p:cNvSpPr txBox="1">
            <a:spLocks noGrp="1"/>
          </p:cNvSpPr>
          <p:nvPr>
            <p:ph type="body" idx="8"/>
          </p:nvPr>
        </p:nvSpPr>
        <p:spPr>
          <a:xfrm>
            <a:off x="3473308" y="3436458"/>
            <a:ext cx="2550446" cy="20588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l-GR" dirty="0">
                <a:solidFill>
                  <a:srgbClr val="0070C0"/>
                </a:solidFill>
              </a:rPr>
              <a:t>Σε παγκόσμιο επίπεδο, οι γυναίκες είναι μόλις το 13% των κατόχων γεωργικής γης. Τα υπόλοιπα ανήκουν στους άνδρες</a:t>
            </a:r>
            <a:r>
              <a:rPr lang="en-US" dirty="0">
                <a:solidFill>
                  <a:srgbClr val="0070C0"/>
                </a:solidFill>
              </a:rPr>
              <a:t>.</a:t>
            </a:r>
            <a:endParaRPr dirty="0">
              <a:solidFill>
                <a:srgbClr val="0070C0"/>
              </a:solidFill>
            </a:endParaRPr>
          </a:p>
        </p:txBody>
      </p:sp>
      <p:sp>
        <p:nvSpPr>
          <p:cNvPr id="333" name="Google Shape;333;p5"/>
          <p:cNvSpPr txBox="1">
            <a:spLocks noGrp="1"/>
          </p:cNvSpPr>
          <p:nvPr>
            <p:ph type="body" idx="13"/>
          </p:nvPr>
        </p:nvSpPr>
        <p:spPr>
          <a:xfrm>
            <a:off x="6298549" y="3459157"/>
            <a:ext cx="2289838" cy="28400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l-GR" sz="1600" dirty="0">
                <a:solidFill>
                  <a:srgbClr val="0070C0"/>
                </a:solidFill>
              </a:rPr>
              <a:t>Είναι υψηλότερο στην αυτοαπασχόληση. Ένας σημαντικός παράγοντας για αυτό είναι ότι οι γυναίκες αφιερώνουν λιγότερο χρόνο στην επιχείρηση από τους άνδρες. Επιπλέον, οι γυναίκες βασίζονται λιγότερο στην εξωτερική χρηματοδότηση από τους άνδρες</a:t>
            </a:r>
            <a:endParaRPr sz="1600" dirty="0">
              <a:solidFill>
                <a:srgbClr val="0070C0"/>
              </a:solidFill>
            </a:endParaRPr>
          </a:p>
        </p:txBody>
      </p:sp>
      <p:sp>
        <p:nvSpPr>
          <p:cNvPr id="334" name="Google Shape;334;p5"/>
          <p:cNvSpPr txBox="1">
            <a:spLocks noGrp="1"/>
          </p:cNvSpPr>
          <p:nvPr>
            <p:ph type="body" idx="15"/>
          </p:nvPr>
        </p:nvSpPr>
        <p:spPr>
          <a:xfrm>
            <a:off x="8993486" y="3395488"/>
            <a:ext cx="2289838" cy="72176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l-GR" sz="1800" dirty="0">
                <a:solidFill>
                  <a:srgbClr val="0070C0"/>
                </a:solidFill>
              </a:rPr>
              <a:t>Το Παγκόσμιο Οικονομικό Φόρουμ εκτιμά ότι με τον τρέχοντα ρυθμό προόδου, θα χρειαστούν 267,6 χρόνια για να καλυφθεί το οικονομικό χάσμα μεταξύ των φύλων</a:t>
            </a:r>
            <a:r>
              <a:rPr lang="en-US" sz="1800" dirty="0">
                <a:solidFill>
                  <a:srgbClr val="0070C0"/>
                </a:solidFill>
              </a:rPr>
              <a:t>. </a:t>
            </a:r>
            <a:endParaRPr sz="1800" dirty="0">
              <a:solidFill>
                <a:srgbClr val="0070C0"/>
              </a:solidFill>
            </a:endParaRPr>
          </a:p>
        </p:txBody>
      </p:sp>
      <p:sp>
        <p:nvSpPr>
          <p:cNvPr id="335" name="Google Shape;335;p5"/>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3600"/>
              <a:buNone/>
            </a:pPr>
            <a:r>
              <a:rPr lang="en-US" dirty="0">
                <a:solidFill>
                  <a:srgbClr val="20EEF1"/>
                </a:solidFill>
              </a:rPr>
              <a:t>Quiz    </a:t>
            </a:r>
            <a:r>
              <a:rPr lang="el-GR" dirty="0"/>
              <a:t>χάσμα φύλων</a:t>
            </a:r>
            <a:r>
              <a:rPr lang="en-US" dirty="0"/>
              <a:t>: </a:t>
            </a:r>
            <a:r>
              <a:rPr lang="el-GR" i="1" dirty="0">
                <a:solidFill>
                  <a:srgbClr val="20EEF1"/>
                </a:solidFill>
              </a:rPr>
              <a:t>απαντήσεις</a:t>
            </a:r>
            <a:endParaRPr i="1" dirty="0">
              <a:solidFill>
                <a:srgbClr val="20EEF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7"/>
          <p:cNvSpPr/>
          <p:nvPr/>
        </p:nvSpPr>
        <p:spPr>
          <a:xfrm>
            <a:off x="8332147" y="4542045"/>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41" name="Google Shape;341;p67"/>
          <p:cNvSpPr txBox="1">
            <a:spLocks noGrp="1"/>
          </p:cNvSpPr>
          <p:nvPr>
            <p:ph type="body" idx="1"/>
          </p:nvPr>
        </p:nvSpPr>
        <p:spPr>
          <a:xfrm>
            <a:off x="559051" y="565291"/>
            <a:ext cx="9090976" cy="58222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595959"/>
              </a:buClr>
              <a:buSzPts val="3459"/>
              <a:buNone/>
            </a:pPr>
            <a:r>
              <a:rPr lang="el-GR" sz="3200" dirty="0">
                <a:solidFill>
                  <a:srgbClr val="0070C0"/>
                </a:solidFill>
              </a:rPr>
              <a:t>Προκλήσεις και εμπόδια που αντιμετωπίζουν οι γυναίκες</a:t>
            </a:r>
            <a:endParaRPr sz="3200" dirty="0">
              <a:solidFill>
                <a:srgbClr val="0070C0"/>
              </a:solidFill>
            </a:endParaRPr>
          </a:p>
        </p:txBody>
      </p:sp>
      <p:sp>
        <p:nvSpPr>
          <p:cNvPr id="342" name="Google Shape;342;p67"/>
          <p:cNvSpPr txBox="1">
            <a:spLocks noGrp="1"/>
          </p:cNvSpPr>
          <p:nvPr>
            <p:ph type="body" idx="6"/>
          </p:nvPr>
        </p:nvSpPr>
        <p:spPr>
          <a:xfrm>
            <a:off x="2160682" y="2976210"/>
            <a:ext cx="2093228" cy="1202080"/>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lt1"/>
              </a:buClr>
              <a:buSzPts val="2400"/>
              <a:buNone/>
            </a:pPr>
            <a:r>
              <a:rPr lang="el-GR" sz="1800" dirty="0"/>
              <a:t>ΤΗΝ ΙΣΟΡΡΟΠΙΑ ΟΙΚΟΓΕΝΕΙΑΚΗΣ ΚΑΙ ΕΠΑΓΓΕΛΜΑΤΙΚΗΣ ΖΩΗΣ</a:t>
            </a:r>
            <a:endParaRPr sz="1800" dirty="0"/>
          </a:p>
        </p:txBody>
      </p:sp>
      <p:sp>
        <p:nvSpPr>
          <p:cNvPr id="343" name="Google Shape;343;p67"/>
          <p:cNvSpPr txBox="1">
            <a:spLocks noGrp="1"/>
          </p:cNvSpPr>
          <p:nvPr>
            <p:ph type="body" idx="7"/>
          </p:nvPr>
        </p:nvSpPr>
        <p:spPr>
          <a:xfrm>
            <a:off x="4521514" y="3117069"/>
            <a:ext cx="2093228" cy="120208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2400"/>
              <a:buNone/>
            </a:pPr>
            <a:r>
              <a:rPr lang="el-GR" sz="3200" dirty="0"/>
              <a:t>ΓΥΑΛΙΝΗ ΟΡΟΦΗ</a:t>
            </a:r>
            <a:endParaRPr sz="3200" dirty="0"/>
          </a:p>
        </p:txBody>
      </p:sp>
      <p:sp>
        <p:nvSpPr>
          <p:cNvPr id="344" name="Google Shape;344;p67"/>
          <p:cNvSpPr txBox="1">
            <a:spLocks noGrp="1"/>
          </p:cNvSpPr>
          <p:nvPr>
            <p:ph type="body" idx="8"/>
          </p:nvPr>
        </p:nvSpPr>
        <p:spPr>
          <a:xfrm>
            <a:off x="6805800" y="3121537"/>
            <a:ext cx="2093228" cy="120208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2400"/>
              <a:buNone/>
            </a:pPr>
            <a:r>
              <a:rPr lang="el-GR" sz="3200" dirty="0"/>
              <a:t>ΑΟΡΑΤΑ ΕΜΠΟΔΙΑ</a:t>
            </a:r>
            <a:endParaRPr sz="3200" dirty="0"/>
          </a:p>
        </p:txBody>
      </p:sp>
      <p:sp>
        <p:nvSpPr>
          <p:cNvPr id="345" name="Google Shape;345;p67"/>
          <p:cNvSpPr txBox="1">
            <a:spLocks noGrp="1"/>
          </p:cNvSpPr>
          <p:nvPr>
            <p:ph type="body" idx="9"/>
          </p:nvPr>
        </p:nvSpPr>
        <p:spPr>
          <a:xfrm>
            <a:off x="8764456" y="2926030"/>
            <a:ext cx="2851774" cy="1202080"/>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lt1"/>
              </a:buClr>
              <a:buSzPts val="2400"/>
              <a:buNone/>
            </a:pPr>
            <a:r>
              <a:rPr lang="el-GR" sz="3000" dirty="0"/>
              <a:t>ΔΙΑΧΩΡΙΣΜΟΣ ΑΓΟΡΑΣ ΕΡΓΑΣΙΑΣ</a:t>
            </a:r>
            <a:endParaRPr sz="3000" dirty="0"/>
          </a:p>
        </p:txBody>
      </p:sp>
      <p:sp>
        <p:nvSpPr>
          <p:cNvPr id="346" name="Google Shape;346;p67"/>
          <p:cNvSpPr/>
          <p:nvPr/>
        </p:nvSpPr>
        <p:spPr>
          <a:xfrm>
            <a:off x="10734261" y="4542045"/>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47" name="Google Shape;347;p67"/>
          <p:cNvSpPr/>
          <p:nvPr/>
        </p:nvSpPr>
        <p:spPr>
          <a:xfrm>
            <a:off x="6066360" y="4556559"/>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48" name="Google Shape;348;p67"/>
          <p:cNvSpPr/>
          <p:nvPr/>
        </p:nvSpPr>
        <p:spPr>
          <a:xfrm>
            <a:off x="3693274" y="4611279"/>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pic>
        <p:nvPicPr>
          <p:cNvPr id="349" name="Google Shape;349;p67"/>
          <p:cNvPicPr preferRelativeResize="0"/>
          <p:nvPr/>
        </p:nvPicPr>
        <p:blipFill rotWithShape="1">
          <a:blip r:embed="rId3">
            <a:alphaModFix/>
          </a:blip>
          <a:srcRect/>
          <a:stretch/>
        </p:blipFill>
        <p:spPr>
          <a:xfrm>
            <a:off x="2522452" y="1805388"/>
            <a:ext cx="1074272" cy="1074272"/>
          </a:xfrm>
          <a:prstGeom prst="rect">
            <a:avLst/>
          </a:prstGeom>
          <a:noFill/>
          <a:ln>
            <a:noFill/>
          </a:ln>
        </p:spPr>
      </p:pic>
      <p:pic>
        <p:nvPicPr>
          <p:cNvPr id="350" name="Google Shape;350;p67"/>
          <p:cNvPicPr preferRelativeResize="0"/>
          <p:nvPr/>
        </p:nvPicPr>
        <p:blipFill rotWithShape="1">
          <a:blip r:embed="rId4">
            <a:alphaModFix/>
          </a:blip>
          <a:srcRect t="14134" b="14134"/>
          <a:stretch/>
        </p:blipFill>
        <p:spPr>
          <a:xfrm>
            <a:off x="4833232" y="1779986"/>
            <a:ext cx="1099673" cy="1099673"/>
          </a:xfrm>
          <a:prstGeom prst="ellipse">
            <a:avLst/>
          </a:prstGeom>
          <a:solidFill>
            <a:schemeClr val="lt1"/>
          </a:solidFill>
          <a:ln>
            <a:noFill/>
          </a:ln>
        </p:spPr>
      </p:pic>
      <p:pic>
        <p:nvPicPr>
          <p:cNvPr id="351" name="Google Shape;351;p67"/>
          <p:cNvPicPr preferRelativeResize="0"/>
          <p:nvPr/>
        </p:nvPicPr>
        <p:blipFill rotWithShape="1">
          <a:blip r:embed="rId5">
            <a:alphaModFix/>
          </a:blip>
          <a:srcRect l="23749" r="23749"/>
          <a:stretch/>
        </p:blipFill>
        <p:spPr>
          <a:xfrm>
            <a:off x="7122746" y="1779986"/>
            <a:ext cx="1099673" cy="1099673"/>
          </a:xfrm>
          <a:prstGeom prst="ellipse">
            <a:avLst/>
          </a:prstGeom>
          <a:solidFill>
            <a:schemeClr val="lt1"/>
          </a:solidFill>
          <a:ln>
            <a:noFill/>
          </a:ln>
        </p:spPr>
      </p:pic>
      <p:pic>
        <p:nvPicPr>
          <p:cNvPr id="352" name="Google Shape;352;p67"/>
          <p:cNvPicPr preferRelativeResize="0"/>
          <p:nvPr/>
        </p:nvPicPr>
        <p:blipFill rotWithShape="1">
          <a:blip r:embed="rId6">
            <a:alphaModFix/>
          </a:blip>
          <a:srcRect/>
          <a:stretch/>
        </p:blipFill>
        <p:spPr>
          <a:xfrm>
            <a:off x="9494064" y="1805388"/>
            <a:ext cx="996246" cy="992725"/>
          </a:xfrm>
          <a:prstGeom prst="rect">
            <a:avLst/>
          </a:prstGeom>
          <a:noFill/>
          <a:ln>
            <a:noFill/>
          </a:ln>
        </p:spPr>
      </p:pic>
      <p:sp>
        <p:nvSpPr>
          <p:cNvPr id="353" name="Google Shape;353;p67"/>
          <p:cNvSpPr txBox="1">
            <a:spLocks noGrp="1"/>
          </p:cNvSpPr>
          <p:nvPr>
            <p:ph type="body" idx="6"/>
          </p:nvPr>
        </p:nvSpPr>
        <p:spPr>
          <a:xfrm>
            <a:off x="1039945" y="4820174"/>
            <a:ext cx="2551732" cy="1202080"/>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lt1"/>
              </a:buClr>
              <a:buSzPts val="2400"/>
              <a:buNone/>
            </a:pPr>
            <a:r>
              <a:rPr lang="el-GR" sz="2000" u="sng" dirty="0">
                <a:solidFill>
                  <a:srgbClr val="006666"/>
                </a:solidFill>
                <a:hlinkClick r:id="rId7">
                  <a:extLst>
                    <a:ext uri="{A12FA001-AC4F-418D-AE19-62706E023703}">
                      <ahyp:hlinkClr xmlns:ahyp="http://schemas.microsoft.com/office/drawing/2018/hyperlinkcolor" val="tx"/>
                    </a:ext>
                  </a:extLst>
                </a:hlinkClick>
              </a:rPr>
              <a:t>Τι είναι η ισορροπία οικογενειακής και επαγγελματικής ζωής</a:t>
            </a:r>
            <a:endParaRPr sz="2000" dirty="0">
              <a:solidFill>
                <a:srgbClr val="006666"/>
              </a:solidFill>
            </a:endParaRPr>
          </a:p>
        </p:txBody>
      </p:sp>
      <p:sp>
        <p:nvSpPr>
          <p:cNvPr id="354" name="Google Shape;354;p67"/>
          <p:cNvSpPr txBox="1">
            <a:spLocks noGrp="1"/>
          </p:cNvSpPr>
          <p:nvPr>
            <p:ph type="body" idx="6"/>
          </p:nvPr>
        </p:nvSpPr>
        <p:spPr>
          <a:xfrm>
            <a:off x="4623619" y="4861018"/>
            <a:ext cx="1442741" cy="1202080"/>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lt1"/>
              </a:buClr>
              <a:buSzPts val="2400"/>
              <a:buNone/>
            </a:pPr>
            <a:r>
              <a:rPr lang="el-GR" sz="2000" u="sng" dirty="0">
                <a:solidFill>
                  <a:srgbClr val="006666"/>
                </a:solidFill>
                <a:hlinkClick r:id="rId8">
                  <a:extLst>
                    <a:ext uri="{A12FA001-AC4F-418D-AE19-62706E023703}">
                      <ahyp:hlinkClr xmlns:ahyp="http://schemas.microsoft.com/office/drawing/2018/hyperlinkcolor" val="tx"/>
                    </a:ext>
                  </a:extLst>
                </a:hlinkClick>
              </a:rPr>
              <a:t>Τι είναι η Γυάλινη Οροφή</a:t>
            </a:r>
            <a:endParaRPr sz="2000" dirty="0">
              <a:solidFill>
                <a:srgbClr val="006666"/>
              </a:solidFill>
            </a:endParaRPr>
          </a:p>
        </p:txBody>
      </p:sp>
      <p:sp>
        <p:nvSpPr>
          <p:cNvPr id="355" name="Google Shape;355;p67"/>
          <p:cNvSpPr txBox="1">
            <a:spLocks noGrp="1"/>
          </p:cNvSpPr>
          <p:nvPr>
            <p:ph type="body" idx="6"/>
          </p:nvPr>
        </p:nvSpPr>
        <p:spPr>
          <a:xfrm>
            <a:off x="6936697" y="4939622"/>
            <a:ext cx="1442741" cy="1155202"/>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lt1"/>
              </a:buClr>
              <a:buSzPts val="2400"/>
              <a:buNone/>
            </a:pPr>
            <a:r>
              <a:rPr lang="el-GR" sz="2000" u="sng" dirty="0">
                <a:solidFill>
                  <a:srgbClr val="006666"/>
                </a:solidFill>
                <a:hlinkClick r:id="rId9">
                  <a:extLst>
                    <a:ext uri="{A12FA001-AC4F-418D-AE19-62706E023703}">
                      <ahyp:hlinkClr xmlns:ahyp="http://schemas.microsoft.com/office/drawing/2018/hyperlinkcolor" val="tx"/>
                    </a:ext>
                  </a:extLst>
                </a:hlinkClick>
              </a:rPr>
              <a:t>Τι είναι τα Αόρατα Εμπόδια</a:t>
            </a:r>
            <a:endParaRPr sz="2000" dirty="0">
              <a:solidFill>
                <a:srgbClr val="006666"/>
              </a:solidFill>
            </a:endParaRPr>
          </a:p>
        </p:txBody>
      </p:sp>
      <p:sp>
        <p:nvSpPr>
          <p:cNvPr id="356" name="Google Shape;356;p67"/>
          <p:cNvSpPr txBox="1">
            <a:spLocks noGrp="1"/>
          </p:cNvSpPr>
          <p:nvPr>
            <p:ph type="body" idx="6"/>
          </p:nvPr>
        </p:nvSpPr>
        <p:spPr>
          <a:xfrm>
            <a:off x="9189922" y="4892744"/>
            <a:ext cx="1860536" cy="1595142"/>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lt1"/>
              </a:buClr>
              <a:buSzPts val="2400"/>
              <a:buNone/>
            </a:pPr>
            <a:r>
              <a:rPr lang="el-GR" sz="2000" u="sng" dirty="0">
                <a:solidFill>
                  <a:srgbClr val="006666"/>
                </a:solidFill>
                <a:hlinkClick r:id="rId10">
                  <a:extLst>
                    <a:ext uri="{A12FA001-AC4F-418D-AE19-62706E023703}">
                      <ahyp:hlinkClr xmlns:ahyp="http://schemas.microsoft.com/office/drawing/2018/hyperlinkcolor" val="tx"/>
                    </a:ext>
                  </a:extLst>
                </a:hlinkClick>
              </a:rPr>
              <a:t>Τι είναι ο Διαχωρισμός Αγοράς Εργασίας</a:t>
            </a:r>
            <a:endParaRPr sz="2000" dirty="0">
              <a:solidFill>
                <a:srgbClr val="00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p:nvPr/>
        </p:nvSpPr>
        <p:spPr>
          <a:xfrm>
            <a:off x="8332147" y="4542045"/>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62" name="Google Shape;362;p6"/>
          <p:cNvSpPr txBox="1">
            <a:spLocks noGrp="1"/>
          </p:cNvSpPr>
          <p:nvPr>
            <p:ph type="body" idx="1"/>
          </p:nvPr>
        </p:nvSpPr>
        <p:spPr>
          <a:xfrm>
            <a:off x="559049" y="385738"/>
            <a:ext cx="11239373" cy="7546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595959"/>
              </a:buClr>
              <a:buSzPts val="3459"/>
              <a:buNone/>
            </a:pPr>
            <a:r>
              <a:rPr lang="el-GR" sz="3200" dirty="0">
                <a:solidFill>
                  <a:srgbClr val="0070C0"/>
                </a:solidFill>
              </a:rPr>
              <a:t>Προκλήσεις και εμπόδια που αντιμετωπίζουν οι γυναίκες</a:t>
            </a:r>
            <a:r>
              <a:rPr lang="en-US" sz="3200" dirty="0">
                <a:solidFill>
                  <a:srgbClr val="0070C0"/>
                </a:solidFill>
              </a:rPr>
              <a:t>: </a:t>
            </a:r>
            <a:r>
              <a:rPr lang="el-GR" sz="3200" dirty="0">
                <a:solidFill>
                  <a:srgbClr val="006666"/>
                </a:solidFill>
              </a:rPr>
              <a:t>Μάθετε περισσότερα</a:t>
            </a:r>
            <a:endParaRPr sz="3200" dirty="0">
              <a:solidFill>
                <a:srgbClr val="006666"/>
              </a:solidFill>
            </a:endParaRPr>
          </a:p>
        </p:txBody>
      </p:sp>
      <p:sp>
        <p:nvSpPr>
          <p:cNvPr id="363" name="Google Shape;363;p6"/>
          <p:cNvSpPr txBox="1">
            <a:spLocks noGrp="1"/>
          </p:cNvSpPr>
          <p:nvPr>
            <p:ph type="body" idx="6"/>
          </p:nvPr>
        </p:nvSpPr>
        <p:spPr>
          <a:xfrm>
            <a:off x="2213412" y="2901693"/>
            <a:ext cx="1976628" cy="601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None/>
            </a:pPr>
            <a:r>
              <a:rPr lang="el-GR" sz="1100" u="sng" dirty="0">
                <a:solidFill>
                  <a:schemeClr val="hlink"/>
                </a:solidFill>
                <a:hlinkClick r:id="rId3"/>
              </a:rPr>
              <a:t>ΙΣΟΡΡΟΠΙΑ ΟΙΚΟΓΕΝΕΙΑΚΗΣ ΚΑΙ ΕΠΑΓΓΕΛΜΑΤΙΚΗΣ ΖΩΗΣ</a:t>
            </a:r>
            <a:endParaRPr sz="1100" dirty="0"/>
          </a:p>
        </p:txBody>
      </p:sp>
      <p:sp>
        <p:nvSpPr>
          <p:cNvPr id="364" name="Google Shape;364;p6"/>
          <p:cNvSpPr txBox="1">
            <a:spLocks noGrp="1"/>
          </p:cNvSpPr>
          <p:nvPr>
            <p:ph type="body" idx="7"/>
          </p:nvPr>
        </p:nvSpPr>
        <p:spPr>
          <a:xfrm>
            <a:off x="4759334" y="2957547"/>
            <a:ext cx="1895341" cy="395064"/>
          </a:xfrm>
          <a:prstGeom prst="rect">
            <a:avLst/>
          </a:prstGeom>
          <a:noFill/>
          <a:ln>
            <a:noFill/>
          </a:ln>
        </p:spPr>
        <p:txBody>
          <a:bodyPr spcFirstLastPara="1" wrap="square" lIns="91425" tIns="45700" rIns="91425" bIns="45700" anchor="t" anchorCtr="0">
            <a:normAutofit fontScale="92500"/>
          </a:bodyPr>
          <a:lstStyle/>
          <a:p>
            <a:pPr marL="228600" lvl="0" indent="-228600" algn="ctr" rtl="0">
              <a:lnSpc>
                <a:spcPct val="90000"/>
              </a:lnSpc>
              <a:spcBef>
                <a:spcPts val="0"/>
              </a:spcBef>
              <a:spcAft>
                <a:spcPts val="0"/>
              </a:spcAft>
              <a:buClr>
                <a:schemeClr val="lt1"/>
              </a:buClr>
              <a:buSzPts val="2400"/>
              <a:buNone/>
            </a:pPr>
            <a:r>
              <a:rPr lang="el-GR" sz="2000" u="sng" dirty="0">
                <a:solidFill>
                  <a:schemeClr val="hlink"/>
                </a:solidFill>
                <a:hlinkClick r:id="rId4"/>
              </a:rPr>
              <a:t>ΓΥΑΛΙΝΗ ΟΡΟΦΗ</a:t>
            </a:r>
            <a:endParaRPr sz="2000" dirty="0"/>
          </a:p>
        </p:txBody>
      </p:sp>
      <p:sp>
        <p:nvSpPr>
          <p:cNvPr id="365" name="Google Shape;365;p6"/>
          <p:cNvSpPr txBox="1">
            <a:spLocks noGrp="1"/>
          </p:cNvSpPr>
          <p:nvPr>
            <p:ph type="body" idx="8"/>
          </p:nvPr>
        </p:nvSpPr>
        <p:spPr>
          <a:xfrm>
            <a:off x="7484822" y="2883382"/>
            <a:ext cx="1416619" cy="63766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2400"/>
              <a:buNone/>
            </a:pPr>
            <a:r>
              <a:rPr lang="el-GR" sz="2000" u="sng" dirty="0">
                <a:solidFill>
                  <a:schemeClr val="hlink"/>
                </a:solidFill>
                <a:hlinkClick r:id="rId5"/>
              </a:rPr>
              <a:t>ΑΟΡΑΤΑ ΕΜΠΟΔΙΑ</a:t>
            </a:r>
            <a:endParaRPr sz="2000" dirty="0"/>
          </a:p>
        </p:txBody>
      </p:sp>
      <p:sp>
        <p:nvSpPr>
          <p:cNvPr id="366" name="Google Shape;366;p6"/>
          <p:cNvSpPr txBox="1">
            <a:spLocks noGrp="1"/>
          </p:cNvSpPr>
          <p:nvPr>
            <p:ph type="body" idx="9"/>
          </p:nvPr>
        </p:nvSpPr>
        <p:spPr>
          <a:xfrm>
            <a:off x="9164218" y="2963330"/>
            <a:ext cx="1969805" cy="7025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l-GR" sz="1800" u="sng" dirty="0">
                <a:solidFill>
                  <a:schemeClr val="hlink"/>
                </a:solidFill>
                <a:hlinkClick r:id="rId6"/>
              </a:rPr>
              <a:t>ΔΙΑΧΩΡΙΣΜΟΣ ΑΓΟΡΑΣ ΕΡΓΑΣΙΑΣ</a:t>
            </a:r>
            <a:endParaRPr sz="1800" dirty="0"/>
          </a:p>
        </p:txBody>
      </p:sp>
      <p:sp>
        <p:nvSpPr>
          <p:cNvPr id="367" name="Google Shape;367;p6"/>
          <p:cNvSpPr/>
          <p:nvPr/>
        </p:nvSpPr>
        <p:spPr>
          <a:xfrm>
            <a:off x="10734261" y="4542045"/>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68" name="Google Shape;368;p6"/>
          <p:cNvSpPr/>
          <p:nvPr/>
        </p:nvSpPr>
        <p:spPr>
          <a:xfrm>
            <a:off x="6066360" y="4556559"/>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69" name="Google Shape;369;p6"/>
          <p:cNvSpPr/>
          <p:nvPr/>
        </p:nvSpPr>
        <p:spPr>
          <a:xfrm>
            <a:off x="3693274" y="4611279"/>
            <a:ext cx="417795" cy="41779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pic>
        <p:nvPicPr>
          <p:cNvPr id="370" name="Google Shape;370;p6"/>
          <p:cNvPicPr preferRelativeResize="0"/>
          <p:nvPr/>
        </p:nvPicPr>
        <p:blipFill rotWithShape="1">
          <a:blip r:embed="rId7">
            <a:alphaModFix/>
          </a:blip>
          <a:srcRect/>
          <a:stretch/>
        </p:blipFill>
        <p:spPr>
          <a:xfrm>
            <a:off x="2522452" y="1805388"/>
            <a:ext cx="1074272" cy="1074272"/>
          </a:xfrm>
          <a:prstGeom prst="rect">
            <a:avLst/>
          </a:prstGeom>
          <a:noFill/>
          <a:ln>
            <a:noFill/>
          </a:ln>
        </p:spPr>
      </p:pic>
      <p:pic>
        <p:nvPicPr>
          <p:cNvPr id="371" name="Google Shape;371;p6"/>
          <p:cNvPicPr preferRelativeResize="0"/>
          <p:nvPr/>
        </p:nvPicPr>
        <p:blipFill rotWithShape="1">
          <a:blip r:embed="rId8">
            <a:alphaModFix/>
          </a:blip>
          <a:srcRect t="14134" b="14134"/>
          <a:stretch/>
        </p:blipFill>
        <p:spPr>
          <a:xfrm>
            <a:off x="4833232" y="1779986"/>
            <a:ext cx="1099673" cy="1099673"/>
          </a:xfrm>
          <a:prstGeom prst="ellipse">
            <a:avLst/>
          </a:prstGeom>
          <a:solidFill>
            <a:schemeClr val="lt1"/>
          </a:solidFill>
          <a:ln>
            <a:noFill/>
          </a:ln>
        </p:spPr>
      </p:pic>
      <p:pic>
        <p:nvPicPr>
          <p:cNvPr id="372" name="Google Shape;372;p6"/>
          <p:cNvPicPr preferRelativeResize="0"/>
          <p:nvPr/>
        </p:nvPicPr>
        <p:blipFill rotWithShape="1">
          <a:blip r:embed="rId9">
            <a:alphaModFix/>
          </a:blip>
          <a:srcRect l="23749" r="23749"/>
          <a:stretch/>
        </p:blipFill>
        <p:spPr>
          <a:xfrm>
            <a:off x="7122746" y="1779986"/>
            <a:ext cx="1099673" cy="1099673"/>
          </a:xfrm>
          <a:prstGeom prst="ellipse">
            <a:avLst/>
          </a:prstGeom>
          <a:solidFill>
            <a:schemeClr val="lt1"/>
          </a:solidFill>
          <a:ln>
            <a:noFill/>
          </a:ln>
        </p:spPr>
      </p:pic>
      <p:pic>
        <p:nvPicPr>
          <p:cNvPr id="373" name="Google Shape;373;p6"/>
          <p:cNvPicPr preferRelativeResize="0"/>
          <p:nvPr/>
        </p:nvPicPr>
        <p:blipFill rotWithShape="1">
          <a:blip r:embed="rId10">
            <a:alphaModFix/>
          </a:blip>
          <a:srcRect/>
          <a:stretch/>
        </p:blipFill>
        <p:spPr>
          <a:xfrm>
            <a:off x="9494064" y="1805388"/>
            <a:ext cx="996246" cy="992725"/>
          </a:xfrm>
          <a:prstGeom prst="rect">
            <a:avLst/>
          </a:prstGeom>
          <a:noFill/>
          <a:ln>
            <a:noFill/>
          </a:ln>
        </p:spPr>
      </p:pic>
      <p:sp>
        <p:nvSpPr>
          <p:cNvPr id="374" name="Google Shape;374;p6"/>
          <p:cNvSpPr txBox="1">
            <a:spLocks noGrp="1"/>
          </p:cNvSpPr>
          <p:nvPr>
            <p:ph type="body" idx="7"/>
          </p:nvPr>
        </p:nvSpPr>
        <p:spPr>
          <a:xfrm>
            <a:off x="6856953" y="3508882"/>
            <a:ext cx="1475194" cy="5855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l-GR" sz="1800" u="sng" dirty="0">
                <a:solidFill>
                  <a:schemeClr val="hlink"/>
                </a:solidFill>
                <a:hlinkClick r:id="rId11"/>
              </a:rPr>
              <a:t>ΑΟΡΑΤΑ ΕΜΠΟΔΙΑ</a:t>
            </a:r>
            <a:endParaRPr lang="en-US" sz="1800" dirty="0"/>
          </a:p>
        </p:txBody>
      </p:sp>
      <p:sp>
        <p:nvSpPr>
          <p:cNvPr id="375" name="Google Shape;375;p6"/>
          <p:cNvSpPr txBox="1">
            <a:spLocks noGrp="1"/>
          </p:cNvSpPr>
          <p:nvPr>
            <p:ph type="body" idx="7"/>
          </p:nvPr>
        </p:nvSpPr>
        <p:spPr>
          <a:xfrm>
            <a:off x="7484822" y="3873770"/>
            <a:ext cx="1475194" cy="585574"/>
          </a:xfrm>
          <a:prstGeom prst="rect">
            <a:avLst/>
          </a:prstGeom>
          <a:noFill/>
          <a:ln>
            <a:noFill/>
          </a:ln>
        </p:spPr>
        <p:txBody>
          <a:bodyPr spcFirstLastPara="1" wrap="square" lIns="91425" tIns="45700" rIns="91425" bIns="45700" anchor="t" anchorCtr="0">
            <a:noAutofit/>
          </a:bodyPr>
          <a:lstStyle/>
          <a:p>
            <a:pPr marL="228600" lvl="0" indent="-228600" algn="r" rtl="0">
              <a:lnSpc>
                <a:spcPct val="90000"/>
              </a:lnSpc>
              <a:spcBef>
                <a:spcPts val="0"/>
              </a:spcBef>
              <a:spcAft>
                <a:spcPts val="0"/>
              </a:spcAft>
              <a:buClr>
                <a:schemeClr val="lt1"/>
              </a:buClr>
              <a:buSzPts val="2400"/>
              <a:buNone/>
            </a:pPr>
            <a:r>
              <a:rPr lang="el-GR" sz="1800" u="sng" dirty="0">
                <a:solidFill>
                  <a:schemeClr val="hlink"/>
                </a:solidFill>
                <a:hlinkClick r:id="rId12"/>
              </a:rPr>
              <a:t>ΑΟΡΑΤΑ ΕΜΠΟΔΙΑ</a:t>
            </a:r>
            <a:endParaRPr lang="en-US" sz="1800" dirty="0"/>
          </a:p>
        </p:txBody>
      </p:sp>
      <p:sp>
        <p:nvSpPr>
          <p:cNvPr id="376" name="Google Shape;376;p6"/>
          <p:cNvSpPr txBox="1">
            <a:spLocks noGrp="1"/>
          </p:cNvSpPr>
          <p:nvPr>
            <p:ph type="body" idx="9"/>
          </p:nvPr>
        </p:nvSpPr>
        <p:spPr>
          <a:xfrm>
            <a:off x="9505407" y="3577250"/>
            <a:ext cx="1969805" cy="7025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l-GR" sz="1800" u="sng" dirty="0">
                <a:solidFill>
                  <a:schemeClr val="hlink"/>
                </a:solidFill>
                <a:hlinkClick r:id="rId13"/>
              </a:rPr>
              <a:t>ΔΙΑΧΩΡΙΣΜΟΣ ΑΓΟΡΑΣ ΕΡΓΑΣΙΑΣ</a:t>
            </a:r>
            <a:endParaRPr lang="en-US" sz="1800" dirty="0"/>
          </a:p>
        </p:txBody>
      </p:sp>
      <p:sp>
        <p:nvSpPr>
          <p:cNvPr id="377" name="Google Shape;377;p6"/>
          <p:cNvSpPr txBox="1">
            <a:spLocks noGrp="1"/>
          </p:cNvSpPr>
          <p:nvPr>
            <p:ph type="body" idx="7"/>
          </p:nvPr>
        </p:nvSpPr>
        <p:spPr>
          <a:xfrm>
            <a:off x="4397258" y="3356887"/>
            <a:ext cx="1895341" cy="395064"/>
          </a:xfrm>
          <a:prstGeom prst="rect">
            <a:avLst/>
          </a:prstGeom>
          <a:noFill/>
          <a:ln>
            <a:noFill/>
          </a:ln>
        </p:spPr>
        <p:txBody>
          <a:bodyPr spcFirstLastPara="1" wrap="square" lIns="91425" tIns="45700" rIns="91425" bIns="45700" anchor="t" anchorCtr="0">
            <a:normAutofit fontScale="92500"/>
          </a:bodyPr>
          <a:lstStyle/>
          <a:p>
            <a:pPr marL="228600" lvl="0" indent="-228600" algn="ctr" rtl="0">
              <a:lnSpc>
                <a:spcPct val="90000"/>
              </a:lnSpc>
              <a:spcBef>
                <a:spcPts val="0"/>
              </a:spcBef>
              <a:spcAft>
                <a:spcPts val="0"/>
              </a:spcAft>
              <a:buClr>
                <a:schemeClr val="lt1"/>
              </a:buClr>
              <a:buSzPts val="2400"/>
              <a:buNone/>
            </a:pPr>
            <a:r>
              <a:rPr lang="el-GR" sz="2000" u="sng" dirty="0">
                <a:solidFill>
                  <a:schemeClr val="hlink"/>
                </a:solidFill>
                <a:hlinkClick r:id="rId14"/>
              </a:rPr>
              <a:t>ΓΥΑΛΙΝΗ ΟΡΟΦΗ</a:t>
            </a:r>
          </a:p>
          <a:p>
            <a:pPr marL="228600" lvl="0" indent="-228600" algn="ctr" rtl="0">
              <a:lnSpc>
                <a:spcPct val="90000"/>
              </a:lnSpc>
              <a:spcBef>
                <a:spcPts val="0"/>
              </a:spcBef>
              <a:spcAft>
                <a:spcPts val="0"/>
              </a:spcAft>
              <a:buClr>
                <a:schemeClr val="lt1"/>
              </a:buClr>
              <a:buSzPts val="2400"/>
              <a:buNone/>
            </a:pPr>
            <a:endParaRPr sz="2000" dirty="0"/>
          </a:p>
        </p:txBody>
      </p:sp>
      <p:sp>
        <p:nvSpPr>
          <p:cNvPr id="378" name="Google Shape;378;p6"/>
          <p:cNvSpPr txBox="1">
            <a:spLocks noGrp="1"/>
          </p:cNvSpPr>
          <p:nvPr>
            <p:ph type="body" idx="7"/>
          </p:nvPr>
        </p:nvSpPr>
        <p:spPr>
          <a:xfrm>
            <a:off x="4885451" y="3783226"/>
            <a:ext cx="1895341" cy="395064"/>
          </a:xfrm>
          <a:prstGeom prst="rect">
            <a:avLst/>
          </a:prstGeom>
          <a:noFill/>
          <a:ln>
            <a:noFill/>
          </a:ln>
        </p:spPr>
        <p:txBody>
          <a:bodyPr spcFirstLastPara="1" wrap="square" lIns="91425" tIns="45700" rIns="91425" bIns="45700" anchor="t" anchorCtr="0">
            <a:normAutofit fontScale="92500"/>
          </a:bodyPr>
          <a:lstStyle/>
          <a:p>
            <a:pPr marL="228600" lvl="0" indent="-228600" algn="ctr" rtl="0">
              <a:lnSpc>
                <a:spcPct val="90000"/>
              </a:lnSpc>
              <a:spcBef>
                <a:spcPts val="0"/>
              </a:spcBef>
              <a:spcAft>
                <a:spcPts val="0"/>
              </a:spcAft>
              <a:buClr>
                <a:schemeClr val="lt1"/>
              </a:buClr>
              <a:buSzPts val="2400"/>
              <a:buNone/>
            </a:pPr>
            <a:r>
              <a:rPr lang="el-GR" sz="2000" u="sng" dirty="0">
                <a:solidFill>
                  <a:schemeClr val="hlink"/>
                </a:solidFill>
                <a:hlinkClick r:id="rId15"/>
              </a:rPr>
              <a:t>ΓΥΑΛΙΝΗ ΟΡΟΦΗ</a:t>
            </a:r>
            <a:endParaRPr lang="en-US" sz="2000" dirty="0"/>
          </a:p>
        </p:txBody>
      </p:sp>
      <p:sp>
        <p:nvSpPr>
          <p:cNvPr id="379" name="Google Shape;379;p6"/>
          <p:cNvSpPr txBox="1">
            <a:spLocks noGrp="1"/>
          </p:cNvSpPr>
          <p:nvPr>
            <p:ph type="body" idx="7"/>
          </p:nvPr>
        </p:nvSpPr>
        <p:spPr>
          <a:xfrm>
            <a:off x="4783614" y="4169783"/>
            <a:ext cx="1895341" cy="395064"/>
          </a:xfrm>
          <a:prstGeom prst="rect">
            <a:avLst/>
          </a:prstGeom>
          <a:noFill/>
          <a:ln>
            <a:noFill/>
          </a:ln>
        </p:spPr>
        <p:txBody>
          <a:bodyPr spcFirstLastPara="1" wrap="square" lIns="91425" tIns="45700" rIns="91425" bIns="45700" anchor="t" anchorCtr="0">
            <a:normAutofit fontScale="92500"/>
          </a:bodyPr>
          <a:lstStyle/>
          <a:p>
            <a:pPr marL="228600" lvl="0" indent="-228600" algn="ctr" rtl="0">
              <a:lnSpc>
                <a:spcPct val="90000"/>
              </a:lnSpc>
              <a:spcBef>
                <a:spcPts val="0"/>
              </a:spcBef>
              <a:spcAft>
                <a:spcPts val="0"/>
              </a:spcAft>
              <a:buClr>
                <a:schemeClr val="lt1"/>
              </a:buClr>
              <a:buSzPts val="2400"/>
              <a:buNone/>
            </a:pPr>
            <a:r>
              <a:rPr lang="el-GR" sz="2000" u="sng" dirty="0">
                <a:solidFill>
                  <a:schemeClr val="hlink"/>
                </a:solidFill>
                <a:hlinkClick r:id="rId16"/>
              </a:rPr>
              <a:t>ΓΥΑΛΙΝΗ ΟΡΟΦΗ</a:t>
            </a:r>
            <a:endParaRPr lang="en-US" sz="2000" dirty="0"/>
          </a:p>
        </p:txBody>
      </p:sp>
      <p:sp>
        <p:nvSpPr>
          <p:cNvPr id="380" name="Google Shape;380;p6"/>
          <p:cNvSpPr txBox="1">
            <a:spLocks noGrp="1"/>
          </p:cNvSpPr>
          <p:nvPr>
            <p:ph type="body" idx="6"/>
          </p:nvPr>
        </p:nvSpPr>
        <p:spPr>
          <a:xfrm>
            <a:off x="2838486" y="3409728"/>
            <a:ext cx="1532592" cy="601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None/>
            </a:pPr>
            <a:r>
              <a:rPr lang="el-GR" sz="1050" u="sng" dirty="0">
                <a:solidFill>
                  <a:schemeClr val="hlink"/>
                </a:solidFill>
                <a:hlinkClick r:id="rId17"/>
              </a:rPr>
              <a:t>ΙΣΟΡΡΟΠΙΑ ΟΙΚΟΓΕΝΕΙΑΚΗΣ ΚΑΙ ΕΠΑΓΓΕΛΜΑΤΙΚΗΣ ΖΩΗΣ</a:t>
            </a:r>
            <a:endParaRPr sz="1050" dirty="0"/>
          </a:p>
        </p:txBody>
      </p:sp>
      <p:sp>
        <p:nvSpPr>
          <p:cNvPr id="381" name="Google Shape;381;p6"/>
          <p:cNvSpPr txBox="1">
            <a:spLocks noGrp="1"/>
          </p:cNvSpPr>
          <p:nvPr>
            <p:ph type="body" idx="6"/>
          </p:nvPr>
        </p:nvSpPr>
        <p:spPr>
          <a:xfrm>
            <a:off x="2609649" y="4032801"/>
            <a:ext cx="1532592" cy="601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None/>
            </a:pPr>
            <a:r>
              <a:rPr lang="el-GR" sz="1050" u="sng" dirty="0">
                <a:solidFill>
                  <a:schemeClr val="hlink"/>
                </a:solidFill>
                <a:hlinkClick r:id="rId18"/>
              </a:rPr>
              <a:t>ΙΣΟΡΡΟΠΙΑ ΟΙΚΟΓΕΝΕΙΑΚΗΣ ΚΑΙ ΕΠΑΓΓΕΛΜΑΤΙΚΗΣ ΖΩΗΣ</a:t>
            </a:r>
            <a:endParaRPr sz="1050" dirty="0"/>
          </a:p>
        </p:txBody>
      </p:sp>
      <p:sp>
        <p:nvSpPr>
          <p:cNvPr id="382" name="Google Shape;382;p6"/>
          <p:cNvSpPr/>
          <p:nvPr/>
        </p:nvSpPr>
        <p:spPr>
          <a:xfrm>
            <a:off x="6569477" y="6022797"/>
            <a:ext cx="466225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GR" sz="2000" b="0" i="1" u="none" strike="noStrike" cap="none" dirty="0">
                <a:solidFill>
                  <a:srgbClr val="0070C0"/>
                </a:solidFill>
                <a:latin typeface="Calibri"/>
                <a:ea typeface="Calibri"/>
                <a:cs typeface="Calibri"/>
                <a:sym typeface="Calibri"/>
              </a:rPr>
              <a:t>Κάντε κλικ στους παραπάνω συνδέσμους</a:t>
            </a:r>
            <a:r>
              <a:rPr lang="en-US" sz="2000" b="0" i="1" u="none" strike="noStrike" cap="none" dirty="0">
                <a:solidFill>
                  <a:srgbClr val="0070C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1781</Words>
  <Application>Microsoft Office PowerPoint</Application>
  <PresentationFormat>Widescreen</PresentationFormat>
  <Paragraphs>260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Montserrat Medium</vt:lpstr>
      <vt:lpstr>Arial</vt:lpstr>
      <vt:lpstr>Calibri</vt:lpstr>
      <vt:lpstr>Arial Narrow</vt:lpstr>
      <vt:lpstr>Montserrat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Hephaestus</cp:lastModifiedBy>
  <cp:revision>21</cp:revision>
  <dcterms:created xsi:type="dcterms:W3CDTF">2020-10-14T13:32:04Z</dcterms:created>
  <dcterms:modified xsi:type="dcterms:W3CDTF">2023-06-12T09:41:27Z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0x0101000C1B7B18D511E2499AA0C0E9245F7BDE</vt:lpwstr>
  </property>
</Properties>
</file>