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Montserrat"/>
      <p:regular r:id="rId23"/>
      <p:bold r:id="rId24"/>
      <p:italic r:id="rId25"/>
      <p:boldItalic r:id="rId26"/>
    </p:embeddedFont>
    <p:embeddedFont>
      <p:font typeface="Lato"/>
      <p:regular r:id="rId27"/>
      <p:bold r:id="rId28"/>
      <p:italic r:id="rId29"/>
      <p:boldItalic r:id="rId30"/>
    </p:embeddedFont>
    <p:embeddedFont>
      <p:font typeface="Montserrat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jmoCjM6b7cwkRmoeoLhhQCHCbj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regular.fntdata"/><Relationship Id="rId30" Type="http://schemas.openxmlformats.org/officeDocument/2006/relationships/font" Target="fonts/Lato-boldItalic.fntdata"/><Relationship Id="rId11" Type="http://schemas.openxmlformats.org/officeDocument/2006/relationships/slide" Target="slides/slide7.xml"/><Relationship Id="rId33" Type="http://schemas.openxmlformats.org/officeDocument/2006/relationships/font" Target="fonts/MontserratLight-italic.fntdata"/><Relationship Id="rId10" Type="http://schemas.openxmlformats.org/officeDocument/2006/relationships/slide" Target="slides/slide6.xml"/><Relationship Id="rId32" Type="http://schemas.openxmlformats.org/officeDocument/2006/relationships/font" Target="fonts/MontserratLight-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MontserratLight-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sslabs.com/systematic-inventive-thinking-inside-the-box"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sslabs.com/systematic-inventive-thinking-inside-the-box" TargetMode="External"/><Relationship Id="rId3" Type="http://schemas.openxmlformats.org/officeDocument/2006/relationships/hyperlink" Target="https://nesslabs.com/systematic-inventive-thinking-inside-the-box" TargetMode="External"/><Relationship Id="rId4" Type="http://schemas.openxmlformats.org/officeDocument/2006/relationships/hyperlink" Target="https://nesslabs.com/systematic-inventive-thinking-inside-the-box" TargetMode="External"/><Relationship Id="rId10" Type="http://schemas.openxmlformats.org/officeDocument/2006/relationships/hyperlink" Target="https://medium.com/the-tourism-colab/design-thinking-for-tourism-and-the-visitor-economy-3db0d37b5db5" TargetMode="External"/><Relationship Id="rId9" Type="http://schemas.openxmlformats.org/officeDocument/2006/relationships/hyperlink" Target="https://medium.com/the-tourism-colab/design-thinking-for-tourism-and-the-visitor-economy-3db0d37b5db5" TargetMode="External"/><Relationship Id="rId5" Type="http://schemas.openxmlformats.org/officeDocument/2006/relationships/hyperlink" Target="https://nesslabs.com/systematic-inventive-thinking-inside-the-box" TargetMode="External"/><Relationship Id="rId6" Type="http://schemas.openxmlformats.org/officeDocument/2006/relationships/hyperlink" Target="https://nesslabs.com/systematic-inventive-thinking-inside-the-box" TargetMode="External"/><Relationship Id="rId7" Type="http://schemas.openxmlformats.org/officeDocument/2006/relationships/hyperlink" Target="about:blank" TargetMode="External"/><Relationship Id="rId8" Type="http://schemas.openxmlformats.org/officeDocument/2006/relationships/hyperlink" Target="https://medium.com/the-tourism-colab/design-thinking-for-tourism-and-the-visitor-economy-3db0d37b5db5"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faai.org/blog/design-thinking-principles/" TargetMode="External"/><Relationship Id="rId3" Type="http://schemas.openxmlformats.org/officeDocument/2006/relationships/hyperlink" Target="https://www.ifaai.org/blog/design-thinking-principles/" TargetMode="External"/><Relationship Id="rId4" Type="http://schemas.openxmlformats.org/officeDocument/2006/relationships/hyperlink" Target="https://nesslabs.com/systematic-inventive-thinking-inside-the-box" TargetMode="External"/><Relationship Id="rId11" Type="http://schemas.openxmlformats.org/officeDocument/2006/relationships/hyperlink" Target="https://medium.com/the-tourism-colab/design-thinking-for-tourism-and-the-visitor-economy-3db0d37b5db5" TargetMode="External"/><Relationship Id="rId10" Type="http://schemas.openxmlformats.org/officeDocument/2006/relationships/hyperlink" Target="https://medium.com/the-tourism-colab/design-thinking-for-tourism-and-the-visitor-economy-3db0d37b5db5" TargetMode="External"/><Relationship Id="rId12" Type="http://schemas.openxmlformats.org/officeDocument/2006/relationships/hyperlink" Target="https://medium.com/the-tourism-colab/design-thinking-for-tourism-and-the-visitor-economy-3db0d37b5db5" TargetMode="External"/><Relationship Id="rId9" Type="http://schemas.openxmlformats.org/officeDocument/2006/relationships/hyperlink" Target="about:blank" TargetMode="External"/><Relationship Id="rId5" Type="http://schemas.openxmlformats.org/officeDocument/2006/relationships/hyperlink" Target="https://nesslabs.com/systematic-inventive-thinking-inside-the-box" TargetMode="External"/><Relationship Id="rId6" Type="http://schemas.openxmlformats.org/officeDocument/2006/relationships/hyperlink" Target="https://nesslabs.com/systematic-inventive-thinking-inside-the-box" TargetMode="External"/><Relationship Id="rId7" Type="http://schemas.openxmlformats.org/officeDocument/2006/relationships/hyperlink" Target="https://nesslabs.com/systematic-inventive-thinking-inside-the-box" TargetMode="External"/><Relationship Id="rId8" Type="http://schemas.openxmlformats.org/officeDocument/2006/relationships/hyperlink" Target="https://nesslabs.com/systematic-inventive-thinking-inside-the-box"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tination-innovation.com/how-to-evaluate-ideas/#:~:text=How%20do%20you%20evaluate%20the%20ideas%3F%20By%20setting,%E2%80%93%20all%20sorts%20of%20things%20can%20get%20through."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ecd.org/site/innovationstrategy/defininginnovation.ht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Systematic inventive thinking: the power of thinking inside the box (nesslabs.com)</a:t>
            </a:r>
            <a:endParaRPr/>
          </a:p>
          <a:p>
            <a:pPr indent="0" lvl="0" marL="0" rtl="0" algn="l">
              <a:lnSpc>
                <a:spcPct val="100000"/>
              </a:lnSpc>
              <a:spcBef>
                <a:spcPts val="0"/>
              </a:spcBef>
              <a:spcAft>
                <a:spcPts val="0"/>
              </a:spcAft>
              <a:buSzPts val="1100"/>
              <a:buNone/>
            </a:pPr>
            <a:r>
              <a:t/>
            </a:r>
            <a:endParaRPr/>
          </a:p>
          <a:p>
            <a:pPr indent="0" lvl="0" marL="0" marR="0" rtl="0" algn="l">
              <a:lnSpc>
                <a:spcPct val="100000"/>
              </a:lnSpc>
              <a:spcBef>
                <a:spcPts val="0"/>
              </a:spcBef>
              <a:spcAft>
                <a:spcPts val="0"/>
              </a:spcAft>
              <a:buClr>
                <a:srgbClr val="000000"/>
              </a:buClr>
              <a:buSzPts val="1100"/>
              <a:buFont typeface="Arial"/>
              <a:buNone/>
            </a:pPr>
            <a:r>
              <a:rPr lang="en-US"/>
              <a:t>https://nesslabs.com/systematic-inventive-thinking-inside-the-box</a:t>
            </a:r>
            <a:endParaRPr/>
          </a:p>
          <a:p>
            <a:pPr indent="0" lvl="0" marL="0" rtl="0" algn="l">
              <a:lnSpc>
                <a:spcPct val="100000"/>
              </a:lnSpc>
              <a:spcBef>
                <a:spcPts val="0"/>
              </a:spcBef>
              <a:spcAft>
                <a:spcPts val="0"/>
              </a:spcAft>
              <a:buSzPts val="1100"/>
              <a:buNone/>
            </a:pPr>
            <a:r>
              <a:t/>
            </a:r>
            <a:endParaRPr/>
          </a:p>
        </p:txBody>
      </p:sp>
      <p:sp>
        <p:nvSpPr>
          <p:cNvPr id="293" name="Google Shape;293;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b="1" u="sng">
              <a:solidFill>
                <a:srgbClr val="3F88D9"/>
              </a:solidFill>
              <a:hlinkClick r:id="rId2">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3">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4">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5">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6">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69850" lvl="0" marL="0" rtl="0" algn="l">
              <a:lnSpc>
                <a:spcPct val="100000"/>
              </a:lnSpc>
              <a:spcBef>
                <a:spcPts val="0"/>
              </a:spcBef>
              <a:spcAft>
                <a:spcPts val="0"/>
              </a:spcAft>
              <a:buSzPts val="1100"/>
              <a:buChar char="●"/>
            </a:pPr>
            <a:r>
              <a:rPr b="1" lang="en-US" sz="1100" u="sng">
                <a:solidFill>
                  <a:srgbClr val="3F88D9"/>
                </a:solidFill>
                <a:hlinkClick r:id="rId7">
                  <a:extLst>
                    <a:ext uri="{A12FA001-AC4F-418D-AE19-62706E023703}">
                      <ahyp:hlinkClr val="tx"/>
                    </a:ext>
                  </a:extLst>
                </a:hlinkClick>
              </a:rPr>
              <a:t>CLICK HERE IF YOU WANT TO LEARN MORE ABOUT THE FIVE STAGES!</a:t>
            </a:r>
            <a:endParaRPr b="1" sz="1100">
              <a:solidFill>
                <a:srgbClr val="3F88D9"/>
              </a:solidFill>
            </a:endParaRPr>
          </a:p>
          <a:p>
            <a:pPr indent="0" lvl="0" marL="0" marR="0" rtl="0" algn="l">
              <a:lnSpc>
                <a:spcPct val="100000"/>
              </a:lnSpc>
              <a:spcBef>
                <a:spcPts val="0"/>
              </a:spcBef>
              <a:spcAft>
                <a:spcPts val="0"/>
              </a:spcAft>
              <a:buClr>
                <a:srgbClr val="000000"/>
              </a:buClr>
              <a:buSzPts val="1100"/>
              <a:buFont typeface="Arial"/>
              <a:buNone/>
            </a:pPr>
            <a:r>
              <a:t/>
            </a:r>
            <a:endParaRPr u="sng">
              <a:solidFill>
                <a:schemeClr val="hlink"/>
              </a:solidFill>
              <a:hlinkClick r:id="rId8"/>
            </a:endParaRPr>
          </a:p>
          <a:p>
            <a:pPr indent="0" lvl="0" marL="0" marR="0" rtl="0" algn="l">
              <a:lnSpc>
                <a:spcPct val="100000"/>
              </a:lnSpc>
              <a:spcBef>
                <a:spcPts val="0"/>
              </a:spcBef>
              <a:spcAft>
                <a:spcPts val="0"/>
              </a:spcAft>
              <a:buClr>
                <a:srgbClr val="000000"/>
              </a:buClr>
              <a:buSzPts val="1100"/>
              <a:buFont typeface="Arial"/>
              <a:buNone/>
            </a:pPr>
            <a:r>
              <a:t/>
            </a:r>
            <a:endParaRPr u="sng">
              <a:solidFill>
                <a:schemeClr val="hlink"/>
              </a:solidFill>
              <a:hlinkClick r:id="rId9"/>
            </a:endParaRPr>
          </a:p>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hlinkClick r:id="rId10"/>
              </a:rPr>
              <a:t>Design thinking can empower tourism | by Dianne Dredge | Regenerative Tourism by Design | Medium</a:t>
            </a:r>
            <a:endParaRPr/>
          </a:p>
          <a:p>
            <a:pPr indent="0" lvl="0" marL="0" rtl="0" algn="l">
              <a:lnSpc>
                <a:spcPct val="100000"/>
              </a:lnSpc>
              <a:spcBef>
                <a:spcPts val="0"/>
              </a:spcBef>
              <a:spcAft>
                <a:spcPts val="0"/>
              </a:spcAft>
              <a:buSzPts val="1100"/>
              <a:buNone/>
            </a:pPr>
            <a:r>
              <a:t/>
            </a:r>
            <a:endParaRPr/>
          </a:p>
        </p:txBody>
      </p:sp>
      <p:sp>
        <p:nvSpPr>
          <p:cNvPr id="300" name="Google Shape;300;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hlinkClick r:id="rId2"/>
              </a:rPr>
              <a:t>What are the design thinking principles? | ifaai.org</a:t>
            </a:r>
            <a:endParaRPr/>
          </a:p>
          <a:p>
            <a:pPr indent="0" lvl="0" marL="0" marR="0" rtl="0" algn="l">
              <a:lnSpc>
                <a:spcPct val="100000"/>
              </a:lnSpc>
              <a:spcBef>
                <a:spcPts val="0"/>
              </a:spcBef>
              <a:spcAft>
                <a:spcPts val="0"/>
              </a:spcAft>
              <a:buClr>
                <a:srgbClr val="000000"/>
              </a:buClr>
              <a:buSzPts val="1100"/>
              <a:buFont typeface="Arial"/>
              <a:buNone/>
            </a:pPr>
            <a:r>
              <a:rPr lang="en-US"/>
              <a:t>https://uxplanet.org/principles-of-design-thinking-stages-of-design-thinking-b2cc219063ac</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hlinkClick r:id="rId3"/>
              </a:rPr>
              <a:t>What are the design thinking principles? | ifaai.org</a:t>
            </a:r>
            <a:endParaRPr u="sng">
              <a:solidFill>
                <a:schemeClr val="hlink"/>
              </a:solidFill>
            </a:endParaRPr>
          </a:p>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rPr>
              <a:t>https://www.invisionapp.com/inside-design/what-is-design-thinking/</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b="1" u="sng">
              <a:solidFill>
                <a:srgbClr val="3F88D9"/>
              </a:solidFill>
              <a:hlinkClick r:id="rId4">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5">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6">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7">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u="sng">
              <a:solidFill>
                <a:srgbClr val="3F88D9"/>
              </a:solidFill>
              <a:hlinkClick r:id="rId8">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0" lvl="0" marL="0" rtl="0" algn="l">
              <a:lnSpc>
                <a:spcPct val="100000"/>
              </a:lnSpc>
              <a:spcBef>
                <a:spcPts val="0"/>
              </a:spcBef>
              <a:spcAft>
                <a:spcPts val="0"/>
              </a:spcAft>
              <a:buSzPts val="1100"/>
              <a:buNone/>
            </a:pPr>
            <a:r>
              <a:t/>
            </a:r>
            <a:endParaRPr b="1">
              <a:solidFill>
                <a:srgbClr val="3F88D9"/>
              </a:solidFill>
            </a:endParaRPr>
          </a:p>
          <a:p>
            <a:pPr indent="-69850" lvl="0" marL="0" rtl="0" algn="l">
              <a:lnSpc>
                <a:spcPct val="100000"/>
              </a:lnSpc>
              <a:spcBef>
                <a:spcPts val="0"/>
              </a:spcBef>
              <a:spcAft>
                <a:spcPts val="0"/>
              </a:spcAft>
              <a:buSzPts val="1100"/>
              <a:buChar char="●"/>
            </a:pPr>
            <a:r>
              <a:rPr b="1" lang="en-US" sz="1100" u="sng">
                <a:solidFill>
                  <a:srgbClr val="3F88D9"/>
                </a:solidFill>
                <a:hlinkClick r:id="rId9">
                  <a:extLst>
                    <a:ext uri="{A12FA001-AC4F-418D-AE19-62706E023703}">
                      <ahyp:hlinkClr val="tx"/>
                    </a:ext>
                  </a:extLst>
                </a:hlinkClick>
              </a:rPr>
              <a:t>CLICK HERE IF YOU WANT TO LEARN MORE ABOUT THE FIVE STAGES!</a:t>
            </a:r>
            <a:endParaRPr b="1" sz="1100">
              <a:solidFill>
                <a:srgbClr val="3F88D9"/>
              </a:solidFill>
            </a:endParaRPr>
          </a:p>
          <a:p>
            <a:pPr indent="0" lvl="0" marL="0" marR="0" rtl="0" algn="l">
              <a:lnSpc>
                <a:spcPct val="100000"/>
              </a:lnSpc>
              <a:spcBef>
                <a:spcPts val="0"/>
              </a:spcBef>
              <a:spcAft>
                <a:spcPts val="0"/>
              </a:spcAft>
              <a:buClr>
                <a:srgbClr val="000000"/>
              </a:buClr>
              <a:buSzPts val="1100"/>
              <a:buFont typeface="Arial"/>
              <a:buNone/>
            </a:pPr>
            <a:r>
              <a:t/>
            </a:r>
            <a:endParaRPr u="sng">
              <a:solidFill>
                <a:schemeClr val="hlink"/>
              </a:solidFill>
              <a:hlinkClick r:id="rId10"/>
            </a:endParaRPr>
          </a:p>
          <a:p>
            <a:pPr indent="0" lvl="0" marL="0" marR="0" rtl="0" algn="l">
              <a:lnSpc>
                <a:spcPct val="100000"/>
              </a:lnSpc>
              <a:spcBef>
                <a:spcPts val="0"/>
              </a:spcBef>
              <a:spcAft>
                <a:spcPts val="0"/>
              </a:spcAft>
              <a:buClr>
                <a:srgbClr val="000000"/>
              </a:buClr>
              <a:buSzPts val="1100"/>
              <a:buFont typeface="Arial"/>
              <a:buNone/>
            </a:pPr>
            <a:r>
              <a:t/>
            </a:r>
            <a:endParaRPr u="sng">
              <a:solidFill>
                <a:schemeClr val="hlink"/>
              </a:solidFill>
              <a:hlinkClick r:id="rId11"/>
            </a:endParaRPr>
          </a:p>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hlinkClick r:id="rId12"/>
              </a:rPr>
              <a:t>Design thinking can empower tourism | by Dianne Dredge | Regenerative Tourism by Design | Medium</a:t>
            </a:r>
            <a:endParaRPr/>
          </a:p>
          <a:p>
            <a:pPr indent="0" lvl="0" marL="0" rtl="0" algn="l">
              <a:lnSpc>
                <a:spcPct val="100000"/>
              </a:lnSpc>
              <a:spcBef>
                <a:spcPts val="0"/>
              </a:spcBef>
              <a:spcAft>
                <a:spcPts val="0"/>
              </a:spcAft>
              <a:buSzPts val="1100"/>
              <a:buNone/>
            </a:pPr>
            <a:r>
              <a:t/>
            </a:r>
            <a:endParaRPr/>
          </a:p>
        </p:txBody>
      </p:sp>
      <p:sp>
        <p:nvSpPr>
          <p:cNvPr id="306" name="Google Shape;306;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323" name="Google Shape;323;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u="sng">
                <a:solidFill>
                  <a:schemeClr val="hlink"/>
                </a:solidFill>
                <a:hlinkClick r:id="rId2"/>
              </a:rPr>
              <a:t>How to Evaluate Ideas - Destination Innovation (destination-innovation.com)</a:t>
            </a:r>
            <a:endParaRPr/>
          </a:p>
          <a:p>
            <a:pPr indent="0" lvl="0" marL="0" marR="0" rtl="0" algn="l">
              <a:lnSpc>
                <a:spcPct val="100000"/>
              </a:lnSpc>
              <a:spcBef>
                <a:spcPts val="0"/>
              </a:spcBef>
              <a:spcAft>
                <a:spcPts val="0"/>
              </a:spcAft>
              <a:buClr>
                <a:srgbClr val="000000"/>
              </a:buClr>
              <a:buSzPts val="1100"/>
              <a:buFont typeface="Arial"/>
              <a:buNone/>
            </a:pPr>
            <a:r>
              <a:rPr lang="en-US"/>
              <a:t>Note the implementation is explained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329" name="Google Shape;329;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6" name="Google Shape;336;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https://www.bing.com/videos/search?q=environmental+sustainability+definition&amp;&amp;view=detail&amp;mid=AD141A465BE4838FE41EAD141A465BE4838FE41E&amp;&amp;FORM=VDRVRV</a:t>
            </a:r>
            <a:endParaRPr/>
          </a:p>
          <a:p>
            <a:pPr indent="0" lvl="0" marL="0" rtl="0" algn="l">
              <a:lnSpc>
                <a:spcPct val="100000"/>
              </a:lnSpc>
              <a:spcBef>
                <a:spcPts val="0"/>
              </a:spcBef>
              <a:spcAft>
                <a:spcPts val="0"/>
              </a:spcAft>
              <a:buSzPts val="1100"/>
              <a:buNone/>
            </a:pPr>
            <a:r>
              <a:t/>
            </a:r>
            <a:endParaRPr/>
          </a:p>
        </p:txBody>
      </p:sp>
      <p:sp>
        <p:nvSpPr>
          <p:cNvPr id="211" name="Google Shape;211;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https://www.un.org/sustainabledevelopment/</a:t>
            </a:r>
            <a:endParaRPr/>
          </a:p>
          <a:p>
            <a:pPr indent="0" lvl="0" marL="0" rtl="0" algn="l">
              <a:lnSpc>
                <a:spcPct val="100000"/>
              </a:lnSpc>
              <a:spcBef>
                <a:spcPts val="0"/>
              </a:spcBef>
              <a:spcAft>
                <a:spcPts val="0"/>
              </a:spcAft>
              <a:buSzPts val="1100"/>
              <a:buNone/>
            </a:pPr>
            <a:r>
              <a:t/>
            </a:r>
            <a:endParaRPr/>
          </a:p>
        </p:txBody>
      </p:sp>
      <p:sp>
        <p:nvSpPr>
          <p:cNvPr id="219" name="Google Shape;219;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Defining innovation - OECD</a:t>
            </a:r>
            <a:r>
              <a:rPr lang="en-US"/>
              <a:t>  </a:t>
            </a:r>
            <a:endParaRPr/>
          </a:p>
          <a:p>
            <a:pPr indent="0" lvl="0" marL="0" marR="0" rtl="0" algn="l">
              <a:lnSpc>
                <a:spcPct val="100000"/>
              </a:lnSpc>
              <a:spcBef>
                <a:spcPts val="0"/>
              </a:spcBef>
              <a:spcAft>
                <a:spcPts val="0"/>
              </a:spcAft>
              <a:buClr>
                <a:srgbClr val="000000"/>
              </a:buClr>
              <a:buSzPts val="1100"/>
              <a:buFont typeface="Arial"/>
              <a:buNone/>
            </a:pPr>
            <a:r>
              <a:rPr lang="en-US"/>
              <a:t>https://www.oecd.org/sti/inno/oslo-manual-2018-info.pdf</a:t>
            </a:r>
            <a:endParaRPr/>
          </a:p>
          <a:p>
            <a:pPr indent="0" lvl="0" marL="0" rtl="0" algn="l">
              <a:lnSpc>
                <a:spcPct val="100000"/>
              </a:lnSpc>
              <a:spcBef>
                <a:spcPts val="0"/>
              </a:spcBef>
              <a:spcAft>
                <a:spcPts val="0"/>
              </a:spcAft>
              <a:buSzPts val="1100"/>
              <a:buNone/>
            </a:pPr>
            <a:r>
              <a:t/>
            </a:r>
            <a:endParaRPr/>
          </a:p>
        </p:txBody>
      </p:sp>
      <p:sp>
        <p:nvSpPr>
          <p:cNvPr id="227" name="Google Shape;227;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 name="Google Shape;237;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p:cSld name="Cover Slide ">
    <p:spTree>
      <p:nvGrpSpPr>
        <p:cNvPr id="11" name="Shape 11"/>
        <p:cNvGrpSpPr/>
        <p:nvPr/>
      </p:nvGrpSpPr>
      <p:grpSpPr>
        <a:xfrm>
          <a:off x="0" y="0"/>
          <a:ext cx="0" cy="0"/>
          <a:chOff x="0" y="0"/>
          <a:chExt cx="0" cy="0"/>
        </a:xfrm>
      </p:grpSpPr>
      <p:sp>
        <p:nvSpPr>
          <p:cNvPr id="12" name="Google Shape;12;p36"/>
          <p:cNvSpPr/>
          <p:nvPr/>
        </p:nvSpPr>
        <p:spPr>
          <a:xfrm>
            <a:off x="1948762" y="1722815"/>
            <a:ext cx="10243238" cy="5171791"/>
          </a:xfrm>
          <a:custGeom>
            <a:rect b="b" l="l" r="r" t="t"/>
            <a:pathLst>
              <a:path extrusionOk="0" h="577708" w="1144207">
                <a:moveTo>
                  <a:pt x="0" y="577709"/>
                </a:moveTo>
                <a:lnTo>
                  <a:pt x="267674" y="129289"/>
                </a:lnTo>
                <a:lnTo>
                  <a:pt x="1144207" y="0"/>
                </a:lnTo>
                <a:lnTo>
                  <a:pt x="1142961" y="577085"/>
                </a:lnTo>
                <a:close/>
              </a:path>
            </a:pathLst>
          </a:custGeom>
          <a:gradFill>
            <a:gsLst>
              <a:gs pos="0">
                <a:srgbClr val="3D3D7D"/>
              </a:gs>
              <a:gs pos="32000">
                <a:srgbClr val="7F59A1"/>
              </a:gs>
              <a:gs pos="64000">
                <a:srgbClr val="279BD3"/>
              </a:gs>
              <a:gs pos="100000">
                <a:srgbClr val="1B728D"/>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picture containing text, clock, sign, gauge&#10;&#10;Description automatically generated" id="13" name="Google Shape;13;p36"/>
          <p:cNvPicPr preferRelativeResize="0"/>
          <p:nvPr/>
        </p:nvPicPr>
        <p:blipFill rotWithShape="1">
          <a:blip r:embed="rId2">
            <a:alphaModFix/>
          </a:blip>
          <a:srcRect b="0" l="0" r="0" t="0"/>
          <a:stretch/>
        </p:blipFill>
        <p:spPr>
          <a:xfrm>
            <a:off x="5317933" y="707727"/>
            <a:ext cx="4104904" cy="941876"/>
          </a:xfrm>
          <a:prstGeom prst="rect">
            <a:avLst/>
          </a:prstGeom>
          <a:noFill/>
          <a:ln>
            <a:noFill/>
          </a:ln>
        </p:spPr>
      </p:pic>
      <p:sp>
        <p:nvSpPr>
          <p:cNvPr id="14" name="Google Shape;14;p36"/>
          <p:cNvSpPr/>
          <p:nvPr>
            <p:ph idx="2" type="pic"/>
          </p:nvPr>
        </p:nvSpPr>
        <p:spPr>
          <a:xfrm>
            <a:off x="-14513" y="923489"/>
            <a:ext cx="4390612" cy="5971126"/>
          </a:xfrm>
          <a:prstGeom prst="rect">
            <a:avLst/>
          </a:prstGeom>
          <a:noFill/>
          <a:ln>
            <a:noFill/>
          </a:ln>
        </p:spPr>
      </p:sp>
      <p:sp>
        <p:nvSpPr>
          <p:cNvPr id="15" name="Google Shape;15;p36"/>
          <p:cNvSpPr/>
          <p:nvPr/>
        </p:nvSpPr>
        <p:spPr>
          <a:xfrm>
            <a:off x="1948762" y="1686209"/>
            <a:ext cx="10243238" cy="5171791"/>
          </a:xfrm>
          <a:custGeom>
            <a:rect b="b" l="l" r="r" t="t"/>
            <a:pathLst>
              <a:path extrusionOk="0" h="577708" w="1144207">
                <a:moveTo>
                  <a:pt x="0" y="577709"/>
                </a:moveTo>
                <a:lnTo>
                  <a:pt x="267674" y="129289"/>
                </a:lnTo>
                <a:lnTo>
                  <a:pt x="1144207" y="0"/>
                </a:lnTo>
                <a:lnTo>
                  <a:pt x="1142961" y="577085"/>
                </a:lnTo>
                <a:close/>
              </a:path>
            </a:pathLst>
          </a:custGeom>
          <a:blipFill rotWithShape="1">
            <a:blip r:embed="rId3">
              <a:alphaModFix/>
            </a:blip>
            <a:stretch>
              <a:fillRect b="-65434" l="-32105" r="32104" t="-79327"/>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36"/>
          <p:cNvSpPr txBox="1"/>
          <p:nvPr>
            <p:ph idx="1" type="body"/>
          </p:nvPr>
        </p:nvSpPr>
        <p:spPr>
          <a:xfrm>
            <a:off x="5317932" y="4349593"/>
            <a:ext cx="5435885" cy="11582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000"/>
              <a:buNone/>
              <a:defRPr b="1" sz="5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p36"/>
          <p:cNvSpPr txBox="1"/>
          <p:nvPr>
            <p:ph idx="3" type="body"/>
          </p:nvPr>
        </p:nvSpPr>
        <p:spPr>
          <a:xfrm>
            <a:off x="5317932" y="3750962"/>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8" name="Google Shape;18;p36"/>
          <p:cNvGrpSpPr/>
          <p:nvPr/>
        </p:nvGrpSpPr>
        <p:grpSpPr>
          <a:xfrm>
            <a:off x="9427616" y="5733416"/>
            <a:ext cx="2735993" cy="679345"/>
            <a:chOff x="0" y="0"/>
            <a:chExt cx="2301694" cy="571500"/>
          </a:xfrm>
        </p:grpSpPr>
        <p:sp>
          <p:nvSpPr>
            <p:cNvPr id="19" name="Google Shape;19;p36"/>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 name="Google Shape;20;p36"/>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21" name="Google Shape;21;p36"/>
          <p:cNvSpPr/>
          <p:nvPr/>
        </p:nvSpPr>
        <p:spPr>
          <a:xfrm flipH="1">
            <a:off x="5077932" y="4323426"/>
            <a:ext cx="6336000" cy="36000"/>
          </a:xfrm>
          <a:prstGeom prst="rect">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MASTER slide">
  <p:cSld name="Text only MASTER slide">
    <p:spTree>
      <p:nvGrpSpPr>
        <p:cNvPr id="148" name="Shape 148"/>
        <p:cNvGrpSpPr/>
        <p:nvPr/>
      </p:nvGrpSpPr>
      <p:grpSpPr>
        <a:xfrm>
          <a:off x="0" y="0"/>
          <a:ext cx="0" cy="0"/>
          <a:chOff x="0" y="0"/>
          <a:chExt cx="0" cy="0"/>
        </a:xfrm>
      </p:grpSpPr>
      <p:sp>
        <p:nvSpPr>
          <p:cNvPr id="149" name="Google Shape;149;p64"/>
          <p:cNvSpPr/>
          <p:nvPr/>
        </p:nvSpPr>
        <p:spPr>
          <a:xfrm>
            <a:off x="408953" y="1340326"/>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50" name="Google Shape;150;p64"/>
          <p:cNvSpPr txBox="1"/>
          <p:nvPr>
            <p:ph idx="1" type="body"/>
          </p:nvPr>
        </p:nvSpPr>
        <p:spPr>
          <a:xfrm>
            <a:off x="529759" y="1757011"/>
            <a:ext cx="11073662"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64"/>
          <p:cNvSpPr txBox="1"/>
          <p:nvPr>
            <p:ph idx="2" type="body"/>
          </p:nvPr>
        </p:nvSpPr>
        <p:spPr>
          <a:xfrm>
            <a:off x="529758" y="642972"/>
            <a:ext cx="11073661"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52" name="Google Shape;152;p64"/>
          <p:cNvGrpSpPr/>
          <p:nvPr/>
        </p:nvGrpSpPr>
        <p:grpSpPr>
          <a:xfrm>
            <a:off x="408953" y="6110271"/>
            <a:ext cx="11323912" cy="541807"/>
            <a:chOff x="430699" y="6069857"/>
            <a:chExt cx="11323912" cy="541807"/>
          </a:xfrm>
        </p:grpSpPr>
        <p:sp>
          <p:nvSpPr>
            <p:cNvPr id="153" name="Google Shape;153;p64"/>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4" name="Google Shape;154;p64"/>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55" name="Google Shape;155;p64"/>
            <p:cNvPicPr preferRelativeResize="0"/>
            <p:nvPr/>
          </p:nvPicPr>
          <p:blipFill rotWithShape="1">
            <a:blip r:embed="rId2">
              <a:alphaModFix/>
            </a:blip>
            <a:srcRect b="-7351" l="28689" r="49709" t="329"/>
            <a:stretch/>
          </p:blipFill>
          <p:spPr>
            <a:xfrm>
              <a:off x="430699" y="6069857"/>
              <a:ext cx="394801" cy="44883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1">
  <p:cSld name="Text Slide with Photo 1">
    <p:spTree>
      <p:nvGrpSpPr>
        <p:cNvPr id="22" name="Shape 22"/>
        <p:cNvGrpSpPr/>
        <p:nvPr/>
      </p:nvGrpSpPr>
      <p:grpSpPr>
        <a:xfrm>
          <a:off x="0" y="0"/>
          <a:ext cx="0" cy="0"/>
          <a:chOff x="0" y="0"/>
          <a:chExt cx="0" cy="0"/>
        </a:xfrm>
      </p:grpSpPr>
      <p:sp>
        <p:nvSpPr>
          <p:cNvPr id="23" name="Google Shape;23;p38"/>
          <p:cNvSpPr/>
          <p:nvPr/>
        </p:nvSpPr>
        <p:spPr>
          <a:xfrm flipH="1">
            <a:off x="1868123" y="4568506"/>
            <a:ext cx="3052949" cy="2282034"/>
          </a:xfrm>
          <a:custGeom>
            <a:rect b="b" l="l" r="r" t="t"/>
            <a:pathLst>
              <a:path extrusionOk="0" h="2282034" w="3052949">
                <a:moveTo>
                  <a:pt x="711661" y="0"/>
                </a:moveTo>
                <a:lnTo>
                  <a:pt x="3052949" y="2264969"/>
                </a:lnTo>
                <a:lnTo>
                  <a:pt x="0" y="2282034"/>
                </a:lnTo>
                <a:lnTo>
                  <a:pt x="711661" y="0"/>
                </a:lnTo>
                <a:close/>
              </a:path>
            </a:pathLst>
          </a:cu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 name="Google Shape;24;p38"/>
          <p:cNvSpPr/>
          <p:nvPr>
            <p:ph idx="2" type="pic"/>
          </p:nvPr>
        </p:nvSpPr>
        <p:spPr>
          <a:xfrm flipH="1">
            <a:off x="-1" y="2780"/>
            <a:ext cx="4862437" cy="6855220"/>
          </a:xfrm>
          <a:prstGeom prst="rect">
            <a:avLst/>
          </a:prstGeom>
          <a:noFill/>
          <a:ln>
            <a:noFill/>
          </a:ln>
        </p:spPr>
      </p:sp>
      <p:sp>
        <p:nvSpPr>
          <p:cNvPr id="25" name="Google Shape;25;p38"/>
          <p:cNvSpPr/>
          <p:nvPr/>
        </p:nvSpPr>
        <p:spPr>
          <a:xfrm flipH="1">
            <a:off x="1838805" y="4567427"/>
            <a:ext cx="3052949" cy="2282034"/>
          </a:xfrm>
          <a:custGeom>
            <a:rect b="b" l="l" r="r" t="t"/>
            <a:pathLst>
              <a:path extrusionOk="0" h="2282034" w="3052949">
                <a:moveTo>
                  <a:pt x="711661" y="0"/>
                </a:moveTo>
                <a:lnTo>
                  <a:pt x="3052949" y="2264969"/>
                </a:lnTo>
                <a:lnTo>
                  <a:pt x="0" y="2282034"/>
                </a:lnTo>
                <a:lnTo>
                  <a:pt x="711661" y="0"/>
                </a:lnTo>
                <a:close/>
              </a:path>
            </a:pathLst>
          </a:custGeom>
          <a:blipFill rotWithShape="1">
            <a:blip r:embed="rId2">
              <a:alphaModFix/>
            </a:blip>
            <a:stretch>
              <a:fillRect b="-51263" l="-18857" r="18856" t="-14075"/>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 name="Google Shape;26;p38"/>
          <p:cNvSpPr/>
          <p:nvPr/>
        </p:nvSpPr>
        <p:spPr>
          <a:xfrm>
            <a:off x="4753425" y="1391126"/>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7" name="Google Shape;27;p38"/>
          <p:cNvSpPr txBox="1"/>
          <p:nvPr>
            <p:ph idx="1" type="body"/>
          </p:nvPr>
        </p:nvSpPr>
        <p:spPr>
          <a:xfrm>
            <a:off x="4874231" y="1807811"/>
            <a:ext cx="6971708"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8"/>
          <p:cNvSpPr txBox="1"/>
          <p:nvPr>
            <p:ph idx="3" type="body"/>
          </p:nvPr>
        </p:nvSpPr>
        <p:spPr>
          <a:xfrm>
            <a:off x="4874230" y="693772"/>
            <a:ext cx="697170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9" name="Google Shape;29;p38"/>
          <p:cNvGrpSpPr/>
          <p:nvPr/>
        </p:nvGrpSpPr>
        <p:grpSpPr>
          <a:xfrm>
            <a:off x="4950389" y="6203959"/>
            <a:ext cx="6804222" cy="407705"/>
            <a:chOff x="4950389" y="6203959"/>
            <a:chExt cx="6804222" cy="407705"/>
          </a:xfrm>
        </p:grpSpPr>
        <p:sp>
          <p:nvSpPr>
            <p:cNvPr id="30" name="Google Shape;30;p38"/>
            <p:cNvSpPr/>
            <p:nvPr/>
          </p:nvSpPr>
          <p:spPr>
            <a:xfrm>
              <a:off x="4950389" y="6203959"/>
              <a:ext cx="6653029"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 name="Google Shape;31;p38"/>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32" name="Shape 32"/>
        <p:cNvGrpSpPr/>
        <p:nvPr/>
      </p:nvGrpSpPr>
      <p:grpSpPr>
        <a:xfrm>
          <a:off x="0" y="0"/>
          <a:ext cx="0" cy="0"/>
          <a:chOff x="0" y="0"/>
          <a:chExt cx="0" cy="0"/>
        </a:xfrm>
      </p:grpSpPr>
      <p:sp>
        <p:nvSpPr>
          <p:cNvPr id="33" name="Google Shape;33;p82"/>
          <p:cNvSpPr/>
          <p:nvPr/>
        </p:nvSpPr>
        <p:spPr>
          <a:xfrm>
            <a:off x="0" y="610"/>
            <a:ext cx="6525203" cy="6882859"/>
          </a:xfrm>
          <a:custGeom>
            <a:rect b="b" l="l" r="r" t="t"/>
            <a:pathLst>
              <a:path extrusionOk="0" h="767745" w="731963">
                <a:moveTo>
                  <a:pt x="731964" y="0"/>
                </a:moveTo>
                <a:lnTo>
                  <a:pt x="560553" y="591191"/>
                </a:lnTo>
                <a:lnTo>
                  <a:pt x="1402" y="767745"/>
                </a:lnTo>
                <a:lnTo>
                  <a:pt x="0" y="779"/>
                </a:lnTo>
                <a:close/>
              </a:path>
            </a:pathLst>
          </a:custGeom>
          <a:gradFill>
            <a:gsLst>
              <a:gs pos="0">
                <a:srgbClr val="3D3D7D"/>
              </a:gs>
              <a:gs pos="32000">
                <a:srgbClr val="7F59A1"/>
              </a:gs>
              <a:gs pos="64000">
                <a:srgbClr val="279BD3"/>
              </a:gs>
              <a:gs pos="100000">
                <a:srgbClr val="1B728D"/>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 name="Google Shape;34;p82"/>
          <p:cNvSpPr/>
          <p:nvPr/>
        </p:nvSpPr>
        <p:spPr>
          <a:xfrm>
            <a:off x="34468" y="610"/>
            <a:ext cx="6525203" cy="6882859"/>
          </a:xfrm>
          <a:custGeom>
            <a:rect b="b" l="l" r="r" t="t"/>
            <a:pathLst>
              <a:path extrusionOk="0" h="767745" w="731963">
                <a:moveTo>
                  <a:pt x="731964" y="0"/>
                </a:moveTo>
                <a:lnTo>
                  <a:pt x="560553" y="591191"/>
                </a:lnTo>
                <a:lnTo>
                  <a:pt x="1402" y="767745"/>
                </a:lnTo>
                <a:lnTo>
                  <a:pt x="0" y="779"/>
                </a:lnTo>
                <a:close/>
              </a:path>
            </a:pathLst>
          </a:custGeom>
          <a:blipFill rotWithShape="1">
            <a:blip r:embed="rId2">
              <a:alphaModFix amt="60027"/>
            </a:blip>
            <a:stretch>
              <a:fillRect b="-52754" l="-41096" r="10747" t="24"/>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 name="Google Shape;35;p82"/>
          <p:cNvSpPr/>
          <p:nvPr/>
        </p:nvSpPr>
        <p:spPr>
          <a:xfrm>
            <a:off x="613829" y="1557895"/>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36" name="Google Shape;36;p82"/>
          <p:cNvSpPr txBox="1"/>
          <p:nvPr>
            <p:ph idx="1" type="body"/>
          </p:nvPr>
        </p:nvSpPr>
        <p:spPr>
          <a:xfrm>
            <a:off x="651678" y="1929781"/>
            <a:ext cx="4306395" cy="32806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a:ea typeface="Montserrat"/>
                <a:cs typeface="Montserrat"/>
                <a:sym typeface="Montserra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a:ea typeface="Montserrat"/>
                <a:cs typeface="Montserrat"/>
                <a:sym typeface="Montserra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a:ea typeface="Montserrat"/>
                <a:cs typeface="Montserrat"/>
                <a:sym typeface="Montserra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a:ea typeface="Montserrat"/>
                <a:cs typeface="Montserrat"/>
                <a:sym typeface="Montserra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82"/>
          <p:cNvSpPr txBox="1"/>
          <p:nvPr>
            <p:ph idx="2" type="body"/>
          </p:nvPr>
        </p:nvSpPr>
        <p:spPr>
          <a:xfrm>
            <a:off x="613829" y="658730"/>
            <a:ext cx="4378451"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82"/>
          <p:cNvSpPr txBox="1"/>
          <p:nvPr>
            <p:ph idx="3" type="body"/>
          </p:nvPr>
        </p:nvSpPr>
        <p:spPr>
          <a:xfrm>
            <a:off x="7431607" y="685470"/>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82"/>
          <p:cNvSpPr txBox="1"/>
          <p:nvPr>
            <p:ph idx="4" type="body"/>
          </p:nvPr>
        </p:nvSpPr>
        <p:spPr>
          <a:xfrm>
            <a:off x="7431607" y="1760096"/>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82"/>
          <p:cNvSpPr txBox="1"/>
          <p:nvPr>
            <p:ph idx="5" type="body"/>
          </p:nvPr>
        </p:nvSpPr>
        <p:spPr>
          <a:xfrm>
            <a:off x="7431607" y="2819860"/>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82"/>
          <p:cNvSpPr txBox="1"/>
          <p:nvPr>
            <p:ph idx="6" type="body"/>
          </p:nvPr>
        </p:nvSpPr>
        <p:spPr>
          <a:xfrm>
            <a:off x="7417752" y="3878046"/>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82"/>
          <p:cNvSpPr txBox="1"/>
          <p:nvPr>
            <p:ph idx="7" type="body"/>
          </p:nvPr>
        </p:nvSpPr>
        <p:spPr>
          <a:xfrm>
            <a:off x="7431607" y="4955348"/>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82"/>
          <p:cNvSpPr txBox="1"/>
          <p:nvPr>
            <p:ph idx="8" type="body"/>
          </p:nvPr>
        </p:nvSpPr>
        <p:spPr>
          <a:xfrm>
            <a:off x="6701697" y="74266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82"/>
          <p:cNvSpPr txBox="1"/>
          <p:nvPr>
            <p:ph idx="9" type="body"/>
          </p:nvPr>
        </p:nvSpPr>
        <p:spPr>
          <a:xfrm>
            <a:off x="6701697" y="1817291"/>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82"/>
          <p:cNvSpPr txBox="1"/>
          <p:nvPr>
            <p:ph idx="13" type="body"/>
          </p:nvPr>
        </p:nvSpPr>
        <p:spPr>
          <a:xfrm>
            <a:off x="6701697" y="287705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82"/>
          <p:cNvSpPr txBox="1"/>
          <p:nvPr>
            <p:ph idx="14" type="body"/>
          </p:nvPr>
        </p:nvSpPr>
        <p:spPr>
          <a:xfrm>
            <a:off x="6687842" y="3935241"/>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82"/>
          <p:cNvSpPr txBox="1"/>
          <p:nvPr>
            <p:ph idx="15" type="body"/>
          </p:nvPr>
        </p:nvSpPr>
        <p:spPr>
          <a:xfrm>
            <a:off x="6701697" y="5012543"/>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82"/>
          <p:cNvSpPr/>
          <p:nvPr/>
        </p:nvSpPr>
        <p:spPr>
          <a:xfrm>
            <a:off x="7285064" y="6089907"/>
            <a:ext cx="4498409"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0" i="0" lang="en-US" sz="800" u="none" cap="none" strike="noStrike">
                <a:solidFill>
                  <a:srgbClr val="595959"/>
                </a:solidFill>
                <a:latin typeface="Calibri"/>
                <a:ea typeface="Calibri"/>
                <a:cs typeface="Calibri"/>
                <a:sym typeface="Calibri"/>
              </a:rPr>
              <a:t>This programme  as been funded with support from the European Commission. The author is solely responsible for this publication (communication) and the Commission accepts no responsibility for any  use that may be made of the information contained therein 2020-3-UK01-KA205-094357</a:t>
            </a:r>
            <a:endParaRPr b="0" i="0" sz="1400" u="none" cap="none" strike="noStrike">
              <a:solidFill>
                <a:srgbClr val="000000"/>
              </a:solidFill>
              <a:latin typeface="Arial"/>
              <a:ea typeface="Arial"/>
              <a:cs typeface="Arial"/>
              <a:sym typeface="Arial"/>
            </a:endParaRPr>
          </a:p>
        </p:txBody>
      </p:sp>
      <p:sp>
        <p:nvSpPr>
          <p:cNvPr id="49" name="Google Shape;49;p82"/>
          <p:cNvSpPr/>
          <p:nvPr/>
        </p:nvSpPr>
        <p:spPr>
          <a:xfrm>
            <a:off x="15865" y="5296347"/>
            <a:ext cx="6178609" cy="1587122"/>
          </a:xfrm>
          <a:custGeom>
            <a:rect b="b" l="l" r="r" t="t"/>
            <a:pathLst>
              <a:path extrusionOk="0" h="178035" w="693084">
                <a:moveTo>
                  <a:pt x="693085" y="178035"/>
                </a:moveTo>
                <a:lnTo>
                  <a:pt x="559150" y="0"/>
                </a:lnTo>
                <a:lnTo>
                  <a:pt x="0" y="176555"/>
                </a:lnTo>
                <a:close/>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 name="Google Shape;50;p82"/>
          <p:cNvSpPr/>
          <p:nvPr/>
        </p:nvSpPr>
        <p:spPr>
          <a:xfrm>
            <a:off x="152400" y="153010"/>
            <a:ext cx="6525203" cy="6882859"/>
          </a:xfrm>
          <a:custGeom>
            <a:rect b="b" l="l" r="r" t="t"/>
            <a:pathLst>
              <a:path extrusionOk="0" h="767745" w="731963">
                <a:moveTo>
                  <a:pt x="731964" y="0"/>
                </a:moveTo>
                <a:lnTo>
                  <a:pt x="560553" y="591191"/>
                </a:lnTo>
                <a:lnTo>
                  <a:pt x="1402" y="767745"/>
                </a:lnTo>
                <a:lnTo>
                  <a:pt x="0" y="779"/>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oint icon graph">
  <p:cSld name="3 point icon graph">
    <p:spTree>
      <p:nvGrpSpPr>
        <p:cNvPr id="51" name="Shape 51"/>
        <p:cNvGrpSpPr/>
        <p:nvPr/>
      </p:nvGrpSpPr>
      <p:grpSpPr>
        <a:xfrm>
          <a:off x="0" y="0"/>
          <a:ext cx="0" cy="0"/>
          <a:chOff x="0" y="0"/>
          <a:chExt cx="0" cy="0"/>
        </a:xfrm>
      </p:grpSpPr>
      <p:sp>
        <p:nvSpPr>
          <p:cNvPr id="52" name="Google Shape;52;p44"/>
          <p:cNvSpPr/>
          <p:nvPr/>
        </p:nvSpPr>
        <p:spPr>
          <a:xfrm>
            <a:off x="2225374" y="1727469"/>
            <a:ext cx="1521426" cy="2214649"/>
          </a:xfrm>
          <a:custGeom>
            <a:rect b="b" l="l" r="r" t="t"/>
            <a:pathLst>
              <a:path extrusionOk="0" h="1330" w="914">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B728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3" name="Google Shape;53;p44"/>
          <p:cNvSpPr/>
          <p:nvPr/>
        </p:nvSpPr>
        <p:spPr>
          <a:xfrm>
            <a:off x="2268473" y="1768904"/>
            <a:ext cx="1433560" cy="1433557"/>
          </a:xfrm>
          <a:custGeom>
            <a:rect b="b" l="l" r="r" t="t"/>
            <a:pathLst>
              <a:path extrusionOk="0" h="473" w="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B728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4" name="Google Shape;54;p44"/>
          <p:cNvSpPr/>
          <p:nvPr/>
        </p:nvSpPr>
        <p:spPr>
          <a:xfrm>
            <a:off x="5348401" y="1773769"/>
            <a:ext cx="1519759" cy="2214649"/>
          </a:xfrm>
          <a:custGeom>
            <a:rect b="b" l="l" r="r" t="t"/>
            <a:pathLst>
              <a:path extrusionOk="0" h="1330" w="913">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279BD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5" name="Google Shape;55;p44"/>
          <p:cNvSpPr/>
          <p:nvPr/>
        </p:nvSpPr>
        <p:spPr>
          <a:xfrm>
            <a:off x="5389834" y="1815204"/>
            <a:ext cx="1433560" cy="1433557"/>
          </a:xfrm>
          <a:custGeom>
            <a:rect b="b" l="l" r="r" t="t"/>
            <a:pathLst>
              <a:path extrusionOk="0" h="473" w="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279BD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6" name="Google Shape;56;p44"/>
          <p:cNvSpPr/>
          <p:nvPr/>
        </p:nvSpPr>
        <p:spPr>
          <a:xfrm>
            <a:off x="8745392" y="1780019"/>
            <a:ext cx="1521426" cy="2214649"/>
          </a:xfrm>
          <a:custGeom>
            <a:rect b="b" l="l" r="r" t="t"/>
            <a:pathLst>
              <a:path extrusionOk="0" h="1330" w="914">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F59A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7" name="Google Shape;57;p44"/>
          <p:cNvSpPr/>
          <p:nvPr/>
        </p:nvSpPr>
        <p:spPr>
          <a:xfrm>
            <a:off x="8792510" y="1821454"/>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F59A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8" name="Google Shape;58;p44"/>
          <p:cNvSpPr txBox="1"/>
          <p:nvPr>
            <p:ph idx="1" type="body"/>
          </p:nvPr>
        </p:nvSpPr>
        <p:spPr>
          <a:xfrm>
            <a:off x="1956271" y="4333339"/>
            <a:ext cx="206104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1B728D"/>
              </a:buClr>
              <a:buSzPts val="2000"/>
              <a:buNone/>
              <a:defRPr b="0" i="0" sz="2000">
                <a:solidFill>
                  <a:srgbClr val="1B728D"/>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44"/>
          <p:cNvSpPr txBox="1"/>
          <p:nvPr>
            <p:ph idx="2" type="body"/>
          </p:nvPr>
        </p:nvSpPr>
        <p:spPr>
          <a:xfrm>
            <a:off x="5078733" y="4371185"/>
            <a:ext cx="206104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44"/>
          <p:cNvSpPr txBox="1"/>
          <p:nvPr>
            <p:ph idx="3" type="body"/>
          </p:nvPr>
        </p:nvSpPr>
        <p:spPr>
          <a:xfrm>
            <a:off x="8479091" y="4371185"/>
            <a:ext cx="206104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59A1"/>
              </a:buClr>
              <a:buSzPts val="2000"/>
              <a:buNone/>
              <a:defRPr b="0" i="0" sz="2000">
                <a:solidFill>
                  <a:srgbClr val="7F59A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44"/>
          <p:cNvSpPr txBox="1"/>
          <p:nvPr>
            <p:ph idx="4"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2" name="Google Shape;62;p44"/>
          <p:cNvGrpSpPr/>
          <p:nvPr/>
        </p:nvGrpSpPr>
        <p:grpSpPr>
          <a:xfrm>
            <a:off x="4571670" y="6135034"/>
            <a:ext cx="3059425" cy="407404"/>
            <a:chOff x="4345239" y="6324600"/>
            <a:chExt cx="3059425" cy="407404"/>
          </a:xfrm>
        </p:grpSpPr>
        <p:sp>
          <p:nvSpPr>
            <p:cNvPr id="63" name="Google Shape;63;p44"/>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64" name="Google Shape;64;p44"/>
            <p:cNvPicPr preferRelativeResize="0"/>
            <p:nvPr/>
          </p:nvPicPr>
          <p:blipFill rotWithShape="1">
            <a:blip r:embed="rId2">
              <a:alphaModFix/>
            </a:blip>
            <a:srcRect b="-7351" l="28689" r="49709" t="329"/>
            <a:stretch/>
          </p:blipFill>
          <p:spPr>
            <a:xfrm>
              <a:off x="4345239" y="6324600"/>
              <a:ext cx="358362" cy="407404"/>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65" name="Shape 65"/>
        <p:cNvGrpSpPr/>
        <p:nvPr/>
      </p:nvGrpSpPr>
      <p:grpSpPr>
        <a:xfrm>
          <a:off x="0" y="0"/>
          <a:ext cx="0" cy="0"/>
          <a:chOff x="0" y="0"/>
          <a:chExt cx="0" cy="0"/>
        </a:xfrm>
      </p:grpSpPr>
      <p:sp>
        <p:nvSpPr>
          <p:cNvPr id="66" name="Google Shape;66;p40"/>
          <p:cNvSpPr/>
          <p:nvPr/>
        </p:nvSpPr>
        <p:spPr>
          <a:xfrm>
            <a:off x="241300" y="228600"/>
            <a:ext cx="11696700" cy="3035300"/>
          </a:xfrm>
          <a:prstGeom prst="rect">
            <a:avLst/>
          </a:pr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40"/>
          <p:cNvSpPr/>
          <p:nvPr/>
        </p:nvSpPr>
        <p:spPr>
          <a:xfrm>
            <a:off x="831350" y="1502804"/>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grpSp>
        <p:nvGrpSpPr>
          <p:cNvPr id="68" name="Google Shape;68;p40"/>
          <p:cNvGrpSpPr/>
          <p:nvPr/>
        </p:nvGrpSpPr>
        <p:grpSpPr>
          <a:xfrm>
            <a:off x="2530564" y="336687"/>
            <a:ext cx="9078210" cy="5854425"/>
            <a:chOff x="3152299" y="635855"/>
            <a:chExt cx="19296834" cy="12444290"/>
          </a:xfrm>
        </p:grpSpPr>
        <p:pic>
          <p:nvPicPr>
            <p:cNvPr descr="iPhone6_mockup_front_white.png" id="69" name="Google Shape;69;p40"/>
            <p:cNvPicPr preferRelativeResize="0"/>
            <p:nvPr/>
          </p:nvPicPr>
          <p:blipFill rotWithShape="1">
            <a:blip r:embed="rId2">
              <a:alphaModFix/>
            </a:blip>
            <a:srcRect b="0" l="0" r="0" t="0"/>
            <a:stretch/>
          </p:blipFill>
          <p:spPr>
            <a:xfrm>
              <a:off x="14493359" y="635855"/>
              <a:ext cx="7955774" cy="12444290"/>
            </a:xfrm>
            <a:prstGeom prst="rect">
              <a:avLst/>
            </a:prstGeom>
            <a:noFill/>
            <a:ln>
              <a:noFill/>
            </a:ln>
          </p:spPr>
        </p:pic>
        <p:sp>
          <p:nvSpPr>
            <p:cNvPr id="70" name="Google Shape;70;p40"/>
            <p:cNvSpPr txBox="1"/>
            <p:nvPr/>
          </p:nvSpPr>
          <p:spPr>
            <a:xfrm>
              <a:off x="3152299" y="9384825"/>
              <a:ext cx="226215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Title One</a:t>
              </a:r>
              <a:endParaRPr b="0" i="0" sz="1400" u="none" cap="none" strike="noStrike">
                <a:solidFill>
                  <a:srgbClr val="000000"/>
                </a:solidFill>
                <a:latin typeface="Arial"/>
                <a:ea typeface="Arial"/>
                <a:cs typeface="Arial"/>
                <a:sym typeface="Arial"/>
              </a:endParaRPr>
            </a:p>
          </p:txBody>
        </p:sp>
        <p:sp>
          <p:nvSpPr>
            <p:cNvPr id="71" name="Google Shape;71;p40"/>
            <p:cNvSpPr txBox="1"/>
            <p:nvPr/>
          </p:nvSpPr>
          <p:spPr>
            <a:xfrm>
              <a:off x="9842014" y="9384825"/>
              <a:ext cx="224292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Title Two</a:t>
              </a:r>
              <a:endParaRPr b="0" i="0" sz="1400" u="none" cap="none" strike="noStrike">
                <a:solidFill>
                  <a:srgbClr val="000000"/>
                </a:solidFill>
                <a:latin typeface="Arial"/>
                <a:ea typeface="Arial"/>
                <a:cs typeface="Arial"/>
                <a:sym typeface="Arial"/>
              </a:endParaRPr>
            </a:p>
          </p:txBody>
        </p:sp>
      </p:grpSp>
      <p:sp>
        <p:nvSpPr>
          <p:cNvPr id="72" name="Google Shape;72;p40"/>
          <p:cNvSpPr/>
          <p:nvPr>
            <p:ph idx="2" type="pic"/>
          </p:nvPr>
        </p:nvSpPr>
        <p:spPr>
          <a:xfrm>
            <a:off x="8602116" y="1265033"/>
            <a:ext cx="2266512" cy="3978298"/>
          </a:xfrm>
          <a:prstGeom prst="rect">
            <a:avLst/>
          </a:prstGeom>
          <a:solidFill>
            <a:schemeClr val="lt1"/>
          </a:solidFill>
          <a:ln>
            <a:noFill/>
          </a:ln>
        </p:spPr>
      </p:sp>
      <p:sp>
        <p:nvSpPr>
          <p:cNvPr id="73" name="Google Shape;73;p40"/>
          <p:cNvSpPr txBox="1"/>
          <p:nvPr>
            <p:ph idx="1" type="body"/>
          </p:nvPr>
        </p:nvSpPr>
        <p:spPr>
          <a:xfrm>
            <a:off x="734715" y="3594101"/>
            <a:ext cx="4983180" cy="20306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40"/>
          <p:cNvSpPr txBox="1"/>
          <p:nvPr>
            <p:ph idx="3"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5" name="Google Shape;75;p40"/>
          <p:cNvGrpSpPr/>
          <p:nvPr/>
        </p:nvGrpSpPr>
        <p:grpSpPr>
          <a:xfrm>
            <a:off x="408953" y="6110271"/>
            <a:ext cx="11323912" cy="541807"/>
            <a:chOff x="430699" y="6069857"/>
            <a:chExt cx="11323912" cy="541807"/>
          </a:xfrm>
        </p:grpSpPr>
        <p:sp>
          <p:nvSpPr>
            <p:cNvPr id="76" name="Google Shape;76;p40"/>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 name="Google Shape;77;p40"/>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78" name="Google Shape;78;p40"/>
            <p:cNvPicPr preferRelativeResize="0"/>
            <p:nvPr/>
          </p:nvPicPr>
          <p:blipFill rotWithShape="1">
            <a:blip r:embed="rId3">
              <a:alphaModFix/>
            </a:blip>
            <a:srcRect b="-7351" l="28689" r="49709" t="329"/>
            <a:stretch/>
          </p:blipFill>
          <p:spPr>
            <a:xfrm>
              <a:off x="430699" y="6069857"/>
              <a:ext cx="394801" cy="44883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79" name="Shape 79"/>
        <p:cNvGrpSpPr/>
        <p:nvPr/>
      </p:nvGrpSpPr>
      <p:grpSpPr>
        <a:xfrm>
          <a:off x="0" y="0"/>
          <a:ext cx="0" cy="0"/>
          <a:chOff x="0" y="0"/>
          <a:chExt cx="0" cy="0"/>
        </a:xfrm>
      </p:grpSpPr>
      <p:sp>
        <p:nvSpPr>
          <p:cNvPr id="80" name="Google Shape;80;p42"/>
          <p:cNvSpPr/>
          <p:nvPr/>
        </p:nvSpPr>
        <p:spPr>
          <a:xfrm>
            <a:off x="241300" y="228600"/>
            <a:ext cx="11696700" cy="3035300"/>
          </a:xfrm>
          <a:prstGeom prst="rect">
            <a:avLst/>
          </a:pr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1" name="Google Shape;81;p42"/>
          <p:cNvPicPr preferRelativeResize="0"/>
          <p:nvPr/>
        </p:nvPicPr>
        <p:blipFill rotWithShape="1">
          <a:blip r:embed="rId2">
            <a:alphaModFix/>
          </a:blip>
          <a:srcRect b="11083" l="-18315" r="29196" t="15976"/>
          <a:stretch/>
        </p:blipFill>
        <p:spPr>
          <a:xfrm>
            <a:off x="3752900" y="1030385"/>
            <a:ext cx="8439100" cy="5375657"/>
          </a:xfrm>
          <a:prstGeom prst="rect">
            <a:avLst/>
          </a:prstGeom>
          <a:noFill/>
          <a:ln>
            <a:noFill/>
          </a:ln>
        </p:spPr>
      </p:pic>
      <p:sp>
        <p:nvSpPr>
          <p:cNvPr id="82" name="Google Shape;82;p42"/>
          <p:cNvSpPr/>
          <p:nvPr>
            <p:ph idx="2" type="pic"/>
          </p:nvPr>
        </p:nvSpPr>
        <p:spPr>
          <a:xfrm>
            <a:off x="7061200" y="1203325"/>
            <a:ext cx="5130800" cy="3913188"/>
          </a:xfrm>
          <a:prstGeom prst="rect">
            <a:avLst/>
          </a:prstGeom>
          <a:solidFill>
            <a:schemeClr val="lt1"/>
          </a:solidFill>
          <a:ln>
            <a:noFill/>
          </a:ln>
        </p:spPr>
      </p:sp>
      <p:sp>
        <p:nvSpPr>
          <p:cNvPr id="83" name="Google Shape;83;p42"/>
          <p:cNvSpPr txBox="1"/>
          <p:nvPr>
            <p:ph idx="1" type="body"/>
          </p:nvPr>
        </p:nvSpPr>
        <p:spPr>
          <a:xfrm>
            <a:off x="831350" y="3594101"/>
            <a:ext cx="5029134" cy="22335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42"/>
          <p:cNvSpPr/>
          <p:nvPr/>
        </p:nvSpPr>
        <p:spPr>
          <a:xfrm>
            <a:off x="831350" y="1502804"/>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85" name="Google Shape;85;p42"/>
          <p:cNvSpPr txBox="1"/>
          <p:nvPr>
            <p:ph idx="3"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6" name="Google Shape;86;p42"/>
          <p:cNvGrpSpPr/>
          <p:nvPr/>
        </p:nvGrpSpPr>
        <p:grpSpPr>
          <a:xfrm>
            <a:off x="408953" y="6110271"/>
            <a:ext cx="11323912" cy="541807"/>
            <a:chOff x="430699" y="6069857"/>
            <a:chExt cx="11323912" cy="541807"/>
          </a:xfrm>
        </p:grpSpPr>
        <p:sp>
          <p:nvSpPr>
            <p:cNvPr id="87" name="Google Shape;87;p42"/>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 name="Google Shape;88;p42"/>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89" name="Google Shape;89;p42"/>
            <p:cNvPicPr preferRelativeResize="0"/>
            <p:nvPr/>
          </p:nvPicPr>
          <p:blipFill rotWithShape="1">
            <a:blip r:embed="rId3">
              <a:alphaModFix/>
            </a:blip>
            <a:srcRect b="-7351" l="28689" r="49709" t="329"/>
            <a:stretch/>
          </p:blipFill>
          <p:spPr>
            <a:xfrm>
              <a:off x="430699" y="6069857"/>
              <a:ext cx="394801" cy="44883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icon graph">
  <p:cSld name="4 point icon graph">
    <p:spTree>
      <p:nvGrpSpPr>
        <p:cNvPr id="90" name="Shape 90"/>
        <p:cNvGrpSpPr/>
        <p:nvPr/>
      </p:nvGrpSpPr>
      <p:grpSpPr>
        <a:xfrm>
          <a:off x="0" y="0"/>
          <a:ext cx="0" cy="0"/>
          <a:chOff x="0" y="0"/>
          <a:chExt cx="0" cy="0"/>
        </a:xfrm>
      </p:grpSpPr>
      <p:sp>
        <p:nvSpPr>
          <p:cNvPr id="91" name="Google Shape;91;p62"/>
          <p:cNvSpPr/>
          <p:nvPr/>
        </p:nvSpPr>
        <p:spPr>
          <a:xfrm>
            <a:off x="4292836" y="2475929"/>
            <a:ext cx="1660392" cy="233707"/>
          </a:xfrm>
          <a:custGeom>
            <a:rect b="b" l="l" r="r" t="t"/>
            <a:pathLst>
              <a:path extrusionOk="0" h="154" w="1088">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279BD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2" name="Google Shape;92;p62"/>
          <p:cNvSpPr/>
          <p:nvPr/>
        </p:nvSpPr>
        <p:spPr>
          <a:xfrm>
            <a:off x="3846806" y="2428576"/>
            <a:ext cx="323830" cy="326885"/>
          </a:xfrm>
          <a:custGeom>
            <a:rect b="b" l="l" r="r" t="t"/>
            <a:pathLst>
              <a:path extrusionOk="0" h="215" w="213">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1B728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3" name="Google Shape;93;p62"/>
          <p:cNvSpPr/>
          <p:nvPr/>
        </p:nvSpPr>
        <p:spPr>
          <a:xfrm>
            <a:off x="3912488" y="2494259"/>
            <a:ext cx="192465" cy="193992"/>
          </a:xfrm>
          <a:custGeom>
            <a:rect b="b" l="l" r="r" t="t"/>
            <a:pathLst>
              <a:path extrusionOk="0" h="128" w="127">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4" name="Google Shape;94;p62"/>
          <p:cNvSpPr/>
          <p:nvPr/>
        </p:nvSpPr>
        <p:spPr>
          <a:xfrm>
            <a:off x="3324401" y="800258"/>
            <a:ext cx="1370167" cy="1510697"/>
          </a:xfrm>
          <a:custGeom>
            <a:rect b="b" l="l" r="r" t="t"/>
            <a:pathLst>
              <a:path extrusionOk="0" h="990" w="898">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1B728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5" name="Google Shape;95;p62"/>
          <p:cNvSpPr/>
          <p:nvPr/>
        </p:nvSpPr>
        <p:spPr>
          <a:xfrm>
            <a:off x="6055570" y="2428576"/>
            <a:ext cx="325357" cy="326885"/>
          </a:xfrm>
          <a:custGeom>
            <a:rect b="b" l="l" r="r" t="t"/>
            <a:pathLst>
              <a:path extrusionOk="0" h="215" w="214">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279BD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6" name="Google Shape;96;p62"/>
          <p:cNvSpPr/>
          <p:nvPr/>
        </p:nvSpPr>
        <p:spPr>
          <a:xfrm>
            <a:off x="6119725" y="2494259"/>
            <a:ext cx="193993" cy="193992"/>
          </a:xfrm>
          <a:custGeom>
            <a:rect b="b" l="l" r="r" t="t"/>
            <a:pathLst>
              <a:path extrusionOk="0" h="128" w="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7" name="Google Shape;97;p62"/>
          <p:cNvSpPr/>
          <p:nvPr/>
        </p:nvSpPr>
        <p:spPr>
          <a:xfrm>
            <a:off x="5531638" y="2921959"/>
            <a:ext cx="1368640" cy="1512224"/>
          </a:xfrm>
          <a:custGeom>
            <a:rect b="b" l="l" r="r" t="t"/>
            <a:pathLst>
              <a:path extrusionOk="0" h="991" w="897">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279BD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8" name="Google Shape;98;p62"/>
          <p:cNvSpPr/>
          <p:nvPr/>
        </p:nvSpPr>
        <p:spPr>
          <a:xfrm>
            <a:off x="6489380" y="2475929"/>
            <a:ext cx="1660392" cy="233707"/>
          </a:xfrm>
          <a:custGeom>
            <a:rect b="b" l="l" r="r" t="t"/>
            <a:pathLst>
              <a:path extrusionOk="0" h="154" w="1088">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F59A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9" name="Google Shape;99;p62"/>
          <p:cNvSpPr/>
          <p:nvPr/>
        </p:nvSpPr>
        <p:spPr>
          <a:xfrm>
            <a:off x="8249060" y="2428576"/>
            <a:ext cx="326885" cy="326885"/>
          </a:xfrm>
          <a:custGeom>
            <a:rect b="b" l="l" r="r" t="t"/>
            <a:pathLst>
              <a:path extrusionOk="0" h="215" w="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F59A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0" name="Google Shape;100;p62"/>
          <p:cNvSpPr/>
          <p:nvPr/>
        </p:nvSpPr>
        <p:spPr>
          <a:xfrm>
            <a:off x="8316270" y="2494259"/>
            <a:ext cx="192465" cy="193992"/>
          </a:xfrm>
          <a:custGeom>
            <a:rect b="b" l="l" r="r" t="t"/>
            <a:pathLst>
              <a:path extrusionOk="0" h="128" w="127">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1" name="Google Shape;101;p62"/>
          <p:cNvSpPr/>
          <p:nvPr/>
        </p:nvSpPr>
        <p:spPr>
          <a:xfrm>
            <a:off x="7728183" y="800258"/>
            <a:ext cx="1367112" cy="1510697"/>
          </a:xfrm>
          <a:custGeom>
            <a:rect b="b" l="l" r="r" t="t"/>
            <a:pathLst>
              <a:path extrusionOk="0" h="990" w="896">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F59A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2" name="Google Shape;102;p62"/>
          <p:cNvSpPr/>
          <p:nvPr/>
        </p:nvSpPr>
        <p:spPr>
          <a:xfrm>
            <a:off x="8684398" y="2475929"/>
            <a:ext cx="1661920" cy="233707"/>
          </a:xfrm>
          <a:custGeom>
            <a:rect b="b" l="l" r="r" t="t"/>
            <a:pathLst>
              <a:path extrusionOk="0" h="154" w="1089">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3D3D7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3" name="Google Shape;103;p62"/>
          <p:cNvSpPr/>
          <p:nvPr/>
        </p:nvSpPr>
        <p:spPr>
          <a:xfrm>
            <a:off x="10445605" y="2428576"/>
            <a:ext cx="325357" cy="326885"/>
          </a:xfrm>
          <a:custGeom>
            <a:rect b="b" l="l" r="r" t="t"/>
            <a:pathLst>
              <a:path extrusionOk="0" h="215" w="214">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3D3D7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4" name="Google Shape;104;p62"/>
          <p:cNvSpPr/>
          <p:nvPr/>
        </p:nvSpPr>
        <p:spPr>
          <a:xfrm>
            <a:off x="10512815" y="2494259"/>
            <a:ext cx="190937" cy="193992"/>
          </a:xfrm>
          <a:custGeom>
            <a:rect b="b" l="l" r="r" t="t"/>
            <a:pathLst>
              <a:path extrusionOk="0" h="128" w="126">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5" name="Google Shape;105;p62"/>
          <p:cNvSpPr/>
          <p:nvPr/>
        </p:nvSpPr>
        <p:spPr>
          <a:xfrm>
            <a:off x="9924727" y="2921959"/>
            <a:ext cx="1367112" cy="1512224"/>
          </a:xfrm>
          <a:custGeom>
            <a:rect b="b" l="l" r="r" t="t"/>
            <a:pathLst>
              <a:path extrusionOk="0" h="991" w="896">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3D3D7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6" name="Google Shape;106;p62"/>
          <p:cNvSpPr txBox="1"/>
          <p:nvPr/>
        </p:nvSpPr>
        <p:spPr>
          <a:xfrm>
            <a:off x="5691808" y="1322650"/>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107" name="Google Shape;107;p62"/>
          <p:cNvSpPr txBox="1"/>
          <p:nvPr/>
        </p:nvSpPr>
        <p:spPr>
          <a:xfrm>
            <a:off x="9795863" y="1322650"/>
            <a:ext cx="163858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108" name="Google Shape;108;p62"/>
          <p:cNvSpPr txBox="1"/>
          <p:nvPr/>
        </p:nvSpPr>
        <p:spPr>
          <a:xfrm>
            <a:off x="7895149" y="3013347"/>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109" name="Google Shape;109;p62"/>
          <p:cNvSpPr txBox="1"/>
          <p:nvPr>
            <p:ph idx="1" type="body"/>
          </p:nvPr>
        </p:nvSpPr>
        <p:spPr>
          <a:xfrm>
            <a:off x="2833955" y="2984923"/>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62"/>
          <p:cNvSpPr txBox="1"/>
          <p:nvPr>
            <p:ph idx="2" type="body"/>
          </p:nvPr>
        </p:nvSpPr>
        <p:spPr>
          <a:xfrm>
            <a:off x="7261647" y="2951026"/>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62"/>
          <p:cNvSpPr txBox="1"/>
          <p:nvPr>
            <p:ph idx="3" type="body"/>
          </p:nvPr>
        </p:nvSpPr>
        <p:spPr>
          <a:xfrm>
            <a:off x="5051398" y="1028522"/>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62"/>
          <p:cNvSpPr txBox="1"/>
          <p:nvPr>
            <p:ph idx="4" type="body"/>
          </p:nvPr>
        </p:nvSpPr>
        <p:spPr>
          <a:xfrm>
            <a:off x="9377489" y="994625"/>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62"/>
          <p:cNvSpPr/>
          <p:nvPr/>
        </p:nvSpPr>
        <p:spPr>
          <a:xfrm>
            <a:off x="0" y="2489789"/>
            <a:ext cx="3733642" cy="233707"/>
          </a:xfrm>
          <a:custGeom>
            <a:rect b="b" l="l" r="r" t="t"/>
            <a:pathLst>
              <a:path extrusionOk="0" h="233707" w="3733642">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1B728D"/>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nvGrpSpPr>
          <p:cNvPr id="114" name="Google Shape;114;p62"/>
          <p:cNvGrpSpPr/>
          <p:nvPr/>
        </p:nvGrpSpPr>
        <p:grpSpPr>
          <a:xfrm>
            <a:off x="495393" y="6135034"/>
            <a:ext cx="3059425" cy="407404"/>
            <a:chOff x="4345239" y="6324600"/>
            <a:chExt cx="3059425" cy="407404"/>
          </a:xfrm>
        </p:grpSpPr>
        <p:sp>
          <p:nvSpPr>
            <p:cNvPr id="115" name="Google Shape;115;p62"/>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16" name="Google Shape;116;p62"/>
            <p:cNvPicPr preferRelativeResize="0"/>
            <p:nvPr/>
          </p:nvPicPr>
          <p:blipFill rotWithShape="1">
            <a:blip r:embed="rId2">
              <a:alphaModFix/>
            </a:blip>
            <a:srcRect b="-7351" l="28689" r="49709" t="329"/>
            <a:stretch/>
          </p:blipFill>
          <p:spPr>
            <a:xfrm>
              <a:off x="4345239" y="6324600"/>
              <a:ext cx="358362" cy="40740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endar graph">
  <p:cSld name="Calendar graph">
    <p:spTree>
      <p:nvGrpSpPr>
        <p:cNvPr id="117" name="Shape 117"/>
        <p:cNvGrpSpPr/>
        <p:nvPr/>
      </p:nvGrpSpPr>
      <p:grpSpPr>
        <a:xfrm>
          <a:off x="0" y="0"/>
          <a:ext cx="0" cy="0"/>
          <a:chOff x="0" y="0"/>
          <a:chExt cx="0" cy="0"/>
        </a:xfrm>
      </p:grpSpPr>
      <p:grpSp>
        <p:nvGrpSpPr>
          <p:cNvPr id="118" name="Google Shape;118;p43"/>
          <p:cNvGrpSpPr/>
          <p:nvPr/>
        </p:nvGrpSpPr>
        <p:grpSpPr>
          <a:xfrm>
            <a:off x="13492" y="1875084"/>
            <a:ext cx="12165015" cy="3041254"/>
            <a:chOff x="0" y="4738255"/>
            <a:chExt cx="21169744" cy="5292436"/>
          </a:xfrm>
        </p:grpSpPr>
        <p:sp>
          <p:nvSpPr>
            <p:cNvPr id="119" name="Google Shape;119;p43"/>
            <p:cNvSpPr/>
            <p:nvPr/>
          </p:nvSpPr>
          <p:spPr>
            <a:xfrm>
              <a:off x="0" y="4738255"/>
              <a:ext cx="5292436" cy="5292436"/>
            </a:xfrm>
            <a:prstGeom prst="rect">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43"/>
            <p:cNvSpPr/>
            <p:nvPr/>
          </p:nvSpPr>
          <p:spPr>
            <a:xfrm>
              <a:off x="5292436" y="4738255"/>
              <a:ext cx="5292436" cy="5292436"/>
            </a:xfrm>
            <a:prstGeom prst="rect">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43"/>
            <p:cNvSpPr/>
            <p:nvPr/>
          </p:nvSpPr>
          <p:spPr>
            <a:xfrm>
              <a:off x="10584872" y="4738255"/>
              <a:ext cx="5292436" cy="5292436"/>
            </a:xfrm>
            <a:prstGeom prst="rect">
              <a:avLst/>
            </a:prstGeom>
            <a:solidFill>
              <a:srgbClr val="7F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43"/>
            <p:cNvSpPr/>
            <p:nvPr/>
          </p:nvSpPr>
          <p:spPr>
            <a:xfrm>
              <a:off x="15877308" y="4738255"/>
              <a:ext cx="5292436" cy="5292436"/>
            </a:xfrm>
            <a:prstGeom prst="rect">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23" name="Google Shape;123;p43"/>
          <p:cNvSpPr txBox="1"/>
          <p:nvPr>
            <p:ph idx="1" type="body"/>
          </p:nvPr>
        </p:nvSpPr>
        <p:spPr>
          <a:xfrm>
            <a:off x="3054743" y="2963737"/>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43"/>
          <p:cNvSpPr txBox="1"/>
          <p:nvPr>
            <p:ph idx="2" type="body"/>
          </p:nvPr>
        </p:nvSpPr>
        <p:spPr>
          <a:xfrm>
            <a:off x="3059026" y="2332384"/>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43"/>
          <p:cNvSpPr txBox="1"/>
          <p:nvPr>
            <p:ph idx="3" type="body"/>
          </p:nvPr>
        </p:nvSpPr>
        <p:spPr>
          <a:xfrm>
            <a:off x="3069574" y="3694013"/>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b="0" i="0" sz="1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43"/>
          <p:cNvSpPr txBox="1"/>
          <p:nvPr>
            <p:ph idx="4" type="body"/>
          </p:nvPr>
        </p:nvSpPr>
        <p:spPr>
          <a:xfrm>
            <a:off x="-979" y="2966833"/>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43"/>
          <p:cNvSpPr txBox="1"/>
          <p:nvPr>
            <p:ph idx="5" type="body"/>
          </p:nvPr>
        </p:nvSpPr>
        <p:spPr>
          <a:xfrm>
            <a:off x="3304" y="2335480"/>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43"/>
          <p:cNvSpPr txBox="1"/>
          <p:nvPr>
            <p:ph idx="6" type="body"/>
          </p:nvPr>
        </p:nvSpPr>
        <p:spPr>
          <a:xfrm>
            <a:off x="13852" y="3697109"/>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b="0" i="0" sz="1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43"/>
          <p:cNvSpPr txBox="1"/>
          <p:nvPr>
            <p:ph idx="7" type="body"/>
          </p:nvPr>
        </p:nvSpPr>
        <p:spPr>
          <a:xfrm>
            <a:off x="9124512" y="2950422"/>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43"/>
          <p:cNvSpPr txBox="1"/>
          <p:nvPr>
            <p:ph idx="8" type="body"/>
          </p:nvPr>
        </p:nvSpPr>
        <p:spPr>
          <a:xfrm>
            <a:off x="9128795" y="2319069"/>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43"/>
          <p:cNvSpPr txBox="1"/>
          <p:nvPr>
            <p:ph idx="9" type="body"/>
          </p:nvPr>
        </p:nvSpPr>
        <p:spPr>
          <a:xfrm>
            <a:off x="9139343" y="3680698"/>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b="0" i="0" sz="1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43"/>
          <p:cNvSpPr txBox="1"/>
          <p:nvPr>
            <p:ph idx="13" type="body"/>
          </p:nvPr>
        </p:nvSpPr>
        <p:spPr>
          <a:xfrm>
            <a:off x="6068790" y="2953518"/>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43"/>
          <p:cNvSpPr txBox="1"/>
          <p:nvPr>
            <p:ph idx="14" type="body"/>
          </p:nvPr>
        </p:nvSpPr>
        <p:spPr>
          <a:xfrm>
            <a:off x="6073073" y="2322165"/>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43"/>
          <p:cNvSpPr txBox="1"/>
          <p:nvPr>
            <p:ph idx="15" type="body"/>
          </p:nvPr>
        </p:nvSpPr>
        <p:spPr>
          <a:xfrm>
            <a:off x="6083621" y="3683794"/>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b="0" i="0" sz="1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43"/>
          <p:cNvSpPr txBox="1"/>
          <p:nvPr>
            <p:ph idx="1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36" name="Google Shape;136;p43"/>
          <p:cNvGrpSpPr/>
          <p:nvPr/>
        </p:nvGrpSpPr>
        <p:grpSpPr>
          <a:xfrm>
            <a:off x="4571670" y="6135034"/>
            <a:ext cx="3059425" cy="407404"/>
            <a:chOff x="4345239" y="6324600"/>
            <a:chExt cx="3059425" cy="407404"/>
          </a:xfrm>
        </p:grpSpPr>
        <p:sp>
          <p:nvSpPr>
            <p:cNvPr id="137" name="Google Shape;137;p43"/>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38" name="Google Shape;138;p43"/>
            <p:cNvPicPr preferRelativeResize="0"/>
            <p:nvPr/>
          </p:nvPicPr>
          <p:blipFill rotWithShape="1">
            <a:blip r:embed="rId2">
              <a:alphaModFix/>
            </a:blip>
            <a:srcRect b="-7351" l="28689" r="49709" t="329"/>
            <a:stretch/>
          </p:blipFill>
          <p:spPr>
            <a:xfrm>
              <a:off x="4345239" y="6324600"/>
              <a:ext cx="358362" cy="407404"/>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139" name="Shape 139"/>
        <p:cNvGrpSpPr/>
        <p:nvPr/>
      </p:nvGrpSpPr>
      <p:grpSpPr>
        <a:xfrm>
          <a:off x="0" y="0"/>
          <a:ext cx="0" cy="0"/>
          <a:chOff x="0" y="0"/>
          <a:chExt cx="0" cy="0"/>
        </a:xfrm>
      </p:grpSpPr>
      <p:sp>
        <p:nvSpPr>
          <p:cNvPr id="140" name="Google Shape;140;p45"/>
          <p:cNvSpPr/>
          <p:nvPr/>
        </p:nvSpPr>
        <p:spPr>
          <a:xfrm>
            <a:off x="7329608" y="4573043"/>
            <a:ext cx="3052949" cy="2282034"/>
          </a:xfrm>
          <a:custGeom>
            <a:rect b="b" l="l" r="r" t="t"/>
            <a:pathLst>
              <a:path extrusionOk="0" h="2282034" w="3052949">
                <a:moveTo>
                  <a:pt x="711661" y="0"/>
                </a:moveTo>
                <a:lnTo>
                  <a:pt x="3052949" y="2264969"/>
                </a:lnTo>
                <a:lnTo>
                  <a:pt x="0" y="2282034"/>
                </a:lnTo>
                <a:lnTo>
                  <a:pt x="711661" y="0"/>
                </a:lnTo>
                <a:close/>
              </a:path>
            </a:pathLst>
          </a:cu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 name="Google Shape;141;p45"/>
          <p:cNvSpPr/>
          <p:nvPr>
            <p:ph idx="2" type="pic"/>
          </p:nvPr>
        </p:nvSpPr>
        <p:spPr>
          <a:xfrm>
            <a:off x="7329563" y="-1"/>
            <a:ext cx="4862437" cy="6855220"/>
          </a:xfrm>
          <a:prstGeom prst="rect">
            <a:avLst/>
          </a:prstGeom>
          <a:noFill/>
          <a:ln>
            <a:noFill/>
          </a:ln>
        </p:spPr>
      </p:sp>
      <p:sp>
        <p:nvSpPr>
          <p:cNvPr id="142" name="Google Shape;142;p45"/>
          <p:cNvSpPr/>
          <p:nvPr/>
        </p:nvSpPr>
        <p:spPr>
          <a:xfrm>
            <a:off x="831689" y="6203959"/>
            <a:ext cx="6297244" cy="176873"/>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picture containing text, clock, sign, gauge&#10;&#10;Description automatically generated" id="143" name="Google Shape;143;p45"/>
          <p:cNvPicPr preferRelativeResize="0"/>
          <p:nvPr/>
        </p:nvPicPr>
        <p:blipFill rotWithShape="1">
          <a:blip r:embed="rId2">
            <a:alphaModFix/>
          </a:blip>
          <a:srcRect b="-7351" l="28689" r="49709" t="329"/>
          <a:stretch/>
        </p:blipFill>
        <p:spPr>
          <a:xfrm>
            <a:off x="430699" y="6062820"/>
            <a:ext cx="400991" cy="455867"/>
          </a:xfrm>
          <a:prstGeom prst="rect">
            <a:avLst/>
          </a:prstGeom>
          <a:noFill/>
          <a:ln>
            <a:noFill/>
          </a:ln>
        </p:spPr>
      </p:pic>
      <p:sp>
        <p:nvSpPr>
          <p:cNvPr id="144" name="Google Shape;144;p45"/>
          <p:cNvSpPr/>
          <p:nvPr/>
        </p:nvSpPr>
        <p:spPr>
          <a:xfrm>
            <a:off x="7329563" y="4572901"/>
            <a:ext cx="3052949" cy="2282034"/>
          </a:xfrm>
          <a:custGeom>
            <a:rect b="b" l="l" r="r" t="t"/>
            <a:pathLst>
              <a:path extrusionOk="0" h="2282034" w="3052949">
                <a:moveTo>
                  <a:pt x="711661" y="0"/>
                </a:moveTo>
                <a:lnTo>
                  <a:pt x="3052949" y="2264969"/>
                </a:lnTo>
                <a:lnTo>
                  <a:pt x="0" y="2282034"/>
                </a:lnTo>
                <a:lnTo>
                  <a:pt x="711661" y="0"/>
                </a:lnTo>
                <a:close/>
              </a:path>
            </a:pathLst>
          </a:custGeom>
          <a:blipFill rotWithShape="1">
            <a:blip r:embed="rId3">
              <a:alphaModFix/>
            </a:blip>
            <a:stretch>
              <a:fillRect b="-51263" l="-18857" r="18856" t="-14075"/>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 name="Google Shape;145;p45"/>
          <p:cNvSpPr/>
          <p:nvPr/>
        </p:nvSpPr>
        <p:spPr>
          <a:xfrm>
            <a:off x="408953" y="1340326"/>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46" name="Google Shape;146;p45"/>
          <p:cNvSpPr txBox="1"/>
          <p:nvPr>
            <p:ph idx="1" type="body"/>
          </p:nvPr>
        </p:nvSpPr>
        <p:spPr>
          <a:xfrm>
            <a:off x="529759" y="1757011"/>
            <a:ext cx="6971708"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45"/>
          <p:cNvSpPr txBox="1"/>
          <p:nvPr>
            <p:ph idx="3" type="body"/>
          </p:nvPr>
        </p:nvSpPr>
        <p:spPr>
          <a:xfrm>
            <a:off x="529758" y="642972"/>
            <a:ext cx="697170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nesslabs.com/systematic-inventive-thinking-inside-the-bo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hyperlink" Target="about:blan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un-documents.net/our-common-future.pdf" TargetMode="Externa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www.bing.com/videos/search?q=environmental+sustainability+definition&amp;&amp;view=detail&amp;mid=AD141A465BE4838FE41EAD141A465BE4838FE41E&amp;&amp;FORM=VDRVRV" TargetMode="Externa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un.org/sustainabledevelopment/"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hyperlink" Target="https://policyoptions.irpp.org/magazines/november-2018/policy-innovation-entrepreneurship/facebook-what-about-a-policy-for-innovation-and-entrepreneurship/" TargetMode="External"/><Relationship Id="rId5" Type="http://schemas.openxmlformats.org/officeDocument/2006/relationships/hyperlink" Target="https://creativecommons.org/licenses/by-nd/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
          <p:cNvSpPr txBox="1"/>
          <p:nvPr>
            <p:ph idx="1" type="body"/>
          </p:nvPr>
        </p:nvSpPr>
        <p:spPr>
          <a:xfrm>
            <a:off x="4983703" y="4413948"/>
            <a:ext cx="6903497" cy="160702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0"/>
              </a:spcBef>
              <a:spcAft>
                <a:spcPts val="0"/>
              </a:spcAft>
              <a:buSzPts val="5000"/>
              <a:buNone/>
            </a:pPr>
            <a:r>
              <a:rPr lang="en-US" sz="3600"/>
              <a:t>Sjálfbær fjallaferðamennska, matur, landbúnaður/búskapur og nýsköpun</a:t>
            </a:r>
            <a:endParaRPr/>
          </a:p>
        </p:txBody>
      </p:sp>
      <p:sp>
        <p:nvSpPr>
          <p:cNvPr id="161" name="Google Shape;161;p3"/>
          <p:cNvSpPr txBox="1"/>
          <p:nvPr>
            <p:ph idx="3" type="body"/>
          </p:nvPr>
        </p:nvSpPr>
        <p:spPr>
          <a:xfrm>
            <a:off x="5629987" y="3115874"/>
            <a:ext cx="3971213"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sz="4800"/>
              <a:t>Námspakki 3a</a:t>
            </a:r>
            <a:endParaRPr sz="4800"/>
          </a:p>
        </p:txBody>
      </p:sp>
      <p:grpSp>
        <p:nvGrpSpPr>
          <p:cNvPr id="162" name="Google Shape;162;p3"/>
          <p:cNvGrpSpPr/>
          <p:nvPr/>
        </p:nvGrpSpPr>
        <p:grpSpPr>
          <a:xfrm>
            <a:off x="2088627" y="3786905"/>
            <a:ext cx="2082443" cy="2861107"/>
            <a:chOff x="5875548" y="3125276"/>
            <a:chExt cx="438214" cy="602070"/>
          </a:xfrm>
        </p:grpSpPr>
        <p:sp>
          <p:nvSpPr>
            <p:cNvPr id="163" name="Google Shape;163;p3"/>
            <p:cNvSpPr/>
            <p:nvPr/>
          </p:nvSpPr>
          <p:spPr>
            <a:xfrm>
              <a:off x="5875548" y="3125276"/>
              <a:ext cx="369945" cy="602070"/>
            </a:xfrm>
            <a:custGeom>
              <a:rect b="b" l="l" r="r" t="t"/>
              <a:pathLst>
                <a:path extrusionOk="0" h="602070" w="369945">
                  <a:moveTo>
                    <a:pt x="369945" y="5539"/>
                  </a:moveTo>
                  <a:lnTo>
                    <a:pt x="343224" y="0"/>
                  </a:lnTo>
                  <a:lnTo>
                    <a:pt x="0" y="582197"/>
                  </a:lnTo>
                  <a:lnTo>
                    <a:pt x="94910" y="602071"/>
                  </a:lnTo>
                  <a:lnTo>
                    <a:pt x="95236" y="601582"/>
                  </a:lnTo>
                  <a:lnTo>
                    <a:pt x="26966" y="587328"/>
                  </a:lnTo>
                  <a:close/>
                </a:path>
              </a:pathLst>
            </a:custGeom>
            <a:solidFill>
              <a:srgbClr val="279BD3">
                <a:alpha val="5450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 name="Google Shape;164;p3"/>
            <p:cNvSpPr/>
            <p:nvPr/>
          </p:nvSpPr>
          <p:spPr>
            <a:xfrm>
              <a:off x="5902513" y="3130815"/>
              <a:ext cx="411249" cy="596043"/>
            </a:xfrm>
            <a:custGeom>
              <a:rect b="b" l="l" r="r" t="t"/>
              <a:pathLst>
                <a:path extrusionOk="0" h="596043" w="411249">
                  <a:moveTo>
                    <a:pt x="342979" y="0"/>
                  </a:moveTo>
                  <a:lnTo>
                    <a:pt x="0" y="581790"/>
                  </a:lnTo>
                  <a:lnTo>
                    <a:pt x="68270" y="596043"/>
                  </a:lnTo>
                  <a:lnTo>
                    <a:pt x="411250" y="14254"/>
                  </a:lnTo>
                  <a:close/>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65" name="Google Shape;165;p3"/>
          <p:cNvPicPr preferRelativeResize="0"/>
          <p:nvPr>
            <p:ph idx="2" type="pic"/>
          </p:nvPr>
        </p:nvPicPr>
        <p:blipFill rotWithShape="1">
          <a:blip r:embed="rId3">
            <a:alphaModFix/>
          </a:blip>
          <a:srcRect b="0" l="0" r="0" t="0"/>
          <a:stretch/>
        </p:blipFill>
        <p:spPr>
          <a:xfrm rot="5400000">
            <a:off x="-1251744" y="1237229"/>
            <a:ext cx="6857999" cy="43835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73"/>
          <p:cNvSpPr txBox="1"/>
          <p:nvPr>
            <p:ph idx="1" type="body"/>
          </p:nvPr>
        </p:nvSpPr>
        <p:spPr>
          <a:xfrm>
            <a:off x="3054743" y="1998042"/>
            <a:ext cx="3024340" cy="281556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000"/>
              <a:buNone/>
            </a:pPr>
            <a:r>
              <a:t/>
            </a:r>
            <a:endParaRPr/>
          </a:p>
          <a:p>
            <a:pPr indent="-228600" lvl="0" marL="228600" rtl="0" algn="l">
              <a:lnSpc>
                <a:spcPct val="90000"/>
              </a:lnSpc>
              <a:spcBef>
                <a:spcPts val="0"/>
              </a:spcBef>
              <a:spcAft>
                <a:spcPts val="0"/>
              </a:spcAft>
              <a:buSzPts val="2000"/>
              <a:buNone/>
            </a:pPr>
            <a:r>
              <a:rPr lang="en-US"/>
              <a:t>Gefðu tíma fyrir sköpunina, leiktu þér með frumgerðir, haltu áfram að læra - mistök eru bestu lexíurnar- fáðu endurgjöf, hlustaðu.</a:t>
            </a:r>
            <a:endParaRPr/>
          </a:p>
        </p:txBody>
      </p:sp>
      <p:sp>
        <p:nvSpPr>
          <p:cNvPr id="266" name="Google Shape;266;p73"/>
          <p:cNvSpPr txBox="1"/>
          <p:nvPr>
            <p:ph idx="2" type="body"/>
          </p:nvPr>
        </p:nvSpPr>
        <p:spPr>
          <a:xfrm>
            <a:off x="3019437" y="1091390"/>
            <a:ext cx="3049353" cy="104391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500"/>
              <a:buNone/>
            </a:pPr>
            <a:r>
              <a:rPr lang="en-US" sz="2500">
                <a:solidFill>
                  <a:srgbClr val="5F5F5F"/>
                </a:solidFill>
              </a:rPr>
              <a:t>A</a:t>
            </a:r>
            <a:r>
              <a:rPr b="1" lang="en-US" sz="2500">
                <a:solidFill>
                  <a:srgbClr val="5F5F5F"/>
                </a:solidFill>
              </a:rPr>
              <a:t>ðferðir </a:t>
            </a:r>
            <a:r>
              <a:rPr lang="en-US" sz="2500">
                <a:solidFill>
                  <a:srgbClr val="5F5F5F"/>
                </a:solidFill>
              </a:rPr>
              <a:t>skapandi hugsunar æfðar</a:t>
            </a:r>
            <a:endParaRPr/>
          </a:p>
          <a:p>
            <a:pPr indent="0" lvl="0" marL="0" rtl="0" algn="ctr">
              <a:lnSpc>
                <a:spcPct val="90000"/>
              </a:lnSpc>
              <a:spcBef>
                <a:spcPts val="0"/>
              </a:spcBef>
              <a:spcAft>
                <a:spcPts val="0"/>
              </a:spcAft>
              <a:buClr>
                <a:schemeClr val="lt1"/>
              </a:buClr>
              <a:buSzPts val="4000"/>
              <a:buNone/>
            </a:pPr>
            <a:r>
              <a:t/>
            </a:r>
            <a:endParaRPr/>
          </a:p>
        </p:txBody>
      </p:sp>
      <p:sp>
        <p:nvSpPr>
          <p:cNvPr id="267" name="Google Shape;267;p73"/>
          <p:cNvSpPr txBox="1"/>
          <p:nvPr>
            <p:ph idx="4" type="body"/>
          </p:nvPr>
        </p:nvSpPr>
        <p:spPr>
          <a:xfrm>
            <a:off x="-979" y="2001138"/>
            <a:ext cx="3024340" cy="281556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000"/>
              <a:buNone/>
            </a:pPr>
            <a:r>
              <a:t/>
            </a:r>
            <a:endParaRPr sz="2000"/>
          </a:p>
          <a:p>
            <a:pPr indent="-228600" lvl="0" marL="228600" rtl="0" algn="l">
              <a:lnSpc>
                <a:spcPct val="90000"/>
              </a:lnSpc>
              <a:spcBef>
                <a:spcPts val="0"/>
              </a:spcBef>
              <a:spcAft>
                <a:spcPts val="0"/>
              </a:spcAft>
              <a:buSzPts val="2000"/>
              <a:buNone/>
            </a:pPr>
            <a:r>
              <a:rPr lang="en-US" sz="2000"/>
              <a:t>Opnaðu huga þinn, stígðu út úr hinu vel þekkta og inn í hið óþekkta. Vertu fjölbreyt</a:t>
            </a:r>
            <a:r>
              <a:rPr lang="en-US"/>
              <a:t>t/ur</a:t>
            </a:r>
            <a:r>
              <a:rPr lang="en-US" sz="2000"/>
              <a:t> í hugmyndasköpun.</a:t>
            </a:r>
            <a:endParaRPr/>
          </a:p>
        </p:txBody>
      </p:sp>
      <p:sp>
        <p:nvSpPr>
          <p:cNvPr id="268" name="Google Shape;268;p73"/>
          <p:cNvSpPr txBox="1"/>
          <p:nvPr>
            <p:ph idx="5" type="body"/>
          </p:nvPr>
        </p:nvSpPr>
        <p:spPr>
          <a:xfrm>
            <a:off x="-4418" y="1415820"/>
            <a:ext cx="3049353" cy="58222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500"/>
              <a:buNone/>
            </a:pPr>
            <a:r>
              <a:rPr b="1" lang="en-US" sz="2500">
                <a:solidFill>
                  <a:srgbClr val="5F5F5F"/>
                </a:solidFill>
              </a:rPr>
              <a:t>Skapa hugmyndir</a:t>
            </a:r>
            <a:endParaRPr sz="2500"/>
          </a:p>
          <a:p>
            <a:pPr indent="0" lvl="0" marL="0" rtl="0" algn="ctr">
              <a:lnSpc>
                <a:spcPct val="90000"/>
              </a:lnSpc>
              <a:spcBef>
                <a:spcPts val="0"/>
              </a:spcBef>
              <a:spcAft>
                <a:spcPts val="0"/>
              </a:spcAft>
              <a:buClr>
                <a:schemeClr val="lt1"/>
              </a:buClr>
              <a:buSzPts val="4000"/>
              <a:buNone/>
            </a:pPr>
            <a:r>
              <a:t/>
            </a:r>
            <a:endParaRPr/>
          </a:p>
        </p:txBody>
      </p:sp>
      <p:sp>
        <p:nvSpPr>
          <p:cNvPr id="269" name="Google Shape;269;p73"/>
          <p:cNvSpPr txBox="1"/>
          <p:nvPr>
            <p:ph idx="7" type="body"/>
          </p:nvPr>
        </p:nvSpPr>
        <p:spPr>
          <a:xfrm>
            <a:off x="9124512" y="2001138"/>
            <a:ext cx="3024340" cy="313465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000"/>
              <a:buNone/>
            </a:pPr>
            <a:r>
              <a:t/>
            </a:r>
            <a:endParaRPr/>
          </a:p>
          <a:p>
            <a:pPr indent="-228600" lvl="0" marL="228600" rtl="0" algn="l">
              <a:lnSpc>
                <a:spcPct val="90000"/>
              </a:lnSpc>
              <a:spcBef>
                <a:spcPts val="0"/>
              </a:spcBef>
              <a:spcAft>
                <a:spcPts val="0"/>
              </a:spcAft>
              <a:buSzPts val="2000"/>
              <a:buNone/>
            </a:pPr>
            <a:r>
              <a:rPr lang="en-US"/>
              <a:t>Legðu mat á hugmyndir í samhengi, tíma og rúmi, notagildi, út frá þörfum, styrkleikum/veikleikum, Taktu alltaf  tillit til umhverfis, hagkerfis og samfélagslegra þátta. </a:t>
            </a:r>
            <a:endParaRPr/>
          </a:p>
        </p:txBody>
      </p:sp>
      <p:sp>
        <p:nvSpPr>
          <p:cNvPr id="270" name="Google Shape;270;p73"/>
          <p:cNvSpPr txBox="1"/>
          <p:nvPr>
            <p:ph idx="8" type="body"/>
          </p:nvPr>
        </p:nvSpPr>
        <p:spPr>
          <a:xfrm>
            <a:off x="9068857" y="1019961"/>
            <a:ext cx="3079995" cy="912245"/>
          </a:xfrm>
          <a:prstGeom prst="rect">
            <a:avLst/>
          </a:prstGeom>
          <a:noFill/>
          <a:ln>
            <a:noFill/>
          </a:ln>
        </p:spPr>
        <p:txBody>
          <a:bodyPr anchorCtr="0" anchor="t" bIns="45700" lIns="91425" spcFirstLastPara="1" rIns="91425" wrap="square" tIns="45700">
            <a:normAutofit fontScale="62500" lnSpcReduction="20000"/>
          </a:bodyPr>
          <a:lstStyle/>
          <a:p>
            <a:pPr indent="0" lvl="0" marL="0" rtl="0" algn="ctr">
              <a:lnSpc>
                <a:spcPct val="90000"/>
              </a:lnSpc>
              <a:spcBef>
                <a:spcPts val="0"/>
              </a:spcBef>
              <a:spcAft>
                <a:spcPts val="0"/>
              </a:spcAft>
              <a:buSzPct val="100000"/>
              <a:buNone/>
            </a:pPr>
            <a:r>
              <a:rPr lang="en-US">
                <a:solidFill>
                  <a:srgbClr val="5F5F5F"/>
                </a:solidFill>
              </a:rPr>
              <a:t>Leiðir til að skapa verðmætari hugmyndir</a:t>
            </a:r>
            <a:endParaRPr/>
          </a:p>
        </p:txBody>
      </p:sp>
      <p:sp>
        <p:nvSpPr>
          <p:cNvPr id="271" name="Google Shape;271;p73"/>
          <p:cNvSpPr txBox="1"/>
          <p:nvPr>
            <p:ph idx="13" type="body"/>
          </p:nvPr>
        </p:nvSpPr>
        <p:spPr>
          <a:xfrm>
            <a:off x="6068790" y="1998040"/>
            <a:ext cx="3024340" cy="281556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000"/>
              <a:buNone/>
            </a:pPr>
            <a:r>
              <a:t/>
            </a:r>
            <a:endParaRPr/>
          </a:p>
          <a:p>
            <a:pPr indent="-228600" lvl="0" marL="228600" rtl="0" algn="l">
              <a:lnSpc>
                <a:spcPct val="90000"/>
              </a:lnSpc>
              <a:spcBef>
                <a:spcPts val="0"/>
              </a:spcBef>
              <a:spcAft>
                <a:spcPts val="0"/>
              </a:spcAft>
              <a:buSzPts val="2000"/>
              <a:buNone/>
            </a:pPr>
            <a:r>
              <a:rPr lang="en-US"/>
              <a:t>Lærðu hvernig; t.d. með </a:t>
            </a:r>
            <a:r>
              <a:rPr i="1" lang="en-US"/>
              <a:t>kerfisbundinni hugmyndafræðilegri hugsun </a:t>
            </a:r>
            <a:r>
              <a:rPr lang="en-US"/>
              <a:t>og </a:t>
            </a:r>
            <a:r>
              <a:rPr i="1" lang="en-US"/>
              <a:t>hönnunarhugsun.</a:t>
            </a:r>
            <a:endParaRPr i="1"/>
          </a:p>
        </p:txBody>
      </p:sp>
      <p:sp>
        <p:nvSpPr>
          <p:cNvPr id="272" name="Google Shape;272;p73"/>
          <p:cNvSpPr txBox="1"/>
          <p:nvPr>
            <p:ph idx="14" type="body"/>
          </p:nvPr>
        </p:nvSpPr>
        <p:spPr>
          <a:xfrm>
            <a:off x="6068905" y="1157222"/>
            <a:ext cx="3049353" cy="91224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500"/>
              <a:buNone/>
            </a:pPr>
            <a:r>
              <a:rPr lang="en-US" sz="2500">
                <a:solidFill>
                  <a:srgbClr val="5F5F5F"/>
                </a:solidFill>
              </a:rPr>
              <a:t>Leiðir til að bæta hugmyndir</a:t>
            </a:r>
            <a:endParaRPr/>
          </a:p>
        </p:txBody>
      </p:sp>
      <p:sp>
        <p:nvSpPr>
          <p:cNvPr id="273" name="Google Shape;273;p73"/>
          <p:cNvSpPr txBox="1"/>
          <p:nvPr>
            <p:ph idx="16" type="body"/>
          </p:nvPr>
        </p:nvSpPr>
        <p:spPr>
          <a:xfrm>
            <a:off x="10764" y="111114"/>
            <a:ext cx="12181236" cy="709152"/>
          </a:xfrm>
          <a:prstGeom prst="rect">
            <a:avLst/>
          </a:prstGeom>
          <a:noFill/>
          <a:ln>
            <a:noFill/>
          </a:ln>
        </p:spPr>
        <p:txBody>
          <a:bodyPr anchorCtr="0" anchor="t" bIns="45700" lIns="91425" spcFirstLastPara="1" rIns="91425" wrap="square" tIns="45700">
            <a:normAutofit lnSpcReduction="10000"/>
          </a:bodyPr>
          <a:lstStyle/>
          <a:p>
            <a:pPr indent="-228600" lvl="0" marL="457200" rtl="0" algn="ctr">
              <a:lnSpc>
                <a:spcPct val="90000"/>
              </a:lnSpc>
              <a:spcBef>
                <a:spcPts val="1000"/>
              </a:spcBef>
              <a:spcAft>
                <a:spcPts val="0"/>
              </a:spcAft>
              <a:buClr>
                <a:srgbClr val="595959"/>
              </a:buClr>
              <a:buSzPts val="3600"/>
              <a:buNone/>
            </a:pPr>
            <a:r>
              <a:rPr b="1" lang="en-US"/>
              <a:t>Ferli við að móta nýskapandi hugsun</a:t>
            </a:r>
            <a:endParaRPr/>
          </a:p>
        </p:txBody>
      </p:sp>
      <p:sp>
        <p:nvSpPr>
          <p:cNvPr id="274" name="Google Shape;274;p73"/>
          <p:cNvSpPr txBox="1"/>
          <p:nvPr/>
        </p:nvSpPr>
        <p:spPr>
          <a:xfrm>
            <a:off x="2252798" y="5324254"/>
            <a:ext cx="7686404" cy="102756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95959"/>
              </a:buClr>
              <a:buSzPts val="2400"/>
              <a:buFont typeface="Arial"/>
              <a:buNone/>
            </a:pPr>
            <a:r>
              <a:rPr b="0" i="0" lang="en-US" sz="2400" u="none" cap="none" strike="noStrike">
                <a:solidFill>
                  <a:srgbClr val="595959"/>
                </a:solidFill>
                <a:latin typeface="Calibri"/>
                <a:ea typeface="Calibri"/>
                <a:cs typeface="Calibri"/>
                <a:sym typeface="Calibri"/>
              </a:rPr>
              <a:t>„Sköpun er að finna upp, gera tilraunir, vaxa, taka áhættu, brjóta reglur, gera mistök og hafa gaman.“</a:t>
            </a:r>
            <a:endParaRPr/>
          </a:p>
          <a:p>
            <a:pPr indent="0" lvl="0" marL="0" marR="0" rtl="0" algn="r">
              <a:lnSpc>
                <a:spcPct val="90000"/>
              </a:lnSpc>
              <a:spcBef>
                <a:spcPts val="0"/>
              </a:spcBef>
              <a:spcAft>
                <a:spcPts val="0"/>
              </a:spcAft>
              <a:buClr>
                <a:srgbClr val="595959"/>
              </a:buClr>
              <a:buSzPts val="2400"/>
              <a:buFont typeface="Arial"/>
              <a:buNone/>
            </a:pPr>
            <a:r>
              <a:rPr b="0" i="0" lang="en-US" sz="1700" u="none" cap="none" strike="noStrike">
                <a:solidFill>
                  <a:srgbClr val="595959"/>
                </a:solidFill>
                <a:latin typeface="Calibri"/>
                <a:ea typeface="Calibri"/>
                <a:cs typeface="Calibri"/>
                <a:sym typeface="Calibri"/>
              </a:rPr>
              <a:t>- Mary Lou Cook</a:t>
            </a:r>
            <a:endParaRPr/>
          </a:p>
          <a:p>
            <a:pPr indent="0" lvl="0" marL="0" marR="0" rtl="0" algn="l">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74"/>
          <p:cNvPicPr preferRelativeResize="0"/>
          <p:nvPr>
            <p:ph idx="2" type="pic"/>
          </p:nvPr>
        </p:nvPicPr>
        <p:blipFill rotWithShape="1">
          <a:blip r:embed="rId3">
            <a:alphaModFix/>
          </a:blip>
          <a:srcRect b="0" l="47346" r="12690" t="0"/>
          <a:stretch/>
        </p:blipFill>
        <p:spPr>
          <a:xfrm>
            <a:off x="7309319" y="0"/>
            <a:ext cx="4862437" cy="6855220"/>
          </a:xfrm>
          <a:prstGeom prst="rect">
            <a:avLst/>
          </a:prstGeom>
          <a:noFill/>
          <a:ln>
            <a:noFill/>
          </a:ln>
        </p:spPr>
      </p:pic>
      <p:sp>
        <p:nvSpPr>
          <p:cNvPr id="280" name="Google Shape;280;p74"/>
          <p:cNvSpPr txBox="1"/>
          <p:nvPr>
            <p:ph idx="1" type="body"/>
          </p:nvPr>
        </p:nvSpPr>
        <p:spPr>
          <a:xfrm>
            <a:off x="529759" y="1757010"/>
            <a:ext cx="6655819" cy="4458017"/>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rgbClr val="595959"/>
              </a:buClr>
              <a:buSzPct val="110599"/>
              <a:buNone/>
            </a:pPr>
            <a:r>
              <a:rPr lang="en-US" sz="2800"/>
              <a:t>Fyrsta skref í hugmyndasköpun er að hugsa án heftandi ramma eða fasts skipulags.</a:t>
            </a:r>
            <a:endParaRPr/>
          </a:p>
          <a:p>
            <a:pPr indent="-228600" lvl="0" marL="228600" rtl="0" algn="l">
              <a:lnSpc>
                <a:spcPct val="90000"/>
              </a:lnSpc>
              <a:spcBef>
                <a:spcPts val="0"/>
              </a:spcBef>
              <a:spcAft>
                <a:spcPts val="0"/>
              </a:spcAft>
              <a:buClr>
                <a:srgbClr val="595959"/>
              </a:buClr>
              <a:buSzPct val="110599"/>
              <a:buNone/>
            </a:pPr>
            <a:r>
              <a:t/>
            </a:r>
            <a:endParaRPr sz="2800"/>
          </a:p>
          <a:p>
            <a:pPr indent="-228600" lvl="0" marL="228600" rtl="0" algn="l">
              <a:lnSpc>
                <a:spcPct val="90000"/>
              </a:lnSpc>
              <a:spcBef>
                <a:spcPts val="0"/>
              </a:spcBef>
              <a:spcAft>
                <a:spcPts val="0"/>
              </a:spcAft>
              <a:buClr>
                <a:srgbClr val="595959"/>
              </a:buClr>
              <a:buSzPct val="110599"/>
              <a:buNone/>
            </a:pPr>
            <a:r>
              <a:rPr lang="en-US" sz="2800"/>
              <a:t>Næsta skref miðar að því að velja bestu hugmyndirnar og meta þær.</a:t>
            </a:r>
            <a:endParaRPr/>
          </a:p>
          <a:p>
            <a:pPr indent="-228600" lvl="0" marL="228600" rtl="0" algn="l">
              <a:lnSpc>
                <a:spcPct val="90000"/>
              </a:lnSpc>
              <a:spcBef>
                <a:spcPts val="0"/>
              </a:spcBef>
              <a:spcAft>
                <a:spcPts val="0"/>
              </a:spcAft>
              <a:buClr>
                <a:srgbClr val="595959"/>
              </a:buClr>
              <a:buSzPct val="110599"/>
              <a:buNone/>
            </a:pPr>
            <a:r>
              <a:t/>
            </a:r>
            <a:endParaRPr sz="2800"/>
          </a:p>
          <a:p>
            <a:pPr indent="-228600" lvl="0" marL="228600" rtl="0" algn="l">
              <a:lnSpc>
                <a:spcPct val="90000"/>
              </a:lnSpc>
              <a:spcBef>
                <a:spcPts val="0"/>
              </a:spcBef>
              <a:spcAft>
                <a:spcPts val="0"/>
              </a:spcAft>
              <a:buClr>
                <a:srgbClr val="595959"/>
              </a:buClr>
              <a:buSzPct val="110599"/>
              <a:buNone/>
            </a:pPr>
            <a:r>
              <a:t/>
            </a:r>
            <a:endParaRPr sz="2800"/>
          </a:p>
          <a:p>
            <a:pPr indent="-228600" lvl="0" marL="228600" rtl="0" algn="l">
              <a:lnSpc>
                <a:spcPct val="90000"/>
              </a:lnSpc>
              <a:spcBef>
                <a:spcPts val="0"/>
              </a:spcBef>
              <a:spcAft>
                <a:spcPts val="0"/>
              </a:spcAft>
              <a:buClr>
                <a:srgbClr val="595959"/>
              </a:buClr>
              <a:buSzPct val="110599"/>
              <a:buNone/>
            </a:pPr>
            <a:r>
              <a:t/>
            </a:r>
            <a:endParaRPr sz="2800"/>
          </a:p>
          <a:p>
            <a:pPr indent="-228600" lvl="0" marL="228600" rtl="0" algn="l">
              <a:lnSpc>
                <a:spcPct val="90000"/>
              </a:lnSpc>
              <a:spcBef>
                <a:spcPts val="0"/>
              </a:spcBef>
              <a:spcAft>
                <a:spcPts val="0"/>
              </a:spcAft>
              <a:buClr>
                <a:srgbClr val="595959"/>
              </a:buClr>
              <a:buSzPct val="110599"/>
              <a:buNone/>
            </a:pPr>
            <a:r>
              <a:rPr lang="en-US" sz="2800"/>
              <a:t>Gagnleg tól til þess geta verið:</a:t>
            </a:r>
            <a:endParaRPr/>
          </a:p>
          <a:p>
            <a:pPr indent="-228600" lvl="0" marL="228600" rtl="0" algn="l">
              <a:lnSpc>
                <a:spcPct val="90000"/>
              </a:lnSpc>
              <a:spcBef>
                <a:spcPts val="0"/>
              </a:spcBef>
              <a:spcAft>
                <a:spcPts val="0"/>
              </a:spcAft>
              <a:buClr>
                <a:srgbClr val="595959"/>
              </a:buClr>
              <a:buSzPct val="129032"/>
              <a:buNone/>
            </a:pPr>
            <a:r>
              <a:t/>
            </a:r>
            <a:endParaRPr/>
          </a:p>
          <a:p>
            <a:pPr indent="-514350" lvl="0" marL="514350" rtl="0" algn="l">
              <a:lnSpc>
                <a:spcPct val="170000"/>
              </a:lnSpc>
              <a:spcBef>
                <a:spcPts val="0"/>
              </a:spcBef>
              <a:spcAft>
                <a:spcPts val="0"/>
              </a:spcAft>
              <a:buClr>
                <a:srgbClr val="595959"/>
              </a:buClr>
              <a:buSzPct val="110599"/>
              <a:buFont typeface="Arial"/>
              <a:buAutoNum type="arabicPeriod"/>
            </a:pPr>
            <a:r>
              <a:rPr b="1" lang="en-US" sz="2800"/>
              <a:t>Kerfisbundin frumleg hugsun</a:t>
            </a:r>
            <a:endParaRPr/>
          </a:p>
          <a:p>
            <a:pPr indent="-514350" lvl="0" marL="514350" rtl="0" algn="l">
              <a:lnSpc>
                <a:spcPct val="170000"/>
              </a:lnSpc>
              <a:spcBef>
                <a:spcPts val="0"/>
              </a:spcBef>
              <a:spcAft>
                <a:spcPts val="0"/>
              </a:spcAft>
              <a:buClr>
                <a:srgbClr val="595959"/>
              </a:buClr>
              <a:buSzPct val="110599"/>
              <a:buFont typeface="Arial"/>
              <a:buAutoNum type="arabicPeriod"/>
            </a:pPr>
            <a:r>
              <a:rPr b="1" lang="en-US" sz="2800"/>
              <a:t>Hönnunarhugsun</a:t>
            </a:r>
            <a:endParaRPr/>
          </a:p>
          <a:p>
            <a:pPr indent="-514350" lvl="0" marL="514350" rtl="0" algn="l">
              <a:lnSpc>
                <a:spcPct val="170000"/>
              </a:lnSpc>
              <a:spcBef>
                <a:spcPts val="0"/>
              </a:spcBef>
              <a:spcAft>
                <a:spcPts val="0"/>
              </a:spcAft>
              <a:buClr>
                <a:srgbClr val="595959"/>
              </a:buClr>
              <a:buSzPct val="110599"/>
              <a:buFont typeface="Arial"/>
              <a:buAutoNum type="arabicPeriod"/>
            </a:pPr>
            <a:r>
              <a:rPr b="1" lang="en-US" sz="2800"/>
              <a:t>Að leggja mat á hugmyndir</a:t>
            </a:r>
            <a:endParaRPr/>
          </a:p>
          <a:p>
            <a:pPr indent="-190500" lvl="0" marL="342900" rtl="0" algn="ctr">
              <a:lnSpc>
                <a:spcPct val="90000"/>
              </a:lnSpc>
              <a:spcBef>
                <a:spcPts val="0"/>
              </a:spcBef>
              <a:spcAft>
                <a:spcPts val="0"/>
              </a:spcAft>
              <a:buClr>
                <a:srgbClr val="595959"/>
              </a:buClr>
              <a:buSzPct val="110599"/>
              <a:buFont typeface="Arial"/>
              <a:buNone/>
            </a:pPr>
            <a:r>
              <a:t/>
            </a:r>
            <a:endParaRPr b="1" sz="2800"/>
          </a:p>
          <a:p>
            <a:pPr indent="-228600" lvl="0" marL="228600" rtl="0" algn="l">
              <a:lnSpc>
                <a:spcPct val="90000"/>
              </a:lnSpc>
              <a:spcBef>
                <a:spcPts val="0"/>
              </a:spcBef>
              <a:spcAft>
                <a:spcPts val="0"/>
              </a:spcAft>
              <a:buClr>
                <a:srgbClr val="595959"/>
              </a:buClr>
              <a:buSzPct val="129032"/>
              <a:buNone/>
            </a:pPr>
            <a:r>
              <a:rPr lang="en-US"/>
              <a:t>   </a:t>
            </a:r>
            <a:endParaRPr/>
          </a:p>
        </p:txBody>
      </p:sp>
      <p:sp>
        <p:nvSpPr>
          <p:cNvPr id="281" name="Google Shape;281;p74"/>
          <p:cNvSpPr txBox="1"/>
          <p:nvPr>
            <p:ph idx="3" type="body"/>
          </p:nvPr>
        </p:nvSpPr>
        <p:spPr>
          <a:xfrm>
            <a:off x="529759" y="642972"/>
            <a:ext cx="6655820" cy="582221"/>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SzPct val="129032"/>
              <a:buNone/>
            </a:pPr>
            <a:r>
              <a:rPr lang="en-US"/>
              <a:t>Leiðir til þess að bæta og meta hugmyndir:</a:t>
            </a:r>
            <a:endParaRPr/>
          </a:p>
        </p:txBody>
      </p:sp>
      <p:grpSp>
        <p:nvGrpSpPr>
          <p:cNvPr id="282" name="Google Shape;282;p74"/>
          <p:cNvGrpSpPr/>
          <p:nvPr/>
        </p:nvGrpSpPr>
        <p:grpSpPr>
          <a:xfrm rot="-766166">
            <a:off x="7791905" y="721267"/>
            <a:ext cx="2082443" cy="2861107"/>
            <a:chOff x="5875548" y="3125276"/>
            <a:chExt cx="438214" cy="602070"/>
          </a:xfrm>
        </p:grpSpPr>
        <p:sp>
          <p:nvSpPr>
            <p:cNvPr id="283" name="Google Shape;283;p74"/>
            <p:cNvSpPr/>
            <p:nvPr/>
          </p:nvSpPr>
          <p:spPr>
            <a:xfrm>
              <a:off x="5875548" y="3125276"/>
              <a:ext cx="369945" cy="602070"/>
            </a:xfrm>
            <a:custGeom>
              <a:rect b="b" l="l" r="r" t="t"/>
              <a:pathLst>
                <a:path extrusionOk="0" h="602070" w="369945">
                  <a:moveTo>
                    <a:pt x="369945" y="5539"/>
                  </a:moveTo>
                  <a:lnTo>
                    <a:pt x="343224" y="0"/>
                  </a:lnTo>
                  <a:lnTo>
                    <a:pt x="0" y="582197"/>
                  </a:lnTo>
                  <a:lnTo>
                    <a:pt x="94910" y="602071"/>
                  </a:lnTo>
                  <a:lnTo>
                    <a:pt x="95236" y="601582"/>
                  </a:lnTo>
                  <a:lnTo>
                    <a:pt x="26966" y="587328"/>
                  </a:lnTo>
                  <a:close/>
                </a:path>
              </a:pathLst>
            </a:custGeom>
            <a:solidFill>
              <a:srgbClr val="279BD3">
                <a:alpha val="5450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 name="Google Shape;284;p74"/>
            <p:cNvSpPr/>
            <p:nvPr/>
          </p:nvSpPr>
          <p:spPr>
            <a:xfrm>
              <a:off x="5902513" y="3130815"/>
              <a:ext cx="411249" cy="596043"/>
            </a:xfrm>
            <a:custGeom>
              <a:rect b="b" l="l" r="r" t="t"/>
              <a:pathLst>
                <a:path extrusionOk="0" h="596043" w="411249">
                  <a:moveTo>
                    <a:pt x="342979" y="0"/>
                  </a:moveTo>
                  <a:lnTo>
                    <a:pt x="0" y="581790"/>
                  </a:lnTo>
                  <a:lnTo>
                    <a:pt x="68270" y="596043"/>
                  </a:lnTo>
                  <a:lnTo>
                    <a:pt x="411250" y="14254"/>
                  </a:lnTo>
                  <a:close/>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75"/>
          <p:cNvSpPr txBox="1"/>
          <p:nvPr>
            <p:ph idx="3" type="body"/>
          </p:nvPr>
        </p:nvSpPr>
        <p:spPr>
          <a:xfrm>
            <a:off x="663883" y="626390"/>
            <a:ext cx="6971707" cy="582221"/>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595959"/>
              </a:buClr>
              <a:buSzPts val="2400"/>
              <a:buNone/>
            </a:pPr>
            <a:r>
              <a:rPr lang="en-US"/>
              <a:t>1. Kerfisbundin frumleg hugsun</a:t>
            </a:r>
            <a:endParaRPr/>
          </a:p>
          <a:p>
            <a:pPr indent="0" lvl="0" marL="0" rtl="0" algn="l">
              <a:lnSpc>
                <a:spcPct val="90000"/>
              </a:lnSpc>
              <a:spcBef>
                <a:spcPts val="0"/>
              </a:spcBef>
              <a:spcAft>
                <a:spcPts val="0"/>
              </a:spcAft>
              <a:buClr>
                <a:srgbClr val="595959"/>
              </a:buClr>
              <a:buSzPts val="3600"/>
              <a:buNone/>
            </a:pPr>
            <a:r>
              <a:t/>
            </a:r>
            <a:endParaRPr/>
          </a:p>
        </p:txBody>
      </p:sp>
      <p:sp>
        <p:nvSpPr>
          <p:cNvPr id="290" name="Google Shape;290;p75"/>
          <p:cNvSpPr txBox="1"/>
          <p:nvPr/>
        </p:nvSpPr>
        <p:spPr>
          <a:xfrm>
            <a:off x="663883" y="1985824"/>
            <a:ext cx="9590460" cy="252086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595959"/>
              </a:buClr>
              <a:buSzPts val="2400"/>
              <a:buFont typeface="Arial"/>
              <a:buNone/>
            </a:pPr>
            <a:r>
              <a:rPr b="0" i="0" lang="en-US" sz="2400" u="none" cap="none" strike="noStrike">
                <a:solidFill>
                  <a:srgbClr val="595959"/>
                </a:solidFill>
                <a:latin typeface="Calibri"/>
                <a:ea typeface="Calibri"/>
                <a:cs typeface="Calibri"/>
                <a:sym typeface="Calibri"/>
              </a:rPr>
              <a:t>Samkvæmt kerfisbundinni frumlegri hugsun á nýsköpun sér stað þegar:</a:t>
            </a:r>
            <a:endParaRPr/>
          </a:p>
          <a:p>
            <a:pPr indent="-228600" lvl="0" marL="228600" marR="0" rtl="0" algn="l">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a:p>
            <a:pPr indent="-342900" lvl="0" marL="1081088" marR="0" rtl="0" algn="l">
              <a:lnSpc>
                <a:spcPct val="90000"/>
              </a:lnSpc>
              <a:spcBef>
                <a:spcPts val="0"/>
              </a:spcBef>
              <a:spcAft>
                <a:spcPts val="0"/>
              </a:spcAft>
              <a:buClr>
                <a:srgbClr val="595959"/>
              </a:buClr>
              <a:buSzPts val="2400"/>
              <a:buFont typeface="Arial"/>
              <a:buChar char="•"/>
            </a:pPr>
            <a:r>
              <a:rPr b="0" i="0" lang="en-US" sz="2400" u="none" cap="none" strike="noStrike">
                <a:solidFill>
                  <a:srgbClr val="595959"/>
                </a:solidFill>
                <a:latin typeface="Calibri"/>
                <a:ea typeface="Calibri"/>
                <a:cs typeface="Calibri"/>
                <a:sym typeface="Calibri"/>
              </a:rPr>
              <a:t>Hugsuðir vinna í kunnulegu umhverfi.</a:t>
            </a:r>
            <a:endParaRPr/>
          </a:p>
          <a:p>
            <a:pPr indent="-342900" lvl="0" marL="1081088" marR="0" rtl="0" algn="l">
              <a:lnSpc>
                <a:spcPct val="90000"/>
              </a:lnSpc>
              <a:spcBef>
                <a:spcPts val="0"/>
              </a:spcBef>
              <a:spcAft>
                <a:spcPts val="0"/>
              </a:spcAft>
              <a:buClr>
                <a:srgbClr val="595959"/>
              </a:buClr>
              <a:buSzPts val="2400"/>
              <a:buFont typeface="Arial"/>
              <a:buChar char="•"/>
            </a:pPr>
            <a:r>
              <a:rPr b="0" i="0" lang="en-US" sz="2400" u="none" cap="none" strike="noStrike">
                <a:solidFill>
                  <a:srgbClr val="595959"/>
                </a:solidFill>
                <a:latin typeface="Calibri"/>
                <a:ea typeface="Calibri"/>
                <a:cs typeface="Calibri"/>
                <a:sym typeface="Calibri"/>
              </a:rPr>
              <a:t>Lausnir eru fundnar út frá góðum hugmyndum sem eru óháðar ákveðnu vandamáli;</a:t>
            </a:r>
            <a:endParaRPr/>
          </a:p>
          <a:p>
            <a:pPr indent="-342900" lvl="0" marL="1081088" marR="0" rtl="0" algn="l">
              <a:lnSpc>
                <a:spcPct val="90000"/>
              </a:lnSpc>
              <a:spcBef>
                <a:spcPts val="0"/>
              </a:spcBef>
              <a:spcAft>
                <a:spcPts val="0"/>
              </a:spcAft>
              <a:buClr>
                <a:srgbClr val="595959"/>
              </a:buClr>
              <a:buSzPts val="2400"/>
              <a:buFont typeface="Arial"/>
              <a:buChar char="•"/>
            </a:pPr>
            <a:r>
              <a:rPr b="0" i="1" lang="en-US" sz="2400" u="none" cap="none" strike="noStrike">
                <a:solidFill>
                  <a:srgbClr val="3F88D9"/>
                </a:solidFill>
                <a:latin typeface="Calibri"/>
                <a:ea typeface="Calibri"/>
                <a:cs typeface="Calibri"/>
                <a:sym typeface="Calibri"/>
              </a:rPr>
              <a:t>Hugsunartækin fimm </a:t>
            </a:r>
            <a:r>
              <a:rPr b="0" i="0" lang="en-US" sz="2400" u="none" cap="none" strike="noStrike">
                <a:solidFill>
                  <a:srgbClr val="595959"/>
                </a:solidFill>
                <a:latin typeface="Calibri"/>
                <a:ea typeface="Calibri"/>
                <a:cs typeface="Calibri"/>
                <a:sym typeface="Calibri"/>
              </a:rPr>
              <a:t>eru notuð.</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76"/>
          <p:cNvSpPr txBox="1"/>
          <p:nvPr>
            <p:ph idx="3" type="body"/>
          </p:nvPr>
        </p:nvSpPr>
        <p:spPr>
          <a:xfrm>
            <a:off x="666206" y="710827"/>
            <a:ext cx="11225350" cy="582221"/>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595959"/>
              </a:buClr>
              <a:buSzPts val="2400"/>
              <a:buNone/>
            </a:pPr>
            <a:r>
              <a:rPr lang="en-US"/>
              <a:t>1. Kerfisbundin frumleg hugsun – Hugsunartækin fimm</a:t>
            </a:r>
            <a:endParaRPr/>
          </a:p>
          <a:p>
            <a:pPr indent="0" lvl="0" marL="0" rtl="0" algn="l">
              <a:lnSpc>
                <a:spcPct val="90000"/>
              </a:lnSpc>
              <a:spcBef>
                <a:spcPts val="0"/>
              </a:spcBef>
              <a:spcAft>
                <a:spcPts val="0"/>
              </a:spcAft>
              <a:buClr>
                <a:srgbClr val="595959"/>
              </a:buClr>
              <a:buSzPts val="3600"/>
              <a:buNone/>
            </a:pPr>
            <a:r>
              <a:t/>
            </a:r>
            <a:endParaRPr/>
          </a:p>
        </p:txBody>
      </p:sp>
      <p:sp>
        <p:nvSpPr>
          <p:cNvPr id="296" name="Google Shape;296;p76"/>
          <p:cNvSpPr txBox="1"/>
          <p:nvPr/>
        </p:nvSpPr>
        <p:spPr>
          <a:xfrm>
            <a:off x="666206" y="1750705"/>
            <a:ext cx="11225350" cy="2938861"/>
          </a:xfrm>
          <a:prstGeom prst="rect">
            <a:avLst/>
          </a:prstGeom>
          <a:noFill/>
          <a:ln>
            <a:noFill/>
          </a:ln>
        </p:spPr>
        <p:txBody>
          <a:bodyPr anchorCtr="0" anchor="t" bIns="45700" lIns="91425" spcFirstLastPara="1" rIns="91425" wrap="square" tIns="45700">
            <a:normAutofit fontScale="32500" lnSpcReduction="20000"/>
          </a:bodyPr>
          <a:lstStyle/>
          <a:p>
            <a:pPr indent="0" lvl="0" marL="0" marR="0" rtl="0" algn="l">
              <a:lnSpc>
                <a:spcPct val="90000"/>
              </a:lnSpc>
              <a:spcBef>
                <a:spcPts val="0"/>
              </a:spcBef>
              <a:spcAft>
                <a:spcPts val="0"/>
              </a:spcAft>
              <a:buClr>
                <a:srgbClr val="595959"/>
              </a:buClr>
              <a:buSzPct val="144796"/>
              <a:buFont typeface="Arial"/>
              <a:buNone/>
            </a:pPr>
            <a:r>
              <a:t/>
            </a:r>
            <a:endParaRPr b="0" i="0" sz="5100" u="none" cap="none" strike="noStrike">
              <a:solidFill>
                <a:srgbClr val="595959"/>
              </a:solidFill>
              <a:latin typeface="Calibri"/>
              <a:ea typeface="Calibri"/>
              <a:cs typeface="Calibri"/>
              <a:sym typeface="Calibri"/>
            </a:endParaRPr>
          </a:p>
          <a:p>
            <a:pPr indent="-857250" lvl="0" marL="857250" marR="0" rtl="0" algn="l">
              <a:lnSpc>
                <a:spcPct val="90000"/>
              </a:lnSpc>
              <a:spcBef>
                <a:spcPts val="0"/>
              </a:spcBef>
              <a:spcAft>
                <a:spcPts val="0"/>
              </a:spcAft>
              <a:buClr>
                <a:srgbClr val="595959"/>
              </a:buClr>
              <a:buSzPct val="123076"/>
              <a:buFont typeface="Arial"/>
              <a:buChar char="•"/>
            </a:pPr>
            <a:r>
              <a:rPr b="1" i="0" lang="en-US" sz="6000" u="none" cap="none" strike="noStrike">
                <a:solidFill>
                  <a:srgbClr val="595959"/>
                </a:solidFill>
                <a:latin typeface="Calibri"/>
                <a:ea typeface="Calibri"/>
                <a:cs typeface="Calibri"/>
                <a:sym typeface="Calibri"/>
              </a:rPr>
              <a:t>Frádráttur. </a:t>
            </a:r>
            <a:r>
              <a:rPr b="0" i="0" lang="en-US" sz="6000" u="none" cap="none" strike="noStrike">
                <a:solidFill>
                  <a:srgbClr val="595959"/>
                </a:solidFill>
                <a:latin typeface="Calibri"/>
                <a:ea typeface="Calibri"/>
                <a:cs typeface="Calibri"/>
                <a:sym typeface="Calibri"/>
              </a:rPr>
              <a:t>Er eitthvað sem hægt er að fjarlægja úr jöfnunni til að bæta ferlið?</a:t>
            </a:r>
            <a:endParaRPr/>
          </a:p>
          <a:p>
            <a:pPr indent="-704850" lvl="0" marL="857250" marR="0" rtl="0" algn="l">
              <a:lnSpc>
                <a:spcPct val="90000"/>
              </a:lnSpc>
              <a:spcBef>
                <a:spcPts val="0"/>
              </a:spcBef>
              <a:spcAft>
                <a:spcPts val="0"/>
              </a:spcAft>
              <a:buClr>
                <a:srgbClr val="595959"/>
              </a:buClr>
              <a:buSzPct val="123076"/>
              <a:buFont typeface="Arial"/>
              <a:buNone/>
            </a:pPr>
            <a:r>
              <a:t/>
            </a:r>
            <a:endParaRPr b="0" i="0" sz="6000" u="none" cap="none" strike="noStrike">
              <a:solidFill>
                <a:srgbClr val="595959"/>
              </a:solidFill>
              <a:latin typeface="Calibri"/>
              <a:ea typeface="Calibri"/>
              <a:cs typeface="Calibri"/>
              <a:sym typeface="Calibri"/>
            </a:endParaRPr>
          </a:p>
          <a:p>
            <a:pPr indent="-857250" lvl="0" marL="857250" marR="0" rtl="0" algn="l">
              <a:lnSpc>
                <a:spcPct val="90000"/>
              </a:lnSpc>
              <a:spcBef>
                <a:spcPts val="0"/>
              </a:spcBef>
              <a:spcAft>
                <a:spcPts val="0"/>
              </a:spcAft>
              <a:buClr>
                <a:srgbClr val="595959"/>
              </a:buClr>
              <a:buSzPct val="123076"/>
              <a:buFont typeface="Arial"/>
              <a:buChar char="•"/>
            </a:pPr>
            <a:r>
              <a:rPr b="1" i="0" lang="en-US" sz="6000" u="none" cap="none" strike="noStrike">
                <a:solidFill>
                  <a:srgbClr val="595959"/>
                </a:solidFill>
                <a:latin typeface="Calibri"/>
                <a:ea typeface="Calibri"/>
                <a:cs typeface="Calibri"/>
                <a:sym typeface="Calibri"/>
              </a:rPr>
              <a:t>Margföldun. </a:t>
            </a:r>
            <a:r>
              <a:rPr b="0" i="0" lang="en-US" sz="6000" u="none" cap="none" strike="noStrike">
                <a:solidFill>
                  <a:srgbClr val="595959"/>
                </a:solidFill>
                <a:latin typeface="Calibri"/>
                <a:ea typeface="Calibri"/>
                <a:cs typeface="Calibri"/>
                <a:sym typeface="Calibri"/>
              </a:rPr>
              <a:t>Er einhver fyrirliggjandi þáttur sem hægt er að margfalda til að skapa nýja og betri vöru?</a:t>
            </a:r>
            <a:endParaRPr/>
          </a:p>
          <a:p>
            <a:pPr indent="-704850" lvl="0" marL="857250" marR="0" rtl="0" algn="l">
              <a:lnSpc>
                <a:spcPct val="90000"/>
              </a:lnSpc>
              <a:spcBef>
                <a:spcPts val="0"/>
              </a:spcBef>
              <a:spcAft>
                <a:spcPts val="0"/>
              </a:spcAft>
              <a:buClr>
                <a:srgbClr val="595959"/>
              </a:buClr>
              <a:buSzPct val="123076"/>
              <a:buFont typeface="Arial"/>
              <a:buNone/>
            </a:pPr>
            <a:r>
              <a:t/>
            </a:r>
            <a:endParaRPr b="0" i="0" sz="6000" u="none" cap="none" strike="noStrike">
              <a:solidFill>
                <a:srgbClr val="595959"/>
              </a:solidFill>
              <a:latin typeface="Calibri"/>
              <a:ea typeface="Calibri"/>
              <a:cs typeface="Calibri"/>
              <a:sym typeface="Calibri"/>
            </a:endParaRPr>
          </a:p>
          <a:p>
            <a:pPr indent="-857250" lvl="0" marL="857250" marR="0" rtl="0" algn="l">
              <a:lnSpc>
                <a:spcPct val="90000"/>
              </a:lnSpc>
              <a:spcBef>
                <a:spcPts val="0"/>
              </a:spcBef>
              <a:spcAft>
                <a:spcPts val="0"/>
              </a:spcAft>
              <a:buClr>
                <a:srgbClr val="595959"/>
              </a:buClr>
              <a:buSzPct val="123076"/>
              <a:buFont typeface="Arial"/>
              <a:buChar char="•"/>
            </a:pPr>
            <a:r>
              <a:rPr b="1" i="0" lang="en-US" sz="6000" u="none" cap="none" strike="noStrike">
                <a:solidFill>
                  <a:srgbClr val="595959"/>
                </a:solidFill>
                <a:latin typeface="Calibri"/>
                <a:ea typeface="Calibri"/>
                <a:cs typeface="Calibri"/>
                <a:sym typeface="Calibri"/>
              </a:rPr>
              <a:t>Deila</a:t>
            </a:r>
            <a:r>
              <a:rPr b="0" i="0" lang="en-US" sz="6000" u="none" cap="none" strike="noStrike">
                <a:solidFill>
                  <a:srgbClr val="595959"/>
                </a:solidFill>
                <a:latin typeface="Calibri"/>
                <a:ea typeface="Calibri"/>
                <a:cs typeface="Calibri"/>
                <a:sym typeface="Calibri"/>
              </a:rPr>
              <a:t>. Er vandamál sem hægt er að skipta í smærri þætti til að auðveldara sé að þekkja þau og finna lausn eða mynda nýja vöru?</a:t>
            </a:r>
            <a:endParaRPr/>
          </a:p>
          <a:p>
            <a:pPr indent="-704850" lvl="0" marL="857250" marR="0" rtl="0" algn="l">
              <a:lnSpc>
                <a:spcPct val="90000"/>
              </a:lnSpc>
              <a:spcBef>
                <a:spcPts val="0"/>
              </a:spcBef>
              <a:spcAft>
                <a:spcPts val="0"/>
              </a:spcAft>
              <a:buClr>
                <a:srgbClr val="595959"/>
              </a:buClr>
              <a:buSzPct val="123076"/>
              <a:buFont typeface="Arial"/>
              <a:buNone/>
            </a:pPr>
            <a:r>
              <a:t/>
            </a:r>
            <a:endParaRPr b="1" i="0" sz="6000" u="none" cap="none" strike="noStrike">
              <a:solidFill>
                <a:srgbClr val="595959"/>
              </a:solidFill>
              <a:latin typeface="Calibri"/>
              <a:ea typeface="Calibri"/>
              <a:cs typeface="Calibri"/>
              <a:sym typeface="Calibri"/>
            </a:endParaRPr>
          </a:p>
          <a:p>
            <a:pPr indent="-857250" lvl="0" marL="857250" marR="0" rtl="0" algn="l">
              <a:lnSpc>
                <a:spcPct val="90000"/>
              </a:lnSpc>
              <a:spcBef>
                <a:spcPts val="0"/>
              </a:spcBef>
              <a:spcAft>
                <a:spcPts val="0"/>
              </a:spcAft>
              <a:buClr>
                <a:srgbClr val="595959"/>
              </a:buClr>
              <a:buSzPct val="123076"/>
              <a:buFont typeface="Arial"/>
              <a:buChar char="•"/>
            </a:pPr>
            <a:r>
              <a:rPr b="1" i="0" lang="en-US" sz="6000" u="none" cap="none" strike="noStrike">
                <a:solidFill>
                  <a:srgbClr val="595959"/>
                </a:solidFill>
                <a:latin typeface="Calibri"/>
                <a:ea typeface="Calibri"/>
                <a:cs typeface="Calibri"/>
                <a:sym typeface="Calibri"/>
              </a:rPr>
              <a:t>Eiginleikatenging. </a:t>
            </a:r>
            <a:r>
              <a:rPr b="0" i="0" lang="en-US" sz="6000" u="none" cap="none" strike="noStrike">
                <a:solidFill>
                  <a:srgbClr val="595959"/>
                </a:solidFill>
                <a:latin typeface="Calibri"/>
                <a:ea typeface="Calibri"/>
                <a:cs typeface="Calibri"/>
                <a:sym typeface="Calibri"/>
              </a:rPr>
              <a:t>Getur það að rjúfa eða skapa nýja innri og/eða ytri tengingar fyrir mismunandi breytur vörunnar leitt til nýsköpunar?</a:t>
            </a:r>
            <a:endParaRPr/>
          </a:p>
          <a:p>
            <a:pPr indent="-704850" lvl="0" marL="857250" marR="0" rtl="0" algn="l">
              <a:lnSpc>
                <a:spcPct val="90000"/>
              </a:lnSpc>
              <a:spcBef>
                <a:spcPts val="0"/>
              </a:spcBef>
              <a:spcAft>
                <a:spcPts val="0"/>
              </a:spcAft>
              <a:buClr>
                <a:srgbClr val="595959"/>
              </a:buClr>
              <a:buSzPct val="123076"/>
              <a:buFont typeface="Arial"/>
              <a:buNone/>
            </a:pPr>
            <a:r>
              <a:t/>
            </a:r>
            <a:endParaRPr b="0" i="0" sz="6000" u="none" cap="none" strike="noStrike">
              <a:solidFill>
                <a:srgbClr val="595959"/>
              </a:solidFill>
              <a:latin typeface="Calibri"/>
              <a:ea typeface="Calibri"/>
              <a:cs typeface="Calibri"/>
              <a:sym typeface="Calibri"/>
            </a:endParaRPr>
          </a:p>
          <a:p>
            <a:pPr indent="-857250" lvl="0" marL="857250" marR="0" rtl="0" algn="l">
              <a:lnSpc>
                <a:spcPct val="90000"/>
              </a:lnSpc>
              <a:spcBef>
                <a:spcPts val="0"/>
              </a:spcBef>
              <a:spcAft>
                <a:spcPts val="0"/>
              </a:spcAft>
              <a:buClr>
                <a:srgbClr val="595959"/>
              </a:buClr>
              <a:buSzPct val="123076"/>
              <a:buFont typeface="Arial"/>
              <a:buChar char="•"/>
            </a:pPr>
            <a:r>
              <a:rPr b="1" i="0" lang="en-US" sz="6000" u="none" cap="none" strike="noStrike">
                <a:solidFill>
                  <a:srgbClr val="595959"/>
                </a:solidFill>
                <a:latin typeface="Calibri"/>
                <a:ea typeface="Calibri"/>
                <a:cs typeface="Calibri"/>
                <a:sym typeface="Calibri"/>
              </a:rPr>
              <a:t>Sameining verkefna</a:t>
            </a:r>
            <a:r>
              <a:rPr b="0" i="0" lang="en-US" sz="6000" u="none" cap="none" strike="noStrike">
                <a:solidFill>
                  <a:srgbClr val="595959"/>
                </a:solidFill>
                <a:latin typeface="Calibri"/>
                <a:ea typeface="Calibri"/>
                <a:cs typeface="Calibri"/>
                <a:sym typeface="Calibri"/>
              </a:rPr>
              <a:t>. Er hægt að sameina nokkur verkefni undir einum grunnþætti?</a:t>
            </a:r>
            <a:endParaRPr b="0" i="0" sz="2400" u="none" cap="none" strike="noStrike">
              <a:solidFill>
                <a:srgbClr val="595959"/>
              </a:solidFill>
              <a:latin typeface="Calibri"/>
              <a:ea typeface="Calibri"/>
              <a:cs typeface="Calibri"/>
              <a:sym typeface="Calibri"/>
            </a:endParaRPr>
          </a:p>
        </p:txBody>
      </p:sp>
      <p:sp>
        <p:nvSpPr>
          <p:cNvPr id="297" name="Google Shape;297;p76"/>
          <p:cNvSpPr txBox="1"/>
          <p:nvPr/>
        </p:nvSpPr>
        <p:spPr>
          <a:xfrm>
            <a:off x="8612058" y="4689566"/>
            <a:ext cx="2913736" cy="1183112"/>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90000"/>
              </a:lnSpc>
              <a:spcBef>
                <a:spcPts val="0"/>
              </a:spcBef>
              <a:spcAft>
                <a:spcPts val="0"/>
              </a:spcAft>
              <a:buClr>
                <a:srgbClr val="595959"/>
              </a:buClr>
              <a:buSzPct val="108108"/>
              <a:buFont typeface="Arial"/>
              <a:buNone/>
            </a:pPr>
            <a:r>
              <a:t/>
            </a:r>
            <a:endParaRPr b="0" i="0" sz="2400" u="none" cap="none" strike="noStrike">
              <a:solidFill>
                <a:srgbClr val="595959"/>
              </a:solidFill>
              <a:latin typeface="Calibri"/>
              <a:ea typeface="Calibri"/>
              <a:cs typeface="Calibri"/>
              <a:sym typeface="Calibri"/>
            </a:endParaRPr>
          </a:p>
          <a:p>
            <a:pPr indent="0" lvl="0" marL="0" marR="0" rtl="0" algn="l">
              <a:lnSpc>
                <a:spcPct val="90000"/>
              </a:lnSpc>
              <a:spcBef>
                <a:spcPts val="0"/>
              </a:spcBef>
              <a:spcAft>
                <a:spcPts val="0"/>
              </a:spcAft>
              <a:buClr>
                <a:srgbClr val="595959"/>
              </a:buClr>
              <a:buSzPct val="108108"/>
              <a:buFont typeface="Arial"/>
              <a:buNone/>
            </a:pPr>
            <a:r>
              <a:rPr b="1" i="0" lang="en-US" sz="2400" u="sng" cap="none" strike="noStrike">
                <a:solidFill>
                  <a:srgbClr val="3F88D9"/>
                </a:solidFill>
                <a:latin typeface="Calibri"/>
                <a:ea typeface="Calibri"/>
                <a:cs typeface="Calibri"/>
                <a:sym typeface="Calibri"/>
                <a:hlinkClick r:id="rId3">
                  <a:extLst>
                    <a:ext uri="{A12FA001-AC4F-418D-AE19-62706E023703}">
                      <ahyp:hlinkClr val="tx"/>
                    </a:ext>
                  </a:extLst>
                </a:hlinkClick>
              </a:rPr>
              <a:t>SMELLTU HÉR EF ÞÚ VILT FORVITNAST UM VEL HEPPNUÐ DÆMI</a:t>
            </a:r>
            <a:endParaRPr b="1" i="0" sz="2400" u="none" cap="none" strike="noStrike">
              <a:solidFill>
                <a:srgbClr val="3F88D9"/>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77"/>
          <p:cNvSpPr txBox="1"/>
          <p:nvPr>
            <p:ph idx="3" type="body"/>
          </p:nvPr>
        </p:nvSpPr>
        <p:spPr>
          <a:xfrm>
            <a:off x="788133" y="574138"/>
            <a:ext cx="4334164" cy="582221"/>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595959"/>
              </a:buClr>
              <a:buSzPts val="2400"/>
              <a:buNone/>
            </a:pPr>
            <a:r>
              <a:rPr lang="en-US"/>
              <a:t>2. Hönnunarhugsun</a:t>
            </a:r>
            <a:endParaRPr/>
          </a:p>
          <a:p>
            <a:pPr indent="0" lvl="0" marL="0" rtl="0" algn="l">
              <a:lnSpc>
                <a:spcPct val="90000"/>
              </a:lnSpc>
              <a:spcBef>
                <a:spcPts val="0"/>
              </a:spcBef>
              <a:spcAft>
                <a:spcPts val="0"/>
              </a:spcAft>
              <a:buClr>
                <a:srgbClr val="595959"/>
              </a:buClr>
              <a:buSzPts val="3600"/>
              <a:buNone/>
            </a:pPr>
            <a:r>
              <a:t/>
            </a:r>
            <a:endParaRPr/>
          </a:p>
        </p:txBody>
      </p:sp>
      <p:sp>
        <p:nvSpPr>
          <p:cNvPr id="303" name="Google Shape;303;p77"/>
          <p:cNvSpPr txBox="1"/>
          <p:nvPr/>
        </p:nvSpPr>
        <p:spPr>
          <a:xfrm>
            <a:off x="1432559" y="1604618"/>
            <a:ext cx="9326881" cy="525338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595959"/>
              </a:buClr>
              <a:buSzPts val="2400"/>
              <a:buFont typeface="Arial"/>
              <a:buNone/>
            </a:pPr>
            <a:r>
              <a:rPr b="0" i="0" lang="en-US" sz="2400" u="none" cap="none" strike="noStrike">
                <a:solidFill>
                  <a:srgbClr val="595959"/>
                </a:solidFill>
                <a:latin typeface="Calibri"/>
                <a:ea typeface="Calibri"/>
                <a:cs typeface="Calibri"/>
                <a:sym typeface="Calibri"/>
              </a:rPr>
              <a:t>Hönnunarhugsun er nálgun við úrlausn vandamála sem setur málefnin, það hvernig þau eru framsett og hvernig þau reynast, sem miðpunkti viðfangsefnisins.</a:t>
            </a:r>
            <a:endParaRPr/>
          </a:p>
          <a:p>
            <a:pPr indent="-228600" lvl="0" marL="228600" marR="0" rtl="0" algn="l">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a:p>
            <a:pPr indent="-342900" lvl="0" marL="342900" marR="0" rtl="0" algn="l">
              <a:lnSpc>
                <a:spcPct val="90000"/>
              </a:lnSpc>
              <a:spcBef>
                <a:spcPts val="0"/>
              </a:spcBef>
              <a:spcAft>
                <a:spcPts val="0"/>
              </a:spcAft>
              <a:buClr>
                <a:srgbClr val="595959"/>
              </a:buClr>
              <a:buSzPts val="2400"/>
              <a:buFont typeface="Arial"/>
              <a:buChar char="•"/>
            </a:pPr>
            <a:r>
              <a:rPr b="0" i="0" lang="en-US" sz="2400" u="none" cap="none" strike="noStrike">
                <a:solidFill>
                  <a:srgbClr val="595959"/>
                </a:solidFill>
                <a:latin typeface="Calibri"/>
                <a:ea typeface="Calibri"/>
                <a:cs typeface="Calibri"/>
                <a:sym typeface="Calibri"/>
              </a:rPr>
              <a:t>Þetta er leið til að meta og bæta hugmyndir.</a:t>
            </a:r>
            <a:endParaRPr/>
          </a:p>
          <a:p>
            <a:pPr indent="-190500" lvl="0" marL="342900" marR="0" rtl="0" algn="l">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a:p>
            <a:pPr indent="-342900" lvl="0" marL="342900" marR="0" rtl="0" algn="l">
              <a:lnSpc>
                <a:spcPct val="90000"/>
              </a:lnSpc>
              <a:spcBef>
                <a:spcPts val="0"/>
              </a:spcBef>
              <a:spcAft>
                <a:spcPts val="0"/>
              </a:spcAft>
              <a:buClr>
                <a:srgbClr val="595959"/>
              </a:buClr>
              <a:buSzPts val="2400"/>
              <a:buFont typeface="Arial"/>
              <a:buChar char="•"/>
            </a:pPr>
            <a:r>
              <a:rPr b="0" i="0" lang="en-US" sz="2400" u="none" cap="none" strike="noStrike">
                <a:solidFill>
                  <a:srgbClr val="595959"/>
                </a:solidFill>
                <a:latin typeface="Calibri"/>
                <a:ea typeface="Calibri"/>
                <a:cs typeface="Calibri"/>
                <a:sym typeface="Calibri"/>
              </a:rPr>
              <a:t>Nálgunin á rætur að rekja í mannfræði</a:t>
            </a:r>
            <a:endParaRPr/>
          </a:p>
          <a:p>
            <a:pPr indent="-190500" lvl="0" marL="342900" marR="0" rtl="0" algn="l">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a:p>
            <a:pPr indent="-342900" lvl="0" marL="342900" marR="0" rtl="0" algn="l">
              <a:lnSpc>
                <a:spcPct val="90000"/>
              </a:lnSpc>
              <a:spcBef>
                <a:spcPts val="0"/>
              </a:spcBef>
              <a:spcAft>
                <a:spcPts val="0"/>
              </a:spcAft>
              <a:buClr>
                <a:srgbClr val="595959"/>
              </a:buClr>
              <a:buSzPts val="2400"/>
              <a:buFont typeface="Arial"/>
              <a:buChar char="•"/>
            </a:pPr>
            <a:r>
              <a:rPr b="0" i="0" lang="en-US" sz="2400" u="none" cap="none" strike="noStrike">
                <a:solidFill>
                  <a:srgbClr val="595959"/>
                </a:solidFill>
                <a:latin typeface="Calibri"/>
                <a:ea typeface="Calibri"/>
                <a:cs typeface="Calibri"/>
                <a:sym typeface="Calibri"/>
              </a:rPr>
              <a:t>Nálgunin byggist upp á </a:t>
            </a:r>
            <a:r>
              <a:rPr b="0" i="0" lang="en-US" sz="2400" u="none" cap="none" strike="noStrike">
                <a:solidFill>
                  <a:srgbClr val="3F88D9"/>
                </a:solidFill>
                <a:latin typeface="Calibri"/>
                <a:ea typeface="Calibri"/>
                <a:cs typeface="Calibri"/>
                <a:sym typeface="Calibri"/>
              </a:rPr>
              <a:t>fimm stigum</a:t>
            </a:r>
            <a:r>
              <a:rPr b="0" i="0" lang="en-US" sz="2400" u="none" cap="none" strike="noStrike">
                <a:solidFill>
                  <a:srgbClr val="595959"/>
                </a:solidFill>
                <a:latin typeface="Calibri"/>
                <a:ea typeface="Calibri"/>
                <a:cs typeface="Calibri"/>
                <a:sym typeface="Calibri"/>
              </a:rPr>
              <a:t>:</a:t>
            </a:r>
            <a:endParaRPr b="0" i="0" sz="2400" u="none" cap="none" strike="noStrike">
              <a:solidFill>
                <a:srgbClr val="595959"/>
              </a:solidFill>
              <a:latin typeface="Calibri"/>
              <a:ea typeface="Calibri"/>
              <a:cs typeface="Calibri"/>
              <a:sym typeface="Calibri"/>
            </a:endParaRPr>
          </a:p>
          <a:p>
            <a:pPr indent="0" lvl="0" marL="0" marR="0" rtl="0" algn="l">
              <a:lnSpc>
                <a:spcPct val="90000"/>
              </a:lnSpc>
              <a:spcBef>
                <a:spcPts val="0"/>
              </a:spcBef>
              <a:spcAft>
                <a:spcPts val="0"/>
              </a:spcAft>
              <a:buClr>
                <a:srgbClr val="595959"/>
              </a:buClr>
              <a:buSzPts val="2400"/>
              <a:buFont typeface="Arial"/>
              <a:buNone/>
            </a:pPr>
            <a:r>
              <a:rPr b="0" i="0" lang="en-US" sz="2400" u="none" cap="none" strike="noStrike">
                <a:solidFill>
                  <a:srgbClr val="595959"/>
                </a:solidFill>
                <a:latin typeface="Calibri"/>
                <a:ea typeface="Calibri"/>
                <a:cs typeface="Calibri"/>
                <a:sym typeface="Calibri"/>
              </a:rPr>
              <a:t>	</a:t>
            </a:r>
            <a:endParaRPr/>
          </a:p>
          <a:p>
            <a:pPr indent="-228600" lvl="0" marL="228600" marR="0" rtl="0" algn="l">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78"/>
          <p:cNvSpPr txBox="1"/>
          <p:nvPr>
            <p:ph idx="3" type="body"/>
          </p:nvPr>
        </p:nvSpPr>
        <p:spPr>
          <a:xfrm>
            <a:off x="683630" y="587201"/>
            <a:ext cx="7389216" cy="582221"/>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595959"/>
              </a:buClr>
              <a:buSzPts val="2400"/>
              <a:buNone/>
            </a:pPr>
            <a:r>
              <a:rPr lang="en-US"/>
              <a:t>2. Hönnunarhugsun- </a:t>
            </a:r>
            <a:r>
              <a:rPr lang="en-US">
                <a:solidFill>
                  <a:srgbClr val="3F88D9"/>
                </a:solidFill>
              </a:rPr>
              <a:t>Stigin fimm</a:t>
            </a:r>
            <a:endParaRPr/>
          </a:p>
          <a:p>
            <a:pPr indent="0" lvl="0" marL="0" rtl="0" algn="l">
              <a:lnSpc>
                <a:spcPct val="90000"/>
              </a:lnSpc>
              <a:spcBef>
                <a:spcPts val="0"/>
              </a:spcBef>
              <a:spcAft>
                <a:spcPts val="0"/>
              </a:spcAft>
              <a:buClr>
                <a:srgbClr val="595959"/>
              </a:buClr>
              <a:buSzPts val="3600"/>
              <a:buNone/>
            </a:pPr>
            <a:r>
              <a:t/>
            </a:r>
            <a:endParaRPr/>
          </a:p>
        </p:txBody>
      </p:sp>
      <p:pic>
        <p:nvPicPr>
          <p:cNvPr id="309" name="Google Shape;309;p78"/>
          <p:cNvPicPr preferRelativeResize="0"/>
          <p:nvPr/>
        </p:nvPicPr>
        <p:blipFill rotWithShape="1">
          <a:blip r:embed="rId3">
            <a:alphaModFix/>
          </a:blip>
          <a:srcRect b="0" l="0" r="0" t="0"/>
          <a:stretch/>
        </p:blipFill>
        <p:spPr>
          <a:xfrm>
            <a:off x="260823" y="1573413"/>
            <a:ext cx="7559548" cy="5304635"/>
          </a:xfrm>
          <a:prstGeom prst="rect">
            <a:avLst/>
          </a:prstGeom>
          <a:noFill/>
          <a:ln>
            <a:noFill/>
          </a:ln>
        </p:spPr>
      </p:pic>
      <p:sp>
        <p:nvSpPr>
          <p:cNvPr id="310" name="Google Shape;310;p78"/>
          <p:cNvSpPr txBox="1"/>
          <p:nvPr/>
        </p:nvSpPr>
        <p:spPr>
          <a:xfrm>
            <a:off x="8439462" y="2894248"/>
            <a:ext cx="3264857" cy="105073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95959"/>
              </a:buClr>
              <a:buSzPts val="2400"/>
              <a:buFont typeface="Arial"/>
              <a:buNone/>
            </a:pPr>
            <a:r>
              <a:rPr b="1" i="0" lang="en-US" sz="1900" u="sng" cap="none" strike="noStrike">
                <a:solidFill>
                  <a:srgbClr val="3F88D9"/>
                </a:solidFill>
                <a:latin typeface="Calibri"/>
                <a:ea typeface="Calibri"/>
                <a:cs typeface="Calibri"/>
                <a:sym typeface="Calibri"/>
                <a:hlinkClick r:id="rId4">
                  <a:extLst>
                    <a:ext uri="{A12FA001-AC4F-418D-AE19-62706E023703}">
                      <ahyp:hlinkClr val="tx"/>
                    </a:ext>
                  </a:extLst>
                </a:hlinkClick>
              </a:rPr>
              <a:t>SMELLTU HÉR EF ÞÚ VILT LÆRA MEIRA UM FIMM STIG HÖNNUNARHUGSUNAR!</a:t>
            </a:r>
            <a:endParaRPr b="1" i="0" sz="1900" u="none" cap="none" strike="noStrike">
              <a:solidFill>
                <a:srgbClr val="3F88D9"/>
              </a:solidFill>
              <a:latin typeface="Calibri"/>
              <a:ea typeface="Calibri"/>
              <a:cs typeface="Calibri"/>
              <a:sym typeface="Calibri"/>
            </a:endParaRPr>
          </a:p>
        </p:txBody>
      </p:sp>
      <p:sp>
        <p:nvSpPr>
          <p:cNvPr id="311" name="Google Shape;311;p78"/>
          <p:cNvSpPr txBox="1"/>
          <p:nvPr/>
        </p:nvSpPr>
        <p:spPr>
          <a:xfrm>
            <a:off x="3207306" y="3165899"/>
            <a:ext cx="1829644" cy="3385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FF9900"/>
                </a:solidFill>
                <a:latin typeface="Arial"/>
                <a:ea typeface="Arial"/>
                <a:cs typeface="Arial"/>
                <a:sym typeface="Arial"/>
              </a:rPr>
              <a:t>Hugmyndasköpun</a:t>
            </a:r>
            <a:endParaRPr/>
          </a:p>
        </p:txBody>
      </p:sp>
      <p:sp>
        <p:nvSpPr>
          <p:cNvPr id="312" name="Google Shape;312;p78"/>
          <p:cNvSpPr txBox="1"/>
          <p:nvPr/>
        </p:nvSpPr>
        <p:spPr>
          <a:xfrm>
            <a:off x="1926441" y="4033046"/>
            <a:ext cx="1666582"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1ADC48"/>
                </a:solidFill>
                <a:latin typeface="Arial"/>
                <a:ea typeface="Arial"/>
                <a:cs typeface="Arial"/>
                <a:sym typeface="Arial"/>
              </a:rPr>
              <a:t>Skilgreining</a:t>
            </a:r>
            <a:endParaRPr/>
          </a:p>
        </p:txBody>
      </p:sp>
      <p:sp>
        <p:nvSpPr>
          <p:cNvPr id="313" name="Google Shape;313;p78"/>
          <p:cNvSpPr txBox="1"/>
          <p:nvPr/>
        </p:nvSpPr>
        <p:spPr>
          <a:xfrm>
            <a:off x="490874" y="3219561"/>
            <a:ext cx="1666583"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3F88D9"/>
                </a:solidFill>
                <a:latin typeface="Arial"/>
                <a:ea typeface="Arial"/>
                <a:cs typeface="Arial"/>
                <a:sym typeface="Arial"/>
              </a:rPr>
              <a:t>Samlíðan</a:t>
            </a:r>
            <a:endParaRPr/>
          </a:p>
        </p:txBody>
      </p:sp>
      <p:sp>
        <p:nvSpPr>
          <p:cNvPr id="314" name="Google Shape;314;p78"/>
          <p:cNvSpPr txBox="1"/>
          <p:nvPr/>
        </p:nvSpPr>
        <p:spPr>
          <a:xfrm>
            <a:off x="4718718" y="4033046"/>
            <a:ext cx="1666583"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FF0000"/>
                </a:solidFill>
                <a:latin typeface="Arial"/>
                <a:ea typeface="Arial"/>
                <a:cs typeface="Arial"/>
                <a:sym typeface="Arial"/>
              </a:rPr>
              <a:t>Frumgerðir</a:t>
            </a:r>
            <a:endParaRPr/>
          </a:p>
        </p:txBody>
      </p:sp>
      <p:sp>
        <p:nvSpPr>
          <p:cNvPr id="315" name="Google Shape;315;p78"/>
          <p:cNvSpPr txBox="1"/>
          <p:nvPr/>
        </p:nvSpPr>
        <p:spPr>
          <a:xfrm>
            <a:off x="6096000" y="4872787"/>
            <a:ext cx="1724371"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FF0000"/>
                </a:solidFill>
                <a:latin typeface="Arial"/>
                <a:ea typeface="Arial"/>
                <a:cs typeface="Arial"/>
                <a:sym typeface="Arial"/>
              </a:rPr>
              <a:t>Prófun</a:t>
            </a:r>
            <a:endParaRPr/>
          </a:p>
        </p:txBody>
      </p:sp>
      <p:sp>
        <p:nvSpPr>
          <p:cNvPr id="316" name="Google Shape;316;p78"/>
          <p:cNvSpPr txBox="1"/>
          <p:nvPr/>
        </p:nvSpPr>
        <p:spPr>
          <a:xfrm>
            <a:off x="683630" y="4992199"/>
            <a:ext cx="1666583"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rgbClr val="292929"/>
                </a:solidFill>
                <a:latin typeface="Arial"/>
                <a:ea typeface="Arial"/>
                <a:cs typeface="Arial"/>
                <a:sym typeface="Arial"/>
              </a:rPr>
              <a:t>Kynnast viðskiptavinum</a:t>
            </a:r>
            <a:endParaRPr/>
          </a:p>
        </p:txBody>
      </p:sp>
      <p:sp>
        <p:nvSpPr>
          <p:cNvPr id="317" name="Google Shape;317;p78"/>
          <p:cNvSpPr txBox="1"/>
          <p:nvPr/>
        </p:nvSpPr>
        <p:spPr>
          <a:xfrm>
            <a:off x="2157457" y="5565466"/>
            <a:ext cx="1666583"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rgbClr val="292929"/>
                </a:solidFill>
                <a:latin typeface="Arial"/>
                <a:ea typeface="Arial"/>
                <a:cs typeface="Arial"/>
                <a:sym typeface="Arial"/>
              </a:rPr>
              <a:t>Skerpa á lykilspurningum, tala saman</a:t>
            </a:r>
            <a:endParaRPr/>
          </a:p>
        </p:txBody>
      </p:sp>
      <p:sp>
        <p:nvSpPr>
          <p:cNvPr id="318" name="Google Shape;318;p78"/>
          <p:cNvSpPr txBox="1"/>
          <p:nvPr/>
        </p:nvSpPr>
        <p:spPr>
          <a:xfrm>
            <a:off x="3052135" y="1573413"/>
            <a:ext cx="1666583"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rgbClr val="292929"/>
                </a:solidFill>
                <a:latin typeface="Arial"/>
                <a:ea typeface="Arial"/>
                <a:cs typeface="Arial"/>
                <a:sym typeface="Arial"/>
              </a:rPr>
              <a:t>Hugarflæði og finna lausnir</a:t>
            </a:r>
            <a:endParaRPr/>
          </a:p>
        </p:txBody>
      </p:sp>
      <p:sp>
        <p:nvSpPr>
          <p:cNvPr id="319" name="Google Shape;319;p78"/>
          <p:cNvSpPr txBox="1"/>
          <p:nvPr/>
        </p:nvSpPr>
        <p:spPr>
          <a:xfrm>
            <a:off x="4891311" y="2238796"/>
            <a:ext cx="2378381"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rgbClr val="292929"/>
                </a:solidFill>
                <a:latin typeface="Arial"/>
                <a:ea typeface="Arial"/>
                <a:cs typeface="Arial"/>
                <a:sym typeface="Arial"/>
              </a:rPr>
              <a:t>Setja fram kynningu á einni eða fleirum hugmyndum</a:t>
            </a:r>
            <a:endParaRPr/>
          </a:p>
        </p:txBody>
      </p:sp>
      <p:sp>
        <p:nvSpPr>
          <p:cNvPr id="320" name="Google Shape;320;p78"/>
          <p:cNvSpPr txBox="1"/>
          <p:nvPr/>
        </p:nvSpPr>
        <p:spPr>
          <a:xfrm>
            <a:off x="5872979" y="6293273"/>
            <a:ext cx="2494983"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rgbClr val="292929"/>
                </a:solidFill>
                <a:latin typeface="Arial"/>
                <a:ea typeface="Arial"/>
                <a:cs typeface="Arial"/>
                <a:sym typeface="Arial"/>
              </a:rPr>
              <a:t>Prófa hugmyndirnar og fá endurgjöf</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79"/>
          <p:cNvSpPr txBox="1"/>
          <p:nvPr>
            <p:ph idx="3" type="body"/>
          </p:nvPr>
        </p:nvSpPr>
        <p:spPr>
          <a:xfrm>
            <a:off x="759823" y="680179"/>
            <a:ext cx="8532677" cy="582221"/>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595959"/>
              </a:buClr>
              <a:buSzPts val="2400"/>
              <a:buNone/>
            </a:pPr>
            <a:r>
              <a:rPr lang="en-US"/>
              <a:t>3. Að leggja mat á hugmyndir</a:t>
            </a:r>
            <a:endParaRPr/>
          </a:p>
        </p:txBody>
      </p:sp>
      <p:sp>
        <p:nvSpPr>
          <p:cNvPr id="326" name="Google Shape;326;p79"/>
          <p:cNvSpPr txBox="1"/>
          <p:nvPr/>
        </p:nvSpPr>
        <p:spPr>
          <a:xfrm>
            <a:off x="851263" y="1769466"/>
            <a:ext cx="10489474" cy="2721852"/>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rgbClr val="595959"/>
              </a:buClr>
              <a:buSzPts val="2400"/>
              <a:buFont typeface="Arial"/>
              <a:buChar char="•"/>
            </a:pPr>
            <a:r>
              <a:rPr b="0" i="0" lang="en-US" sz="2400" u="none" cap="none" strike="noStrike">
                <a:solidFill>
                  <a:srgbClr val="595959"/>
                </a:solidFill>
                <a:latin typeface="Calibri"/>
                <a:ea typeface="Calibri"/>
                <a:cs typeface="Calibri"/>
                <a:sym typeface="Calibri"/>
              </a:rPr>
              <a:t>Hvernig velja á bestu hugmyndirnar til að hrinda í framkvæmd?</a:t>
            </a:r>
            <a:endParaRPr/>
          </a:p>
          <a:p>
            <a:pPr indent="-190500" lvl="0" marL="342900" marR="0" rtl="0" algn="l">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a:p>
            <a:pPr indent="-342900" lvl="0" marL="342900" marR="0" rtl="0" algn="l">
              <a:lnSpc>
                <a:spcPct val="90000"/>
              </a:lnSpc>
              <a:spcBef>
                <a:spcPts val="0"/>
              </a:spcBef>
              <a:spcAft>
                <a:spcPts val="0"/>
              </a:spcAft>
              <a:buClr>
                <a:srgbClr val="595959"/>
              </a:buClr>
              <a:buSzPts val="2400"/>
              <a:buFont typeface="Arial"/>
              <a:buChar char="•"/>
            </a:pPr>
            <a:r>
              <a:rPr b="0" i="0" lang="en-US" sz="2400" u="none" cap="none" strike="noStrike">
                <a:solidFill>
                  <a:srgbClr val="595959"/>
                </a:solidFill>
                <a:latin typeface="Calibri"/>
                <a:ea typeface="Calibri"/>
                <a:cs typeface="Calibri"/>
                <a:sym typeface="Calibri"/>
              </a:rPr>
              <a:t>Matsfasi skapandi ferlis er mikilvægt og þarfnast jafnmikils tíma og athygli og stig hugmyndasköpunar.</a:t>
            </a:r>
            <a:endParaRPr/>
          </a:p>
          <a:p>
            <a:pPr indent="-190500" lvl="0" marL="342900" marR="0" rtl="0" algn="l">
              <a:lnSpc>
                <a:spcPct val="90000"/>
              </a:lnSpc>
              <a:spcBef>
                <a:spcPts val="0"/>
              </a:spcBef>
              <a:spcAft>
                <a:spcPts val="0"/>
              </a:spcAft>
              <a:buClr>
                <a:srgbClr val="595959"/>
              </a:buClr>
              <a:buSzPts val="2400"/>
              <a:buFont typeface="Arial"/>
              <a:buNone/>
            </a:pPr>
            <a:r>
              <a:t/>
            </a:r>
            <a:endParaRPr b="0" i="0" sz="2400" u="none" cap="none" strike="noStrike">
              <a:solidFill>
                <a:srgbClr val="595959"/>
              </a:solidFill>
              <a:latin typeface="Calibri"/>
              <a:ea typeface="Calibri"/>
              <a:cs typeface="Calibri"/>
              <a:sym typeface="Calibri"/>
            </a:endParaRPr>
          </a:p>
          <a:p>
            <a:pPr indent="-342900" lvl="0" marL="342900" marR="0" rtl="0" algn="l">
              <a:lnSpc>
                <a:spcPct val="90000"/>
              </a:lnSpc>
              <a:spcBef>
                <a:spcPts val="0"/>
              </a:spcBef>
              <a:spcAft>
                <a:spcPts val="0"/>
              </a:spcAft>
              <a:buClr>
                <a:srgbClr val="595959"/>
              </a:buClr>
              <a:buSzPts val="2400"/>
              <a:buFont typeface="Arial"/>
              <a:buChar char="•"/>
            </a:pPr>
            <a:r>
              <a:rPr b="0" i="0" lang="en-US" sz="2400" u="none" cap="none" strike="noStrike">
                <a:solidFill>
                  <a:srgbClr val="595959"/>
                </a:solidFill>
                <a:latin typeface="Calibri"/>
                <a:ea typeface="Calibri"/>
                <a:cs typeface="Calibri"/>
                <a:sym typeface="Calibri"/>
              </a:rPr>
              <a:t>Í matsfasa skal gagnrýnu mati beitt og nýta síðan greininguna til þess að fækka hugmyndum niður í stuttan lista atriða sem eru framkvæmanlegir.</a:t>
            </a:r>
            <a:endParaRPr b="0" i="0" sz="2200" u="none" cap="none" strike="noStrike">
              <a:solidFill>
                <a:srgbClr val="595959"/>
              </a:solidFill>
              <a:latin typeface="Calibri"/>
              <a:ea typeface="Calibri"/>
              <a:cs typeface="Calibri"/>
              <a:sym typeface="Calibri"/>
            </a:endParaRPr>
          </a:p>
          <a:p>
            <a:pPr indent="-228600" lvl="0" marL="228600" marR="0" rtl="0" algn="l">
              <a:lnSpc>
                <a:spcPct val="90000"/>
              </a:lnSpc>
              <a:spcBef>
                <a:spcPts val="0"/>
              </a:spcBef>
              <a:spcAft>
                <a:spcPts val="0"/>
              </a:spcAft>
              <a:buClr>
                <a:srgbClr val="595959"/>
              </a:buClr>
              <a:buSzPts val="2400"/>
              <a:buFont typeface="Arial"/>
              <a:buNone/>
            </a:pPr>
            <a:r>
              <a:t/>
            </a:r>
            <a:endParaRPr b="0" i="0" sz="2200" u="none" cap="none" strike="noStrike">
              <a:solidFill>
                <a:srgbClr val="595959"/>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80"/>
          <p:cNvSpPr txBox="1"/>
          <p:nvPr>
            <p:ph idx="3" type="body"/>
          </p:nvPr>
        </p:nvSpPr>
        <p:spPr>
          <a:xfrm>
            <a:off x="121926" y="600264"/>
            <a:ext cx="8532677" cy="582221"/>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595959"/>
              </a:buClr>
              <a:buSzPts val="2400"/>
              <a:buNone/>
            </a:pPr>
            <a:r>
              <a:rPr lang="en-US"/>
              <a:t>3. Að meta hugmyndir, </a:t>
            </a:r>
            <a:r>
              <a:rPr lang="en-US">
                <a:solidFill>
                  <a:srgbClr val="3F88D9"/>
                </a:solidFill>
              </a:rPr>
              <a:t>þrjú dæmi</a:t>
            </a:r>
            <a:endParaRPr/>
          </a:p>
        </p:txBody>
      </p:sp>
      <p:sp>
        <p:nvSpPr>
          <p:cNvPr id="332" name="Google Shape;332;p80"/>
          <p:cNvSpPr txBox="1"/>
          <p:nvPr/>
        </p:nvSpPr>
        <p:spPr>
          <a:xfrm>
            <a:off x="249947" y="1401139"/>
            <a:ext cx="6597511" cy="4055721"/>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marR="0" rtl="0" algn="l">
              <a:lnSpc>
                <a:spcPct val="90000"/>
              </a:lnSpc>
              <a:spcBef>
                <a:spcPts val="0"/>
              </a:spcBef>
              <a:spcAft>
                <a:spcPts val="0"/>
              </a:spcAft>
              <a:buClr>
                <a:srgbClr val="595959"/>
              </a:buClr>
              <a:buSzPct val="100840"/>
              <a:buFont typeface="Arial"/>
              <a:buNone/>
            </a:pPr>
            <a:r>
              <a:t/>
            </a:r>
            <a:endParaRPr b="0" i="0" sz="2800" u="none" cap="none" strike="noStrike">
              <a:solidFill>
                <a:srgbClr val="595959"/>
              </a:solidFill>
              <a:latin typeface="Calibri"/>
              <a:ea typeface="Calibri"/>
              <a:cs typeface="Calibri"/>
              <a:sym typeface="Calibri"/>
            </a:endParaRPr>
          </a:p>
          <a:p>
            <a:pPr indent="-514350" lvl="0" marL="514350" marR="0" rtl="0" algn="l">
              <a:lnSpc>
                <a:spcPct val="90000"/>
              </a:lnSpc>
              <a:spcBef>
                <a:spcPts val="0"/>
              </a:spcBef>
              <a:spcAft>
                <a:spcPts val="0"/>
              </a:spcAft>
              <a:buClr>
                <a:srgbClr val="595959"/>
              </a:buClr>
              <a:buSzPct val="100840"/>
              <a:buFont typeface="Arial"/>
              <a:buAutoNum type="arabicPeriod"/>
            </a:pPr>
            <a:r>
              <a:rPr b="0" i="0" lang="en-US" sz="2800" u="none" cap="none" strike="noStrike">
                <a:solidFill>
                  <a:srgbClr val="3F88D9"/>
                </a:solidFill>
                <a:latin typeface="Calibri"/>
                <a:ea typeface="Calibri"/>
                <a:cs typeface="Calibri"/>
                <a:sym typeface="Calibri"/>
              </a:rPr>
              <a:t>Að greina hugmyndir að nýjum vörum gæti falið í sér </a:t>
            </a:r>
            <a:r>
              <a:rPr b="0" i="0" lang="en-US" sz="2800" u="none" cap="none" strike="noStrike">
                <a:solidFill>
                  <a:srgbClr val="5F5F5F"/>
                </a:solidFill>
                <a:latin typeface="Calibri"/>
                <a:ea typeface="Calibri"/>
                <a:cs typeface="Calibri"/>
                <a:sym typeface="Calibri"/>
              </a:rPr>
              <a:t>spurningar eins og</a:t>
            </a:r>
            <a:r>
              <a:rPr b="0" i="0" lang="en-US" sz="2800" u="none" cap="none" strike="noStrike">
                <a:solidFill>
                  <a:srgbClr val="595959"/>
                </a:solidFill>
                <a:latin typeface="Calibri"/>
                <a:ea typeface="Calibri"/>
                <a:cs typeface="Calibri"/>
                <a:sym typeface="Calibri"/>
              </a:rPr>
              <a:t>; </a:t>
            </a:r>
            <a:endParaRPr/>
          </a:p>
          <a:p>
            <a:pPr indent="0" lvl="0" marL="720725" marR="0" rtl="0" algn="l">
              <a:lnSpc>
                <a:spcPct val="90000"/>
              </a:lnSpc>
              <a:spcBef>
                <a:spcPts val="0"/>
              </a:spcBef>
              <a:spcAft>
                <a:spcPts val="0"/>
              </a:spcAft>
              <a:buClr>
                <a:srgbClr val="595959"/>
              </a:buClr>
              <a:buSzPct val="256684"/>
              <a:buFont typeface="Arial"/>
              <a:buNone/>
            </a:pPr>
            <a:r>
              <a:t/>
            </a:r>
            <a:endParaRPr b="0" i="0" sz="1100" u="none" cap="none" strike="noStrike">
              <a:solidFill>
                <a:srgbClr val="595959"/>
              </a:solidFill>
              <a:latin typeface="Calibri"/>
              <a:ea typeface="Calibri"/>
              <a:cs typeface="Calibri"/>
              <a:sym typeface="Calibri"/>
            </a:endParaRPr>
          </a:p>
          <a:p>
            <a:pPr indent="-179387" lvl="0" marL="720725" marR="0" rtl="0" algn="l">
              <a:lnSpc>
                <a:spcPct val="90000"/>
              </a:lnSpc>
              <a:spcBef>
                <a:spcPts val="0"/>
              </a:spcBef>
              <a:spcAft>
                <a:spcPts val="0"/>
              </a:spcAft>
              <a:buClr>
                <a:srgbClr val="595959"/>
              </a:buClr>
              <a:buSzPct val="100840"/>
              <a:buFont typeface="Arial"/>
              <a:buChar char="•"/>
            </a:pPr>
            <a:r>
              <a:rPr b="0" i="0" lang="en-US" sz="2800" u="none" cap="none" strike="noStrike">
                <a:solidFill>
                  <a:srgbClr val="595959"/>
                </a:solidFill>
                <a:latin typeface="Calibri"/>
                <a:ea typeface="Calibri"/>
                <a:cs typeface="Calibri"/>
                <a:sym typeface="Calibri"/>
              </a:rPr>
              <a:t>Mun viðskiptavininum líka hugmyndin?</a:t>
            </a:r>
            <a:endParaRPr/>
          </a:p>
          <a:p>
            <a:pPr indent="-179387" lvl="0" marL="720725" marR="0" rtl="0" algn="l">
              <a:lnSpc>
                <a:spcPct val="90000"/>
              </a:lnSpc>
              <a:spcBef>
                <a:spcPts val="0"/>
              </a:spcBef>
              <a:spcAft>
                <a:spcPts val="0"/>
              </a:spcAft>
              <a:buClr>
                <a:srgbClr val="595959"/>
              </a:buClr>
              <a:buSzPct val="100840"/>
              <a:buFont typeface="Arial"/>
              <a:buChar char="•"/>
            </a:pPr>
            <a:r>
              <a:rPr b="0" i="0" lang="en-US" sz="2800" u="none" cap="none" strike="noStrike">
                <a:solidFill>
                  <a:srgbClr val="595959"/>
                </a:solidFill>
                <a:latin typeface="Calibri"/>
                <a:ea typeface="Calibri"/>
                <a:cs typeface="Calibri"/>
                <a:sym typeface="Calibri"/>
              </a:rPr>
              <a:t>Er hún tæknilega framkvæmanleg?</a:t>
            </a:r>
            <a:endParaRPr/>
          </a:p>
          <a:p>
            <a:pPr indent="-179387" lvl="0" marL="720725" marR="0" rtl="0" algn="l">
              <a:lnSpc>
                <a:spcPct val="90000"/>
              </a:lnSpc>
              <a:spcBef>
                <a:spcPts val="0"/>
              </a:spcBef>
              <a:spcAft>
                <a:spcPts val="0"/>
              </a:spcAft>
              <a:buClr>
                <a:srgbClr val="595959"/>
              </a:buClr>
              <a:buSzPct val="100840"/>
              <a:buFont typeface="Arial"/>
              <a:buChar char="•"/>
            </a:pPr>
            <a:r>
              <a:rPr b="0" i="0" lang="en-US" sz="2800" u="none" cap="none" strike="noStrike">
                <a:solidFill>
                  <a:srgbClr val="595959"/>
                </a:solidFill>
                <a:latin typeface="Calibri"/>
                <a:ea typeface="Calibri"/>
                <a:cs typeface="Calibri"/>
                <a:sym typeface="Calibri"/>
              </a:rPr>
              <a:t>Mun hún skila hagnaði?</a:t>
            </a:r>
            <a:endParaRPr/>
          </a:p>
          <a:p>
            <a:pPr indent="673100" lvl="0" marL="228600" marR="0" rtl="0" algn="l">
              <a:lnSpc>
                <a:spcPct val="90000"/>
              </a:lnSpc>
              <a:spcBef>
                <a:spcPts val="0"/>
              </a:spcBef>
              <a:spcAft>
                <a:spcPts val="0"/>
              </a:spcAft>
              <a:buClr>
                <a:srgbClr val="595959"/>
              </a:buClr>
              <a:buSzPct val="100840"/>
              <a:buFont typeface="Arial"/>
              <a:buNone/>
            </a:pPr>
            <a:r>
              <a:t/>
            </a:r>
            <a:endParaRPr b="0" i="0" sz="2800" u="none" cap="none" strike="noStrike">
              <a:solidFill>
                <a:srgbClr val="595959"/>
              </a:solidFill>
              <a:latin typeface="Calibri"/>
              <a:ea typeface="Calibri"/>
              <a:cs typeface="Calibri"/>
              <a:sym typeface="Calibri"/>
            </a:endParaRPr>
          </a:p>
          <a:p>
            <a:pPr indent="-514350" lvl="0" marL="514350" marR="0" rtl="0" algn="l">
              <a:lnSpc>
                <a:spcPct val="90000"/>
              </a:lnSpc>
              <a:spcBef>
                <a:spcPts val="0"/>
              </a:spcBef>
              <a:spcAft>
                <a:spcPts val="0"/>
              </a:spcAft>
              <a:buClr>
                <a:srgbClr val="595959"/>
              </a:buClr>
              <a:buSzPct val="100840"/>
              <a:buFont typeface="Arial"/>
              <a:buAutoNum type="arabicPeriod" startAt="2"/>
            </a:pPr>
            <a:r>
              <a:rPr b="0" i="0" lang="en-US" sz="2800" u="none" cap="none" strike="noStrike">
                <a:solidFill>
                  <a:srgbClr val="3F88D9"/>
                </a:solidFill>
                <a:latin typeface="Calibri"/>
                <a:ea typeface="Calibri"/>
                <a:cs typeface="Calibri"/>
                <a:sym typeface="Calibri"/>
              </a:rPr>
              <a:t>Aðdáendaaðferðin er almennt viðmið til þess að meta allskyns hugmyndir. Ertu aðdáandi hugmyndarinnar, </a:t>
            </a:r>
            <a:r>
              <a:rPr b="0" i="0" lang="en-US" sz="2800" u="none" cap="none" strike="noStrike">
                <a:solidFill>
                  <a:srgbClr val="5F5F5F"/>
                </a:solidFill>
                <a:latin typeface="Calibri"/>
                <a:ea typeface="Calibri"/>
                <a:cs typeface="Calibri"/>
                <a:sym typeface="Calibri"/>
              </a:rPr>
              <a:t>spurðu spurninga eins og</a:t>
            </a:r>
            <a:r>
              <a:rPr b="0" i="0" lang="en-US" sz="2800" u="none" cap="none" strike="noStrike">
                <a:solidFill>
                  <a:srgbClr val="595959"/>
                </a:solidFill>
                <a:latin typeface="Calibri"/>
                <a:ea typeface="Calibri"/>
                <a:cs typeface="Calibri"/>
                <a:sym typeface="Calibri"/>
              </a:rPr>
              <a:t>:</a:t>
            </a:r>
            <a:endParaRPr/>
          </a:p>
          <a:p>
            <a:pPr indent="0" lvl="0" marL="0" marR="0" rtl="0" algn="l">
              <a:lnSpc>
                <a:spcPct val="90000"/>
              </a:lnSpc>
              <a:spcBef>
                <a:spcPts val="0"/>
              </a:spcBef>
              <a:spcAft>
                <a:spcPts val="0"/>
              </a:spcAft>
              <a:buClr>
                <a:srgbClr val="595959"/>
              </a:buClr>
              <a:buSzPct val="282352"/>
              <a:buFont typeface="Arial"/>
              <a:buNone/>
            </a:pPr>
            <a:r>
              <a:t/>
            </a:r>
            <a:endParaRPr b="0" i="1" sz="1000" u="none" cap="none" strike="noStrike">
              <a:solidFill>
                <a:srgbClr val="595959"/>
              </a:solidFill>
              <a:latin typeface="Calibri"/>
              <a:ea typeface="Calibri"/>
              <a:cs typeface="Calibri"/>
              <a:sym typeface="Calibri"/>
            </a:endParaRPr>
          </a:p>
          <a:p>
            <a:pPr indent="-187325" lvl="0" marL="720725" marR="0" rtl="0" algn="l">
              <a:lnSpc>
                <a:spcPct val="90000"/>
              </a:lnSpc>
              <a:spcBef>
                <a:spcPts val="0"/>
              </a:spcBef>
              <a:spcAft>
                <a:spcPts val="0"/>
              </a:spcAft>
              <a:buClr>
                <a:srgbClr val="595959"/>
              </a:buClr>
              <a:buSzPct val="100840"/>
              <a:buFont typeface="Arial"/>
              <a:buChar char="•"/>
            </a:pPr>
            <a:r>
              <a:rPr b="0" i="0" lang="en-US" sz="2800" u="none" cap="none" strike="noStrike">
                <a:solidFill>
                  <a:srgbClr val="595959"/>
                </a:solidFill>
                <a:latin typeface="Calibri"/>
                <a:ea typeface="Calibri"/>
                <a:cs typeface="Calibri"/>
                <a:sym typeface="Calibri"/>
              </a:rPr>
              <a:t>Er þetta framkvæmanlegt?</a:t>
            </a:r>
            <a:endParaRPr/>
          </a:p>
          <a:p>
            <a:pPr indent="-187325" lvl="0" marL="720725" marR="0" rtl="0" algn="l">
              <a:lnSpc>
                <a:spcPct val="90000"/>
              </a:lnSpc>
              <a:spcBef>
                <a:spcPts val="0"/>
              </a:spcBef>
              <a:spcAft>
                <a:spcPts val="0"/>
              </a:spcAft>
              <a:buClr>
                <a:srgbClr val="595959"/>
              </a:buClr>
              <a:buSzPct val="100840"/>
              <a:buFont typeface="Arial"/>
              <a:buChar char="•"/>
            </a:pPr>
            <a:r>
              <a:rPr b="0" i="0" lang="en-US" sz="2800" u="none" cap="none" strike="noStrike">
                <a:solidFill>
                  <a:srgbClr val="595959"/>
                </a:solidFill>
                <a:latin typeface="Calibri"/>
                <a:ea typeface="Calibri"/>
                <a:cs typeface="Calibri"/>
                <a:sym typeface="Calibri"/>
              </a:rPr>
              <a:t>Er þetta aðlaðandi?</a:t>
            </a:r>
            <a:endParaRPr/>
          </a:p>
          <a:p>
            <a:pPr indent="-187325" lvl="0" marL="720725" marR="0" rtl="0" algn="l">
              <a:lnSpc>
                <a:spcPct val="90000"/>
              </a:lnSpc>
              <a:spcBef>
                <a:spcPts val="0"/>
              </a:spcBef>
              <a:spcAft>
                <a:spcPts val="0"/>
              </a:spcAft>
              <a:buClr>
                <a:srgbClr val="595959"/>
              </a:buClr>
              <a:buSzPct val="100840"/>
              <a:buFont typeface="Arial"/>
              <a:buChar char="•"/>
            </a:pPr>
            <a:r>
              <a:rPr b="0" i="0" lang="en-US" sz="2800" u="none" cap="none" strike="noStrike">
                <a:solidFill>
                  <a:srgbClr val="595959"/>
                </a:solidFill>
                <a:latin typeface="Calibri"/>
                <a:ea typeface="Calibri"/>
                <a:cs typeface="Calibri"/>
                <a:sym typeface="Calibri"/>
              </a:rPr>
              <a:t>Er þetta nýstárlegt?</a:t>
            </a:r>
            <a:endParaRPr/>
          </a:p>
        </p:txBody>
      </p:sp>
      <p:sp>
        <p:nvSpPr>
          <p:cNvPr id="333" name="Google Shape;333;p80"/>
          <p:cNvSpPr txBox="1"/>
          <p:nvPr/>
        </p:nvSpPr>
        <p:spPr>
          <a:xfrm>
            <a:off x="7197595" y="1182485"/>
            <a:ext cx="4651861" cy="3361168"/>
          </a:xfrm>
          <a:prstGeom prst="rect">
            <a:avLst/>
          </a:prstGeom>
          <a:noFill/>
          <a:ln>
            <a:noFill/>
          </a:ln>
        </p:spPr>
        <p:txBody>
          <a:bodyPr anchorCtr="0" anchor="t" bIns="45700" lIns="91425" spcFirstLastPara="1" rIns="91425" wrap="square" tIns="45700">
            <a:normAutofit fontScale="92500"/>
          </a:bodyPr>
          <a:lstStyle/>
          <a:p>
            <a:pPr indent="-228600" lvl="0" marL="228600" marR="0" rtl="0" algn="l">
              <a:lnSpc>
                <a:spcPct val="90000"/>
              </a:lnSpc>
              <a:spcBef>
                <a:spcPts val="0"/>
              </a:spcBef>
              <a:spcAft>
                <a:spcPts val="0"/>
              </a:spcAft>
              <a:buClr>
                <a:srgbClr val="595959"/>
              </a:buClr>
              <a:buSzPct val="108108"/>
              <a:buFont typeface="Arial"/>
              <a:buNone/>
            </a:pPr>
            <a:r>
              <a:t/>
            </a:r>
            <a:endParaRPr b="0" i="0" sz="2400" u="none" cap="none" strike="noStrike">
              <a:solidFill>
                <a:srgbClr val="595959"/>
              </a:solidFill>
              <a:latin typeface="Calibri"/>
              <a:ea typeface="Calibri"/>
              <a:cs typeface="Calibri"/>
              <a:sym typeface="Calibri"/>
            </a:endParaRPr>
          </a:p>
          <a:p>
            <a:pPr indent="-514350" lvl="0" marL="514350" marR="0" rtl="0" algn="l">
              <a:lnSpc>
                <a:spcPct val="90000"/>
              </a:lnSpc>
              <a:spcBef>
                <a:spcPts val="0"/>
              </a:spcBef>
              <a:spcAft>
                <a:spcPts val="0"/>
              </a:spcAft>
              <a:buClr>
                <a:srgbClr val="595959"/>
              </a:buClr>
              <a:buSzPct val="108108"/>
              <a:buFont typeface="Arial"/>
              <a:buAutoNum type="arabicPeriod" startAt="3"/>
            </a:pPr>
            <a:r>
              <a:rPr b="0" i="0" lang="en-US" sz="2400" u="none" cap="none" strike="noStrike">
                <a:solidFill>
                  <a:srgbClr val="3F88D9"/>
                </a:solidFill>
                <a:latin typeface="Calibri"/>
                <a:ea typeface="Calibri"/>
                <a:cs typeface="Calibri"/>
                <a:sym typeface="Calibri"/>
              </a:rPr>
              <a:t>Þriðja viðmiðunaraðferðin er til þess að tryggja að nýjar hugmyndir séu hátt metnar. </a:t>
            </a:r>
            <a:r>
              <a:rPr b="0" i="0" lang="en-US" sz="2400" u="none" cap="none" strike="noStrike">
                <a:solidFill>
                  <a:srgbClr val="5F5F5F"/>
                </a:solidFill>
                <a:latin typeface="Calibri"/>
                <a:ea typeface="Calibri"/>
                <a:cs typeface="Calibri"/>
                <a:sym typeface="Calibri"/>
              </a:rPr>
              <a:t>Spyrðu spurninga eins og</a:t>
            </a:r>
            <a:r>
              <a:rPr b="0" i="0" lang="en-US" sz="2400" u="none" cap="none" strike="noStrike">
                <a:solidFill>
                  <a:srgbClr val="595959"/>
                </a:solidFill>
                <a:latin typeface="Calibri"/>
                <a:ea typeface="Calibri"/>
                <a:cs typeface="Calibri"/>
                <a:sym typeface="Calibri"/>
              </a:rPr>
              <a:t>:</a:t>
            </a:r>
            <a:endParaRPr/>
          </a:p>
          <a:p>
            <a:pPr indent="0" lvl="0" marL="0" marR="0" rtl="0" algn="l">
              <a:lnSpc>
                <a:spcPct val="90000"/>
              </a:lnSpc>
              <a:spcBef>
                <a:spcPts val="0"/>
              </a:spcBef>
              <a:spcAft>
                <a:spcPts val="0"/>
              </a:spcAft>
              <a:buClr>
                <a:srgbClr val="595959"/>
              </a:buClr>
              <a:buSzPct val="324324"/>
              <a:buFont typeface="Arial"/>
              <a:buNone/>
            </a:pPr>
            <a:r>
              <a:t/>
            </a:r>
            <a:endParaRPr b="0" i="0" sz="800" u="none" cap="none" strike="noStrike">
              <a:solidFill>
                <a:srgbClr val="595959"/>
              </a:solidFill>
              <a:latin typeface="Calibri"/>
              <a:ea typeface="Calibri"/>
              <a:cs typeface="Calibri"/>
              <a:sym typeface="Calibri"/>
            </a:endParaRPr>
          </a:p>
          <a:p>
            <a:pPr indent="-179387" lvl="0" marL="720725" marR="0" rtl="0" algn="l">
              <a:lnSpc>
                <a:spcPct val="90000"/>
              </a:lnSpc>
              <a:spcBef>
                <a:spcPts val="0"/>
              </a:spcBef>
              <a:spcAft>
                <a:spcPts val="0"/>
              </a:spcAft>
              <a:buClr>
                <a:srgbClr val="595959"/>
              </a:buClr>
              <a:buSzPct val="108108"/>
              <a:buFont typeface="Arial"/>
              <a:buChar char="•"/>
            </a:pPr>
            <a:r>
              <a:rPr b="0" i="0" lang="en-US" sz="2400" u="none" cap="none" strike="noStrike">
                <a:solidFill>
                  <a:srgbClr val="595959"/>
                </a:solidFill>
                <a:latin typeface="Calibri"/>
                <a:ea typeface="Calibri"/>
                <a:cs typeface="Calibri"/>
                <a:sym typeface="Calibri"/>
              </a:rPr>
              <a:t>Er þetta betra? (fyrir viðskiptavininn)</a:t>
            </a:r>
            <a:endParaRPr/>
          </a:p>
          <a:p>
            <a:pPr indent="-179387" lvl="0" marL="720725" marR="0" rtl="0" algn="l">
              <a:lnSpc>
                <a:spcPct val="90000"/>
              </a:lnSpc>
              <a:spcBef>
                <a:spcPts val="0"/>
              </a:spcBef>
              <a:spcAft>
                <a:spcPts val="0"/>
              </a:spcAft>
              <a:buClr>
                <a:srgbClr val="595959"/>
              </a:buClr>
              <a:buSzPct val="108108"/>
              <a:buFont typeface="Arial"/>
              <a:buChar char="•"/>
            </a:pPr>
            <a:r>
              <a:rPr b="0" i="0" lang="en-US" sz="2400" u="none" cap="none" strike="noStrike">
                <a:solidFill>
                  <a:srgbClr val="595959"/>
                </a:solidFill>
                <a:latin typeface="Calibri"/>
                <a:ea typeface="Calibri"/>
                <a:cs typeface="Calibri"/>
                <a:sym typeface="Calibri"/>
              </a:rPr>
              <a:t>Er þetta einfaldara (fyrir starfsfólk)</a:t>
            </a:r>
            <a:endParaRPr/>
          </a:p>
          <a:p>
            <a:pPr indent="-179387" lvl="0" marL="720725" marR="0" rtl="0" algn="l">
              <a:lnSpc>
                <a:spcPct val="90000"/>
              </a:lnSpc>
              <a:spcBef>
                <a:spcPts val="0"/>
              </a:spcBef>
              <a:spcAft>
                <a:spcPts val="0"/>
              </a:spcAft>
              <a:buClr>
                <a:srgbClr val="595959"/>
              </a:buClr>
              <a:buSzPct val="108108"/>
              <a:buFont typeface="Arial"/>
              <a:buChar char="•"/>
            </a:pPr>
            <a:r>
              <a:rPr b="0" i="0" lang="en-US" sz="2400" u="none" cap="none" strike="noStrike">
                <a:solidFill>
                  <a:srgbClr val="595959"/>
                </a:solidFill>
                <a:latin typeface="Calibri"/>
                <a:ea typeface="Calibri"/>
                <a:cs typeface="Calibri"/>
                <a:sym typeface="Calibri"/>
              </a:rPr>
              <a:t>Er þetta ódýrara (fyrir fyrirtækið)</a:t>
            </a:r>
            <a:endParaRPr/>
          </a:p>
          <a:p>
            <a:pPr indent="-228600" lvl="0" marL="228600" marR="0" rtl="0" algn="l">
              <a:lnSpc>
                <a:spcPct val="90000"/>
              </a:lnSpc>
              <a:spcBef>
                <a:spcPts val="0"/>
              </a:spcBef>
              <a:spcAft>
                <a:spcPts val="0"/>
              </a:spcAft>
              <a:buClr>
                <a:srgbClr val="595959"/>
              </a:buClr>
              <a:buSzPct val="108108"/>
              <a:buFont typeface="Arial"/>
              <a:buNone/>
            </a:pPr>
            <a:r>
              <a:t/>
            </a:r>
            <a:endParaRPr b="0" i="0" sz="2400" u="none" cap="none" strike="noStrike">
              <a:solidFill>
                <a:srgbClr val="59595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81"/>
          <p:cNvSpPr/>
          <p:nvPr/>
        </p:nvSpPr>
        <p:spPr>
          <a:xfrm>
            <a:off x="9244264" y="2268067"/>
            <a:ext cx="530699" cy="530699"/>
          </a:xfrm>
          <a:custGeom>
            <a:rect b="b" l="l" r="r" t="t"/>
            <a:pathLst>
              <a:path extrusionOk="0" h="21600" w="2160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2"/>
              </a:solidFill>
              <a:latin typeface="Calibri"/>
              <a:ea typeface="Calibri"/>
              <a:cs typeface="Calibri"/>
              <a:sym typeface="Calibri"/>
            </a:endParaRPr>
          </a:p>
        </p:txBody>
      </p:sp>
      <p:sp>
        <p:nvSpPr>
          <p:cNvPr id="339" name="Google Shape;339;p81"/>
          <p:cNvSpPr/>
          <p:nvPr/>
        </p:nvSpPr>
        <p:spPr>
          <a:xfrm>
            <a:off x="5814553" y="2258548"/>
            <a:ext cx="584121" cy="477970"/>
          </a:xfrm>
          <a:custGeom>
            <a:rect b="b" l="l" r="r" t="t"/>
            <a:pathLst>
              <a:path extrusionOk="0" h="21600" w="2160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2"/>
              </a:solidFill>
              <a:latin typeface="Calibri"/>
              <a:ea typeface="Calibri"/>
              <a:cs typeface="Calibri"/>
              <a:sym typeface="Calibri"/>
            </a:endParaRPr>
          </a:p>
        </p:txBody>
      </p:sp>
      <p:sp>
        <p:nvSpPr>
          <p:cNvPr id="340" name="Google Shape;340;p81"/>
          <p:cNvSpPr/>
          <p:nvPr/>
        </p:nvSpPr>
        <p:spPr>
          <a:xfrm>
            <a:off x="2733105" y="2265599"/>
            <a:ext cx="532771" cy="532768"/>
          </a:xfrm>
          <a:custGeom>
            <a:rect b="b" l="l" r="r" t="t"/>
            <a:pathLst>
              <a:path extrusionOk="0" h="21600" w="2160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lt1"/>
          </a:solidFill>
          <a:ln>
            <a:noFill/>
          </a:ln>
        </p:spPr>
        <p:txBody>
          <a:bodyPr anchorCtr="0" anchor="ctr" bIns="38075" lIns="38075" spcFirstLastPara="1" rIns="38075" wrap="square" tIns="38075">
            <a:noAutofit/>
          </a:bodyPr>
          <a:lstStyle/>
          <a:p>
            <a:pPr indent="0" lvl="0" marL="0" marR="0" rtl="0" algn="ctr">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41" name="Google Shape;341;p81"/>
          <p:cNvSpPr txBox="1"/>
          <p:nvPr>
            <p:ph idx="1" type="body"/>
          </p:nvPr>
        </p:nvSpPr>
        <p:spPr>
          <a:xfrm>
            <a:off x="1363762" y="4407437"/>
            <a:ext cx="3149600" cy="678927"/>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279BD3"/>
              </a:buClr>
              <a:buSzPts val="2000"/>
              <a:buNone/>
            </a:pPr>
            <a:r>
              <a:rPr lang="en-US"/>
              <a:t>1. Sjálfbærni</a:t>
            </a:r>
            <a:endParaRPr/>
          </a:p>
        </p:txBody>
      </p:sp>
      <p:sp>
        <p:nvSpPr>
          <p:cNvPr id="342" name="Google Shape;342;p81"/>
          <p:cNvSpPr txBox="1"/>
          <p:nvPr>
            <p:ph idx="2" type="body"/>
          </p:nvPr>
        </p:nvSpPr>
        <p:spPr>
          <a:xfrm>
            <a:off x="4696865" y="4344472"/>
            <a:ext cx="3149599" cy="678925"/>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279BD3"/>
              </a:buClr>
              <a:buSzPts val="2000"/>
              <a:buNone/>
            </a:pPr>
            <a:r>
              <a:rPr lang="en-US"/>
              <a:t>2. Nýsköpunarhugsun</a:t>
            </a:r>
            <a:endParaRPr/>
          </a:p>
          <a:p>
            <a:pPr indent="-228600" lvl="0" marL="228600" rtl="0" algn="ctr">
              <a:lnSpc>
                <a:spcPct val="90000"/>
              </a:lnSpc>
              <a:spcBef>
                <a:spcPts val="0"/>
              </a:spcBef>
              <a:spcAft>
                <a:spcPts val="0"/>
              </a:spcAft>
              <a:buClr>
                <a:srgbClr val="279BD3"/>
              </a:buClr>
              <a:buSzPts val="2000"/>
              <a:buNone/>
            </a:pPr>
            <a:r>
              <a:t/>
            </a:r>
            <a:endParaRPr/>
          </a:p>
        </p:txBody>
      </p:sp>
      <p:sp>
        <p:nvSpPr>
          <p:cNvPr id="343" name="Google Shape;343;p81"/>
          <p:cNvSpPr txBox="1"/>
          <p:nvPr>
            <p:ph idx="3" type="body"/>
          </p:nvPr>
        </p:nvSpPr>
        <p:spPr>
          <a:xfrm>
            <a:off x="8231899" y="4356635"/>
            <a:ext cx="2740901" cy="678926"/>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SzPts val="2000"/>
              <a:buNone/>
            </a:pPr>
            <a:r>
              <a:rPr lang="en-US"/>
              <a:t>3. Ferðaþjónusta á fjallasvæðum</a:t>
            </a:r>
            <a:endParaRPr/>
          </a:p>
          <a:p>
            <a:pPr indent="-228600" lvl="0" marL="228600" rtl="0" algn="ctr">
              <a:lnSpc>
                <a:spcPct val="90000"/>
              </a:lnSpc>
              <a:spcBef>
                <a:spcPts val="0"/>
              </a:spcBef>
              <a:spcAft>
                <a:spcPts val="0"/>
              </a:spcAft>
              <a:buClr>
                <a:srgbClr val="7F59A1"/>
              </a:buClr>
              <a:buSzPts val="2000"/>
              <a:buNone/>
            </a:pPr>
            <a:r>
              <a:t/>
            </a:r>
            <a:endParaRPr/>
          </a:p>
        </p:txBody>
      </p:sp>
      <p:sp>
        <p:nvSpPr>
          <p:cNvPr id="344" name="Google Shape;344;p81"/>
          <p:cNvSpPr txBox="1"/>
          <p:nvPr>
            <p:ph idx="4" type="body"/>
          </p:nvPr>
        </p:nvSpPr>
        <p:spPr>
          <a:xfrm>
            <a:off x="778933" y="254765"/>
            <a:ext cx="10634133" cy="158701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595959"/>
              </a:buClr>
              <a:buSzPts val="3600"/>
              <a:buNone/>
            </a:pPr>
            <a:r>
              <a:rPr lang="en-US" sz="3300"/>
              <a:t>Tengdu sjálfbæra nálgun og nýsköpunarhugsun við draum þinn um fjallaferðaþjónustufyrirtæki og kynntu þér námspakka 3b</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65"/>
          <p:cNvPicPr preferRelativeResize="0"/>
          <p:nvPr>
            <p:ph idx="2" type="pic"/>
          </p:nvPr>
        </p:nvPicPr>
        <p:blipFill rotWithShape="1">
          <a:blip r:embed="rId3">
            <a:alphaModFix/>
          </a:blip>
          <a:srcRect b="0" l="12482" r="12481" t="0"/>
          <a:stretch/>
        </p:blipFill>
        <p:spPr>
          <a:xfrm flipH="1">
            <a:off x="-5" y="2780"/>
            <a:ext cx="5013963" cy="6855220"/>
          </a:xfrm>
          <a:prstGeom prst="rect">
            <a:avLst/>
          </a:prstGeom>
          <a:noFill/>
          <a:ln>
            <a:noFill/>
          </a:ln>
        </p:spPr>
      </p:pic>
      <p:sp>
        <p:nvSpPr>
          <p:cNvPr id="171" name="Google Shape;171;p65"/>
          <p:cNvSpPr txBox="1"/>
          <p:nvPr>
            <p:ph idx="1" type="body"/>
          </p:nvPr>
        </p:nvSpPr>
        <p:spPr>
          <a:xfrm>
            <a:off x="5013959" y="1807812"/>
            <a:ext cx="7178041" cy="636373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2400"/>
              <a:buNone/>
            </a:pPr>
            <a:r>
              <a:rPr b="1" lang="en-US"/>
              <a:t>Þessi þriðji námspakki af sex hluta námsefnispakka PEAK býður upp á verkfæri og greiningu til að:</a:t>
            </a:r>
            <a:endParaRPr/>
          </a:p>
          <a:p>
            <a:pPr indent="0" lvl="0" marL="0" rtl="0" algn="l">
              <a:lnSpc>
                <a:spcPct val="90000"/>
              </a:lnSpc>
              <a:spcBef>
                <a:spcPts val="0"/>
              </a:spcBef>
              <a:spcAft>
                <a:spcPts val="0"/>
              </a:spcAft>
              <a:buClr>
                <a:srgbClr val="595959"/>
              </a:buClr>
              <a:buSzPts val="2400"/>
              <a:buNone/>
            </a:pPr>
            <a:r>
              <a:t/>
            </a:r>
            <a:endParaRPr b="1"/>
          </a:p>
          <a:p>
            <a:pPr indent="0" lvl="0" marL="0" rtl="0" algn="l">
              <a:lnSpc>
                <a:spcPct val="90000"/>
              </a:lnSpc>
              <a:spcBef>
                <a:spcPts val="0"/>
              </a:spcBef>
              <a:spcAft>
                <a:spcPts val="0"/>
              </a:spcAft>
              <a:buClr>
                <a:srgbClr val="595959"/>
              </a:buClr>
              <a:buSzPts val="2400"/>
              <a:buNone/>
            </a:pPr>
            <a:r>
              <a:rPr lang="en-US"/>
              <a:t>Fjalla um sjálfbærni- og nýsköpunaraðferðir við að skapa og/eða styrkja ferðaþjónustufyrirtæki í fjalllendi og dreifbýli.</a:t>
            </a:r>
            <a:endParaRPr/>
          </a:p>
          <a:p>
            <a:pPr indent="0" lvl="0" marL="0" rtl="0" algn="l">
              <a:lnSpc>
                <a:spcPct val="90000"/>
              </a:lnSpc>
              <a:spcBef>
                <a:spcPts val="0"/>
              </a:spcBef>
              <a:spcAft>
                <a:spcPts val="0"/>
              </a:spcAft>
              <a:buClr>
                <a:srgbClr val="595959"/>
              </a:buClr>
              <a:buSzPts val="2400"/>
              <a:buNone/>
            </a:pPr>
            <a:r>
              <a:t/>
            </a:r>
            <a:endParaRPr b="1"/>
          </a:p>
          <a:p>
            <a:pPr indent="0" lvl="0" marL="0" rtl="0" algn="l">
              <a:lnSpc>
                <a:spcPct val="90000"/>
              </a:lnSpc>
              <a:spcBef>
                <a:spcPts val="0"/>
              </a:spcBef>
              <a:spcAft>
                <a:spcPts val="0"/>
              </a:spcAft>
              <a:buClr>
                <a:srgbClr val="595959"/>
              </a:buClr>
              <a:buSzPts val="2400"/>
              <a:buNone/>
            </a:pPr>
            <a:r>
              <a:t/>
            </a:r>
            <a:endParaRPr/>
          </a:p>
        </p:txBody>
      </p:sp>
      <p:sp>
        <p:nvSpPr>
          <p:cNvPr id="172" name="Google Shape;172;p65"/>
          <p:cNvSpPr txBox="1"/>
          <p:nvPr>
            <p:ph idx="3" type="body"/>
          </p:nvPr>
        </p:nvSpPr>
        <p:spPr>
          <a:xfrm>
            <a:off x="5181599" y="599374"/>
            <a:ext cx="6766561" cy="6118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95959"/>
              </a:buClr>
              <a:buSzPts val="3600"/>
              <a:buNone/>
            </a:pPr>
            <a:r>
              <a:rPr lang="en-US"/>
              <a:t>Kynning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66"/>
          <p:cNvSpPr txBox="1"/>
          <p:nvPr>
            <p:ph idx="2" type="body"/>
          </p:nvPr>
        </p:nvSpPr>
        <p:spPr>
          <a:xfrm>
            <a:off x="613829" y="658730"/>
            <a:ext cx="4741942" cy="87978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Clr>
                <a:schemeClr val="lt1"/>
              </a:buClr>
              <a:buSzPts val="3600"/>
              <a:buNone/>
            </a:pPr>
            <a:r>
              <a:rPr lang="en-US" sz="4800">
                <a:solidFill>
                  <a:srgbClr val="00B0F0"/>
                </a:solidFill>
              </a:rPr>
              <a:t>Námsmarkmið</a:t>
            </a:r>
            <a:endParaRPr/>
          </a:p>
        </p:txBody>
      </p:sp>
      <p:sp>
        <p:nvSpPr>
          <p:cNvPr id="178" name="Google Shape;178;p66"/>
          <p:cNvSpPr txBox="1"/>
          <p:nvPr>
            <p:ph idx="7" type="body"/>
          </p:nvPr>
        </p:nvSpPr>
        <p:spPr>
          <a:xfrm>
            <a:off x="6096000" y="1403739"/>
            <a:ext cx="5861644" cy="405052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959"/>
              </a:buClr>
              <a:buSzPts val="2400"/>
              <a:buNone/>
            </a:pPr>
            <a:r>
              <a:rPr lang="en-US" sz="2800">
                <a:solidFill>
                  <a:srgbClr val="00B0F0"/>
                </a:solidFill>
              </a:rPr>
              <a:t>Eftir áfangann ættu notendur að geta:</a:t>
            </a:r>
            <a:endParaRPr/>
          </a:p>
          <a:p>
            <a:pPr indent="0" lvl="0" marL="0" rtl="0" algn="l">
              <a:lnSpc>
                <a:spcPct val="90000"/>
              </a:lnSpc>
              <a:spcBef>
                <a:spcPts val="0"/>
              </a:spcBef>
              <a:spcAft>
                <a:spcPts val="0"/>
              </a:spcAft>
              <a:buClr>
                <a:srgbClr val="595959"/>
              </a:buClr>
              <a:buSzPts val="2400"/>
              <a:buNone/>
            </a:pPr>
            <a:r>
              <a:t/>
            </a:r>
            <a:endParaRPr b="1"/>
          </a:p>
          <a:p>
            <a:pPr indent="-342900" lvl="0" marL="342900" rtl="0" algn="l">
              <a:lnSpc>
                <a:spcPct val="90000"/>
              </a:lnSpc>
              <a:spcBef>
                <a:spcPts val="0"/>
              </a:spcBef>
              <a:spcAft>
                <a:spcPts val="0"/>
              </a:spcAft>
              <a:buClr>
                <a:srgbClr val="595959"/>
              </a:buClr>
              <a:buSzPts val="2400"/>
              <a:buFont typeface="Arial"/>
              <a:buChar char="•"/>
            </a:pPr>
            <a:r>
              <a:rPr lang="en-US" sz="2400"/>
              <a:t>Öðlast dýpri skilning á sjálfbærni og mismunandi leiðum til nýsköpunarhugsunar.</a:t>
            </a:r>
            <a:endParaRPr/>
          </a:p>
          <a:p>
            <a:pPr indent="0" lvl="0" marL="0" rtl="0" algn="l">
              <a:lnSpc>
                <a:spcPct val="90000"/>
              </a:lnSpc>
              <a:spcBef>
                <a:spcPts val="0"/>
              </a:spcBef>
              <a:spcAft>
                <a:spcPts val="0"/>
              </a:spcAft>
              <a:buClr>
                <a:srgbClr val="595959"/>
              </a:buClr>
              <a:buSzPts val="2400"/>
              <a:buNone/>
            </a:pPr>
            <a:r>
              <a:t/>
            </a:r>
            <a:endParaRPr sz="2400"/>
          </a:p>
          <a:p>
            <a:pPr indent="-342900" lvl="0" marL="342900" rtl="0" algn="l">
              <a:lnSpc>
                <a:spcPct val="90000"/>
              </a:lnSpc>
              <a:spcBef>
                <a:spcPts val="0"/>
              </a:spcBef>
              <a:spcAft>
                <a:spcPts val="0"/>
              </a:spcAft>
              <a:buClr>
                <a:srgbClr val="595959"/>
              </a:buClr>
              <a:buSzPts val="2400"/>
              <a:buFont typeface="Arial"/>
              <a:buChar char="•"/>
            </a:pPr>
            <a:r>
              <a:rPr lang="en-US" sz="2400"/>
              <a:t>Prófað viðskiptahugmyndir sínar með aðferðafræði skapandi hugsunar og sjálfbærni.</a:t>
            </a:r>
            <a:endParaRPr/>
          </a:p>
          <a:p>
            <a:pPr indent="-228600" lvl="0" marL="457200" rtl="0" algn="l">
              <a:lnSpc>
                <a:spcPct val="90000"/>
              </a:lnSpc>
              <a:spcBef>
                <a:spcPts val="1000"/>
              </a:spcBef>
              <a:spcAft>
                <a:spcPts val="0"/>
              </a:spcAft>
              <a:buClr>
                <a:srgbClr val="595959"/>
              </a:buClr>
              <a:buSzPts val="2200"/>
              <a:buNone/>
            </a:pPr>
            <a:r>
              <a:t/>
            </a:r>
            <a:endParaRPr/>
          </a:p>
        </p:txBody>
      </p:sp>
      <p:sp>
        <p:nvSpPr>
          <p:cNvPr id="179" name="Google Shape;179;p66"/>
          <p:cNvSpPr txBox="1"/>
          <p:nvPr/>
        </p:nvSpPr>
        <p:spPr>
          <a:xfrm>
            <a:off x="153875" y="5454250"/>
            <a:ext cx="3000000" cy="66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7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700">
              <a:solidFill>
                <a:schemeClr val="lt1"/>
              </a:solidFill>
              <a:latin typeface="Calibri"/>
              <a:ea typeface="Calibri"/>
              <a:cs typeface="Calibri"/>
              <a:sym typeface="Calibri"/>
            </a:endParaRPr>
          </a:p>
        </p:txBody>
      </p:sp>
      <p:sp>
        <p:nvSpPr>
          <p:cNvPr id="180" name="Google Shape;180;p66"/>
          <p:cNvSpPr txBox="1"/>
          <p:nvPr/>
        </p:nvSpPr>
        <p:spPr>
          <a:xfrm>
            <a:off x="7308600" y="6121650"/>
            <a:ext cx="45282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67"/>
          <p:cNvSpPr txBox="1"/>
          <p:nvPr>
            <p:ph idx="1" type="body"/>
          </p:nvPr>
        </p:nvSpPr>
        <p:spPr>
          <a:xfrm>
            <a:off x="4874231" y="1807811"/>
            <a:ext cx="6971708" cy="386770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595959"/>
              </a:buClr>
              <a:buSzPts val="2400"/>
              <a:buNone/>
            </a:pPr>
            <a:r>
              <a:rPr lang="en-US"/>
              <a:t>Árið 1987, skilgreindi </a:t>
            </a:r>
            <a:r>
              <a:rPr lang="en-US" u="sng">
                <a:solidFill>
                  <a:srgbClr val="0070C0"/>
                </a:solidFill>
                <a:hlinkClick r:id="rId3">
                  <a:extLst>
                    <a:ext uri="{A12FA001-AC4F-418D-AE19-62706E023703}">
                      <ahyp:hlinkClr val="tx"/>
                    </a:ext>
                  </a:extLst>
                </a:hlinkClick>
              </a:rPr>
              <a:t> Brundtland- nefnd Sameinuðu þjóðanna </a:t>
            </a:r>
            <a:r>
              <a:rPr lang="en-US"/>
              <a:t>sjálfbærni svona: </a:t>
            </a:r>
            <a:r>
              <a:rPr b="1" lang="en-US"/>
              <a:t>„að mæta þörfum samtímans án þess að skerða möguleika komandi kynslóða til að mæta eigin þörfum“</a:t>
            </a:r>
            <a:r>
              <a:rPr lang="en-US"/>
              <a:t>.</a:t>
            </a:r>
            <a:endParaRPr/>
          </a:p>
          <a:p>
            <a:pPr indent="-228600" lvl="0" marL="228600" rtl="0" algn="l">
              <a:lnSpc>
                <a:spcPct val="90000"/>
              </a:lnSpc>
              <a:spcBef>
                <a:spcPts val="0"/>
              </a:spcBef>
              <a:spcAft>
                <a:spcPts val="0"/>
              </a:spcAft>
              <a:buClr>
                <a:srgbClr val="595959"/>
              </a:buClr>
              <a:buSzPts val="2400"/>
              <a:buNone/>
            </a:pPr>
            <a:r>
              <a:t/>
            </a:r>
            <a:endParaRPr/>
          </a:p>
          <a:p>
            <a:pPr indent="-228600" lvl="0" marL="228600" rtl="0" algn="l">
              <a:lnSpc>
                <a:spcPct val="90000"/>
              </a:lnSpc>
              <a:spcBef>
                <a:spcPts val="0"/>
              </a:spcBef>
              <a:spcAft>
                <a:spcPts val="0"/>
              </a:spcAft>
              <a:buClr>
                <a:srgbClr val="595959"/>
              </a:buClr>
              <a:buSzPts val="2400"/>
              <a:buNone/>
            </a:pPr>
            <a:r>
              <a:t/>
            </a:r>
            <a:endParaRPr/>
          </a:p>
          <a:p>
            <a:pPr indent="-228600" lvl="0" marL="228600" rtl="0" algn="l">
              <a:lnSpc>
                <a:spcPct val="90000"/>
              </a:lnSpc>
              <a:spcBef>
                <a:spcPts val="0"/>
              </a:spcBef>
              <a:spcAft>
                <a:spcPts val="0"/>
              </a:spcAft>
              <a:buClr>
                <a:srgbClr val="595959"/>
              </a:buClr>
              <a:buSzPts val="2400"/>
              <a:buNone/>
            </a:pPr>
            <a:r>
              <a:rPr lang="en-US"/>
              <a:t>Sjálfbærni er byggð upp af þremur stoðum sem skapa ramma til að beita lausnamiðaðri nálgun á flókin sjálfbærnimál.</a:t>
            </a:r>
            <a:endParaRPr/>
          </a:p>
        </p:txBody>
      </p:sp>
      <p:sp>
        <p:nvSpPr>
          <p:cNvPr id="186" name="Google Shape;186;p67"/>
          <p:cNvSpPr txBox="1"/>
          <p:nvPr>
            <p:ph idx="3" type="body"/>
          </p:nvPr>
        </p:nvSpPr>
        <p:spPr>
          <a:xfrm>
            <a:off x="4874230" y="693772"/>
            <a:ext cx="6971707" cy="58222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3600"/>
              <a:buNone/>
            </a:pPr>
            <a:r>
              <a:rPr lang="en-US"/>
              <a:t>Hvað er sjálfbærni?</a:t>
            </a:r>
            <a:endParaRPr/>
          </a:p>
          <a:p>
            <a:pPr indent="0" lvl="0" marL="0" rtl="0" algn="l">
              <a:lnSpc>
                <a:spcPct val="90000"/>
              </a:lnSpc>
              <a:spcBef>
                <a:spcPts val="0"/>
              </a:spcBef>
              <a:spcAft>
                <a:spcPts val="0"/>
              </a:spcAft>
              <a:buClr>
                <a:srgbClr val="595959"/>
              </a:buClr>
              <a:buSzPts val="3600"/>
              <a:buNone/>
            </a:pPr>
            <a:r>
              <a:t/>
            </a:r>
            <a:endParaRPr/>
          </a:p>
        </p:txBody>
      </p:sp>
      <p:pic>
        <p:nvPicPr>
          <p:cNvPr descr="Mynd sem inniheldur vatn, utandyra, himinn, n�tt�ra&#10;&#10;Lýsing sjálfkrafa búin til" id="187" name="Google Shape;187;p67"/>
          <p:cNvPicPr preferRelativeResize="0"/>
          <p:nvPr>
            <p:ph idx="2" type="pic"/>
          </p:nvPr>
        </p:nvPicPr>
        <p:blipFill rotWithShape="1">
          <a:blip r:embed="rId4">
            <a:alphaModFix/>
          </a:blip>
          <a:srcRect b="0" l="2705" r="2705" t="0"/>
          <a:stretch/>
        </p:blipFill>
        <p:spPr>
          <a:xfrm flipH="1">
            <a:off x="-1" y="2780"/>
            <a:ext cx="4862437" cy="68552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68"/>
          <p:cNvSpPr/>
          <p:nvPr/>
        </p:nvSpPr>
        <p:spPr>
          <a:xfrm>
            <a:off x="9217553" y="2259621"/>
            <a:ext cx="584121" cy="477970"/>
          </a:xfrm>
          <a:custGeom>
            <a:rect b="b" l="l" r="r" t="t"/>
            <a:pathLst>
              <a:path extrusionOk="0" h="21600" w="2160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2"/>
              </a:solidFill>
              <a:latin typeface="Calibri"/>
              <a:ea typeface="Calibri"/>
              <a:cs typeface="Calibri"/>
              <a:sym typeface="Calibri"/>
            </a:endParaRPr>
          </a:p>
        </p:txBody>
      </p:sp>
      <p:sp>
        <p:nvSpPr>
          <p:cNvPr id="193" name="Google Shape;193;p68"/>
          <p:cNvSpPr/>
          <p:nvPr/>
        </p:nvSpPr>
        <p:spPr>
          <a:xfrm>
            <a:off x="2733105" y="2265599"/>
            <a:ext cx="532771" cy="532768"/>
          </a:xfrm>
          <a:custGeom>
            <a:rect b="b" l="l" r="r" t="t"/>
            <a:pathLst>
              <a:path extrusionOk="0" h="21600" w="2160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lt1"/>
          </a:solidFill>
          <a:ln>
            <a:noFill/>
          </a:ln>
        </p:spPr>
        <p:txBody>
          <a:bodyPr anchorCtr="0" anchor="ctr" bIns="38075" lIns="38075" spcFirstLastPara="1" rIns="38075" wrap="square" tIns="38075">
            <a:noAutofit/>
          </a:bodyPr>
          <a:lstStyle/>
          <a:p>
            <a:pPr indent="0" lvl="0" marL="0" marR="0" rtl="0" algn="ctr">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194" name="Google Shape;194;p68"/>
          <p:cNvSpPr txBox="1"/>
          <p:nvPr>
            <p:ph idx="1" type="body"/>
          </p:nvPr>
        </p:nvSpPr>
        <p:spPr>
          <a:xfrm>
            <a:off x="1990553" y="1265898"/>
            <a:ext cx="2061046" cy="33505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ctr">
              <a:lnSpc>
                <a:spcPct val="90000"/>
              </a:lnSpc>
              <a:spcBef>
                <a:spcPts val="0"/>
              </a:spcBef>
              <a:spcAft>
                <a:spcPts val="0"/>
              </a:spcAft>
              <a:buClr>
                <a:srgbClr val="1B728D"/>
              </a:buClr>
              <a:buSzPct val="100000"/>
              <a:buNone/>
            </a:pPr>
            <a:r>
              <a:rPr b="1" lang="en-US"/>
              <a:t>Efnahagur</a:t>
            </a:r>
            <a:endParaRPr/>
          </a:p>
        </p:txBody>
      </p:sp>
      <p:sp>
        <p:nvSpPr>
          <p:cNvPr id="195" name="Google Shape;195;p68"/>
          <p:cNvSpPr txBox="1"/>
          <p:nvPr>
            <p:ph idx="2" type="body"/>
          </p:nvPr>
        </p:nvSpPr>
        <p:spPr>
          <a:xfrm>
            <a:off x="5326320" y="1265898"/>
            <a:ext cx="1498262" cy="33505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ctr">
              <a:lnSpc>
                <a:spcPct val="90000"/>
              </a:lnSpc>
              <a:spcBef>
                <a:spcPts val="0"/>
              </a:spcBef>
              <a:spcAft>
                <a:spcPts val="0"/>
              </a:spcAft>
              <a:buClr>
                <a:srgbClr val="279BD3"/>
              </a:buClr>
              <a:buSzPct val="100000"/>
              <a:buNone/>
            </a:pPr>
            <a:r>
              <a:rPr b="1" lang="en-US"/>
              <a:t>Umhverfi</a:t>
            </a:r>
            <a:endParaRPr/>
          </a:p>
        </p:txBody>
      </p:sp>
      <p:sp>
        <p:nvSpPr>
          <p:cNvPr id="196" name="Google Shape;196;p68"/>
          <p:cNvSpPr txBox="1"/>
          <p:nvPr>
            <p:ph idx="3" type="body"/>
          </p:nvPr>
        </p:nvSpPr>
        <p:spPr>
          <a:xfrm>
            <a:off x="8479090" y="1265898"/>
            <a:ext cx="2061046" cy="33505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ctr">
              <a:lnSpc>
                <a:spcPct val="90000"/>
              </a:lnSpc>
              <a:spcBef>
                <a:spcPts val="0"/>
              </a:spcBef>
              <a:spcAft>
                <a:spcPts val="0"/>
              </a:spcAft>
              <a:buClr>
                <a:srgbClr val="7F59A1"/>
              </a:buClr>
              <a:buSzPct val="100000"/>
              <a:buNone/>
            </a:pPr>
            <a:r>
              <a:rPr b="1" lang="en-US"/>
              <a:t>Samfélag</a:t>
            </a:r>
            <a:endParaRPr/>
          </a:p>
          <a:p>
            <a:pPr indent="-228600" lvl="0" marL="228600" rtl="0" algn="ctr">
              <a:lnSpc>
                <a:spcPct val="90000"/>
              </a:lnSpc>
              <a:spcBef>
                <a:spcPts val="0"/>
              </a:spcBef>
              <a:spcAft>
                <a:spcPts val="0"/>
              </a:spcAft>
              <a:buClr>
                <a:srgbClr val="7F59A1"/>
              </a:buClr>
              <a:buSzPct val="100000"/>
              <a:buNone/>
            </a:pPr>
            <a:r>
              <a:t/>
            </a:r>
            <a:endParaRPr b="1"/>
          </a:p>
        </p:txBody>
      </p:sp>
      <p:sp>
        <p:nvSpPr>
          <p:cNvPr id="197" name="Google Shape;197;p68"/>
          <p:cNvSpPr txBox="1"/>
          <p:nvPr>
            <p:ph idx="4" type="body"/>
          </p:nvPr>
        </p:nvSpPr>
        <p:spPr>
          <a:xfrm>
            <a:off x="10764" y="446202"/>
            <a:ext cx="12181236" cy="58222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rgbClr val="595959"/>
              </a:buClr>
              <a:buSzPts val="3600"/>
              <a:buNone/>
            </a:pPr>
            <a:r>
              <a:rPr lang="en-US"/>
              <a:t>Þrjár meginstoðir sjálfbærni</a:t>
            </a:r>
            <a:endParaRPr/>
          </a:p>
        </p:txBody>
      </p:sp>
      <p:sp>
        <p:nvSpPr>
          <p:cNvPr id="198" name="Google Shape;198;p68"/>
          <p:cNvSpPr txBox="1"/>
          <p:nvPr/>
        </p:nvSpPr>
        <p:spPr>
          <a:xfrm>
            <a:off x="1441391" y="5812581"/>
            <a:ext cx="926812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Stoðunum þremur er ætlað að vinna saman, þegar jafnvægi ríkir þeirra á milli ætti sjálfbærni að nást. </a:t>
            </a:r>
            <a:endParaRPr/>
          </a:p>
        </p:txBody>
      </p:sp>
      <p:grpSp>
        <p:nvGrpSpPr>
          <p:cNvPr id="199" name="Google Shape;199;p68"/>
          <p:cNvGrpSpPr/>
          <p:nvPr/>
        </p:nvGrpSpPr>
        <p:grpSpPr>
          <a:xfrm>
            <a:off x="5850309" y="2232350"/>
            <a:ext cx="584121" cy="599266"/>
            <a:chOff x="5941025" y="3634400"/>
            <a:chExt cx="467650" cy="467650"/>
          </a:xfrm>
        </p:grpSpPr>
        <p:sp>
          <p:nvSpPr>
            <p:cNvPr id="200" name="Google Shape;200;p68"/>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1" name="Google Shape;201;p68"/>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2" name="Google Shape;202;p68"/>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3" name="Google Shape;203;p68"/>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4" name="Google Shape;204;p68"/>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5" name="Google Shape;205;p68"/>
            <p:cNvSpPr/>
            <p:nvPr/>
          </p:nvSpPr>
          <p:spPr>
            <a:xfrm>
              <a:off x="6202849" y="3720874"/>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206" name="Google Shape;206;p68"/>
          <p:cNvSpPr txBox="1"/>
          <p:nvPr/>
        </p:nvSpPr>
        <p:spPr>
          <a:xfrm>
            <a:off x="8174473" y="4120410"/>
            <a:ext cx="2918247" cy="1692170"/>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marR="0" rtl="0" algn="l">
              <a:lnSpc>
                <a:spcPct val="90000"/>
              </a:lnSpc>
              <a:spcBef>
                <a:spcPts val="0"/>
              </a:spcBef>
              <a:spcAft>
                <a:spcPts val="0"/>
              </a:spcAft>
              <a:buClr>
                <a:srgbClr val="7F59A1"/>
              </a:buClr>
              <a:buSzPct val="100000"/>
              <a:buFont typeface="Arial"/>
              <a:buNone/>
            </a:pPr>
            <a:r>
              <a:rPr b="1" i="0" lang="en-US" sz="6400" u="none" cap="none" strike="noStrike">
                <a:solidFill>
                  <a:srgbClr val="7F59A1"/>
                </a:solidFill>
                <a:latin typeface="Montserrat"/>
                <a:ea typeface="Montserrat"/>
                <a:cs typeface="Montserrat"/>
                <a:sym typeface="Montserrat"/>
              </a:rPr>
              <a:t>Samfélagsleg sjálfbærni</a:t>
            </a:r>
            <a:endParaRPr/>
          </a:p>
          <a:p>
            <a:pPr indent="-228600" lvl="0" marL="228600" marR="0" rtl="0" algn="l">
              <a:lnSpc>
                <a:spcPct val="90000"/>
              </a:lnSpc>
              <a:spcBef>
                <a:spcPts val="0"/>
              </a:spcBef>
              <a:spcAft>
                <a:spcPts val="0"/>
              </a:spcAft>
              <a:buClr>
                <a:srgbClr val="7F59A1"/>
              </a:buClr>
              <a:buSzPct val="100000"/>
              <a:buFont typeface="Arial"/>
              <a:buNone/>
            </a:pPr>
            <a:r>
              <a:t/>
            </a:r>
            <a:endParaRPr b="1" i="0" sz="5200" u="none" cap="none" strike="noStrike">
              <a:solidFill>
                <a:srgbClr val="7F59A1"/>
              </a:solidFill>
              <a:latin typeface="Montserrat"/>
              <a:ea typeface="Montserrat"/>
              <a:cs typeface="Montserrat"/>
              <a:sym typeface="Montserrat"/>
            </a:endParaRPr>
          </a:p>
          <a:p>
            <a:pPr indent="-228600" lvl="0" marL="228600" marR="0" rtl="0" algn="l">
              <a:lnSpc>
                <a:spcPct val="90000"/>
              </a:lnSpc>
              <a:spcBef>
                <a:spcPts val="0"/>
              </a:spcBef>
              <a:spcAft>
                <a:spcPts val="0"/>
              </a:spcAft>
              <a:buClr>
                <a:srgbClr val="7F59A1"/>
              </a:buClr>
              <a:buSzPct val="100000"/>
              <a:buFont typeface="Arial"/>
              <a:buNone/>
            </a:pPr>
            <a:r>
              <a:rPr b="0" i="0" lang="en-US" sz="5200" u="none" cap="none" strike="noStrike">
                <a:solidFill>
                  <a:srgbClr val="7F59A1"/>
                </a:solidFill>
                <a:latin typeface="Montserrat"/>
                <a:ea typeface="Montserrat"/>
                <a:cs typeface="Montserrat"/>
                <a:sym typeface="Montserrat"/>
              </a:rPr>
              <a:t>Er skilgreind sem mælikvarði á velferð mannsins sem felur í sér réttlæti, heilbrigði manna, auðlindaöryggi og menntun, meðal annarra mikilvægra félagslegra þátta samfélagsins sem þarf til að geta blómstrað.</a:t>
            </a:r>
            <a:endParaRPr b="1" i="0" sz="2000" u="none" cap="none" strike="noStrike">
              <a:solidFill>
                <a:srgbClr val="7F59A1"/>
              </a:solidFill>
              <a:latin typeface="Montserrat"/>
              <a:ea typeface="Montserrat"/>
              <a:cs typeface="Montserrat"/>
              <a:sym typeface="Montserrat"/>
            </a:endParaRPr>
          </a:p>
        </p:txBody>
      </p:sp>
      <p:sp>
        <p:nvSpPr>
          <p:cNvPr id="207" name="Google Shape;207;p68"/>
          <p:cNvSpPr txBox="1"/>
          <p:nvPr/>
        </p:nvSpPr>
        <p:spPr>
          <a:xfrm>
            <a:off x="4871472" y="4120942"/>
            <a:ext cx="3034066" cy="1822732"/>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279BD3"/>
              </a:buClr>
              <a:buSzPts val="1600"/>
              <a:buFont typeface="Arial"/>
              <a:buNone/>
            </a:pPr>
            <a:r>
              <a:rPr b="1" i="0" lang="en-US" sz="1600" u="none" cap="none" strike="noStrike">
                <a:solidFill>
                  <a:srgbClr val="279BD3"/>
                </a:solidFill>
                <a:latin typeface="Montserrat"/>
                <a:ea typeface="Montserrat"/>
                <a:cs typeface="Montserrat"/>
                <a:sym typeface="Montserrat"/>
              </a:rPr>
              <a:t>Umhverfisleg sjálfbærni</a:t>
            </a:r>
            <a:endParaRPr/>
          </a:p>
          <a:p>
            <a:pPr indent="-228600" lvl="0" marL="228600" marR="0" rtl="0" algn="l">
              <a:lnSpc>
                <a:spcPct val="90000"/>
              </a:lnSpc>
              <a:spcBef>
                <a:spcPts val="0"/>
              </a:spcBef>
              <a:spcAft>
                <a:spcPts val="0"/>
              </a:spcAft>
              <a:buClr>
                <a:srgbClr val="279BD3"/>
              </a:buClr>
              <a:buSzPts val="1300"/>
              <a:buFont typeface="Arial"/>
              <a:buNone/>
            </a:pPr>
            <a:r>
              <a:t/>
            </a:r>
            <a:endParaRPr b="1" i="0" sz="1300" u="none" cap="none" strike="noStrike">
              <a:solidFill>
                <a:srgbClr val="279BD3"/>
              </a:solidFill>
              <a:latin typeface="Montserrat"/>
              <a:ea typeface="Montserrat"/>
              <a:cs typeface="Montserrat"/>
              <a:sym typeface="Montserrat"/>
            </a:endParaRPr>
          </a:p>
          <a:p>
            <a:pPr indent="-228600" lvl="0" marL="228600" marR="0" rtl="0" algn="l">
              <a:lnSpc>
                <a:spcPct val="90000"/>
              </a:lnSpc>
              <a:spcBef>
                <a:spcPts val="0"/>
              </a:spcBef>
              <a:spcAft>
                <a:spcPts val="0"/>
              </a:spcAft>
              <a:buClr>
                <a:srgbClr val="279BD3"/>
              </a:buClr>
              <a:buSzPts val="1300"/>
              <a:buFont typeface="Arial"/>
              <a:buNone/>
            </a:pPr>
            <a:r>
              <a:rPr b="0" i="0" lang="en-US" sz="1300" u="none" cap="none" strike="noStrike">
                <a:solidFill>
                  <a:srgbClr val="279BD3"/>
                </a:solidFill>
                <a:latin typeface="Montserrat"/>
                <a:ea typeface="Montserrat"/>
                <a:cs typeface="Montserrat"/>
                <a:sym typeface="Montserrat"/>
              </a:rPr>
              <a:t>Felst í ábyrgðinni á því að vernda náttúruauðlindir og vernda alþjóðlegt vistkerfi til þess að stuðla að heilsu og vellíðan, nú og í framtíðinni.</a:t>
            </a:r>
            <a:endParaRPr/>
          </a:p>
        </p:txBody>
      </p:sp>
      <p:sp>
        <p:nvSpPr>
          <p:cNvPr id="208" name="Google Shape;208;p68"/>
          <p:cNvSpPr txBox="1"/>
          <p:nvPr/>
        </p:nvSpPr>
        <p:spPr>
          <a:xfrm>
            <a:off x="1642865" y="4118013"/>
            <a:ext cx="3034066" cy="169456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1B728D"/>
              </a:buClr>
              <a:buSzPts val="1600"/>
              <a:buFont typeface="Arial"/>
              <a:buNone/>
            </a:pPr>
            <a:r>
              <a:rPr b="1" i="0" lang="en-US" sz="1600" u="none" cap="none" strike="noStrike">
                <a:solidFill>
                  <a:srgbClr val="1B728D"/>
                </a:solidFill>
                <a:latin typeface="Montserrat"/>
                <a:ea typeface="Montserrat"/>
                <a:cs typeface="Montserrat"/>
                <a:sym typeface="Montserrat"/>
              </a:rPr>
              <a:t>Efnahagsleg sjálfbærni</a:t>
            </a:r>
            <a:endParaRPr/>
          </a:p>
          <a:p>
            <a:pPr indent="-228600" lvl="0" marL="228600" marR="0" rtl="0" algn="l">
              <a:lnSpc>
                <a:spcPct val="90000"/>
              </a:lnSpc>
              <a:spcBef>
                <a:spcPts val="0"/>
              </a:spcBef>
              <a:spcAft>
                <a:spcPts val="0"/>
              </a:spcAft>
              <a:buClr>
                <a:srgbClr val="1B728D"/>
              </a:buClr>
              <a:buSzPts val="1300"/>
              <a:buFont typeface="Arial"/>
              <a:buNone/>
            </a:pPr>
            <a:r>
              <a:t/>
            </a:r>
            <a:endParaRPr b="1" i="0" sz="1300" u="none" cap="none" strike="noStrike">
              <a:solidFill>
                <a:srgbClr val="1B728D"/>
              </a:solidFill>
              <a:latin typeface="Montserrat"/>
              <a:ea typeface="Montserrat"/>
              <a:cs typeface="Montserrat"/>
              <a:sym typeface="Montserrat"/>
            </a:endParaRPr>
          </a:p>
          <a:p>
            <a:pPr indent="-228600" lvl="0" marL="228600" marR="0" rtl="0" algn="l">
              <a:lnSpc>
                <a:spcPct val="90000"/>
              </a:lnSpc>
              <a:spcBef>
                <a:spcPts val="0"/>
              </a:spcBef>
              <a:spcAft>
                <a:spcPts val="0"/>
              </a:spcAft>
              <a:buClr>
                <a:srgbClr val="1B728D"/>
              </a:buClr>
              <a:buSzPts val="1300"/>
              <a:buFont typeface="Arial"/>
              <a:buNone/>
            </a:pPr>
            <a:r>
              <a:rPr b="0" i="0" lang="en-US" sz="1300" u="none" cap="none" strike="noStrike">
                <a:solidFill>
                  <a:srgbClr val="1B728D"/>
                </a:solidFill>
                <a:latin typeface="Montserrat"/>
                <a:ea typeface="Montserrat"/>
                <a:cs typeface="Montserrat"/>
                <a:sym typeface="Montserrat"/>
              </a:rPr>
              <a:t>Vísar til aðgerða sem styðja við langtíma hagvöxt án þess að hafa neikvæð áhrif á félagslega, umhverfislega og menningarlega þætti samfélagsins.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69"/>
          <p:cNvSpPr txBox="1"/>
          <p:nvPr>
            <p:ph idx="1" type="body"/>
          </p:nvPr>
        </p:nvSpPr>
        <p:spPr>
          <a:xfrm>
            <a:off x="734715" y="3594101"/>
            <a:ext cx="4983180" cy="162335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400"/>
              <a:buNone/>
            </a:pPr>
            <a:r>
              <a:rPr lang="en-US"/>
              <a:t>Bæði skilgreiningin á sjálfbærni og stoðirnar þrjár hafa verið dregnar í efa, en hér er hægt að kynna sér algengustu nálgunina.</a:t>
            </a:r>
            <a:endParaRPr/>
          </a:p>
        </p:txBody>
      </p:sp>
      <p:sp>
        <p:nvSpPr>
          <p:cNvPr id="214" name="Google Shape;214;p69"/>
          <p:cNvSpPr txBox="1"/>
          <p:nvPr>
            <p:ph idx="3" type="body"/>
          </p:nvPr>
        </p:nvSpPr>
        <p:spPr>
          <a:xfrm>
            <a:off x="734714" y="642972"/>
            <a:ext cx="5085159" cy="582221"/>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lt1"/>
              </a:buClr>
              <a:buSzPct val="108108"/>
              <a:buNone/>
            </a:pPr>
            <a:r>
              <a:rPr lang="en-US"/>
              <a:t>Sjálfbærni og stoðirnar þrjár</a:t>
            </a:r>
            <a:endParaRPr/>
          </a:p>
        </p:txBody>
      </p:sp>
      <p:pic>
        <p:nvPicPr>
          <p:cNvPr id="215" name="Google Shape;215;p69">
            <a:hlinkClick r:id="rId3"/>
          </p:cNvPr>
          <p:cNvPicPr preferRelativeResize="0"/>
          <p:nvPr>
            <p:ph idx="2" type="pic"/>
          </p:nvPr>
        </p:nvPicPr>
        <p:blipFill rotWithShape="1">
          <a:blip r:embed="rId4">
            <a:alphaModFix/>
          </a:blip>
          <a:srcRect b="-21488" l="8618" r="8450" t="-3862"/>
          <a:stretch/>
        </p:blipFill>
        <p:spPr>
          <a:xfrm>
            <a:off x="8514042" y="1225193"/>
            <a:ext cx="2342643" cy="4091745"/>
          </a:xfrm>
          <a:prstGeom prst="rect">
            <a:avLst/>
          </a:prstGeom>
          <a:solidFill>
            <a:schemeClr val="lt1"/>
          </a:solidFill>
          <a:ln>
            <a:noFill/>
          </a:ln>
        </p:spPr>
      </p:pic>
      <p:sp>
        <p:nvSpPr>
          <p:cNvPr id="216" name="Google Shape;216;p69"/>
          <p:cNvSpPr/>
          <p:nvPr/>
        </p:nvSpPr>
        <p:spPr>
          <a:xfrm rot="1699289">
            <a:off x="5933306" y="1545706"/>
            <a:ext cx="2597933" cy="1133678"/>
          </a:xfrm>
          <a:prstGeom prst="rightArrow">
            <a:avLst>
              <a:gd fmla="val 50000" name="adj1"/>
              <a:gd fmla="val 50000" name="adj2"/>
            </a:avLst>
          </a:prstGeom>
          <a:solidFill>
            <a:schemeClr val="lt1"/>
          </a:solidFill>
          <a:ln cap="flat" cmpd="sng" w="25400">
            <a:solidFill>
              <a:srgbClr val="3F88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rgbClr val="0070C0"/>
                </a:solidFill>
                <a:latin typeface="Arial"/>
                <a:ea typeface="Arial"/>
                <a:cs typeface="Arial"/>
                <a:sym typeface="Arial"/>
              </a:rPr>
              <a:t>Viltu læra meira, smelltu á skjáinn.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70">
            <a:hlinkClick r:id="rId3"/>
          </p:cNvPr>
          <p:cNvPicPr preferRelativeResize="0"/>
          <p:nvPr>
            <p:ph idx="2" type="pic"/>
          </p:nvPr>
        </p:nvPicPr>
        <p:blipFill rotWithShape="1">
          <a:blip r:embed="rId4">
            <a:alphaModFix/>
          </a:blip>
          <a:srcRect b="0" l="3652" r="3651" t="0"/>
          <a:stretch/>
        </p:blipFill>
        <p:spPr>
          <a:xfrm>
            <a:off x="7061200" y="1203325"/>
            <a:ext cx="5130800" cy="3913188"/>
          </a:xfrm>
          <a:prstGeom prst="rect">
            <a:avLst/>
          </a:prstGeom>
          <a:solidFill>
            <a:schemeClr val="lt1"/>
          </a:solidFill>
          <a:ln>
            <a:noFill/>
          </a:ln>
        </p:spPr>
      </p:pic>
      <p:sp>
        <p:nvSpPr>
          <p:cNvPr id="222" name="Google Shape;222;p70"/>
          <p:cNvSpPr txBox="1"/>
          <p:nvPr>
            <p:ph idx="1" type="body"/>
          </p:nvPr>
        </p:nvSpPr>
        <p:spPr>
          <a:xfrm>
            <a:off x="831350" y="3265713"/>
            <a:ext cx="5366250" cy="310605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595959"/>
              </a:buClr>
              <a:buSzPts val="2400"/>
              <a:buNone/>
            </a:pPr>
            <a:r>
              <a:rPr b="1" lang="en-US" sz="2000">
                <a:solidFill>
                  <a:srgbClr val="3F88D9"/>
                </a:solidFill>
              </a:rPr>
              <a:t>Sjálfbærnimarkmið Sameinuðu þjóðanna</a:t>
            </a:r>
            <a:r>
              <a:rPr lang="en-US" sz="2000"/>
              <a:t> er eins konar uppdráttur eða verkefnalisti fyrir fólk og jörðina til þess að skapa betri og sjálfbærari framtíð fyrir alla. </a:t>
            </a:r>
            <a:endParaRPr/>
          </a:p>
          <a:p>
            <a:pPr indent="-228600" lvl="0" marL="228600" rtl="0" algn="l">
              <a:lnSpc>
                <a:spcPct val="90000"/>
              </a:lnSpc>
              <a:spcBef>
                <a:spcPts val="0"/>
              </a:spcBef>
              <a:spcAft>
                <a:spcPts val="0"/>
              </a:spcAft>
              <a:buClr>
                <a:srgbClr val="595959"/>
              </a:buClr>
              <a:buSzPts val="2400"/>
              <a:buNone/>
            </a:pPr>
            <a:r>
              <a:t/>
            </a:r>
            <a:endParaRPr sz="2000"/>
          </a:p>
          <a:p>
            <a:pPr indent="-228600" lvl="0" marL="228600" rtl="0" algn="l">
              <a:lnSpc>
                <a:spcPct val="90000"/>
              </a:lnSpc>
              <a:spcBef>
                <a:spcPts val="0"/>
              </a:spcBef>
              <a:spcAft>
                <a:spcPts val="0"/>
              </a:spcAft>
              <a:buClr>
                <a:srgbClr val="595959"/>
              </a:buClr>
              <a:buSzPts val="2400"/>
              <a:buNone/>
            </a:pPr>
            <a:r>
              <a:rPr lang="en-US" sz="2000"/>
              <a:t>2015 – 2030 er tímaramminn sem SÞ skora á lönd heims að hefja vinnu við að ná þessum 17 markmiðum. </a:t>
            </a:r>
            <a:endParaRPr/>
          </a:p>
          <a:p>
            <a:pPr indent="-228600" lvl="0" marL="228600" rtl="0" algn="l">
              <a:lnSpc>
                <a:spcPct val="90000"/>
              </a:lnSpc>
              <a:spcBef>
                <a:spcPts val="0"/>
              </a:spcBef>
              <a:spcAft>
                <a:spcPts val="0"/>
              </a:spcAft>
              <a:buClr>
                <a:srgbClr val="595959"/>
              </a:buClr>
              <a:buSzPts val="2400"/>
              <a:buNone/>
            </a:pPr>
            <a:r>
              <a:t/>
            </a:r>
            <a:endParaRPr/>
          </a:p>
        </p:txBody>
      </p:sp>
      <p:sp>
        <p:nvSpPr>
          <p:cNvPr id="223" name="Google Shape;223;p70"/>
          <p:cNvSpPr txBox="1"/>
          <p:nvPr>
            <p:ph idx="3" type="body"/>
          </p:nvPr>
        </p:nvSpPr>
        <p:spPr>
          <a:xfrm>
            <a:off x="734713" y="642972"/>
            <a:ext cx="5782201" cy="560353"/>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3600"/>
              <a:buNone/>
            </a:pPr>
            <a:r>
              <a:rPr lang="en-US"/>
              <a:t>Aðgerðir í átt að sjálfbærni</a:t>
            </a:r>
            <a:endParaRPr/>
          </a:p>
        </p:txBody>
      </p:sp>
      <p:sp>
        <p:nvSpPr>
          <p:cNvPr id="224" name="Google Shape;224;p70"/>
          <p:cNvSpPr/>
          <p:nvPr/>
        </p:nvSpPr>
        <p:spPr>
          <a:xfrm rot="1178449">
            <a:off x="4348316" y="1891689"/>
            <a:ext cx="2597933" cy="1133678"/>
          </a:xfrm>
          <a:prstGeom prst="rightArrow">
            <a:avLst>
              <a:gd fmla="val 50000" name="adj1"/>
              <a:gd fmla="val 50000" name="adj2"/>
            </a:avLst>
          </a:prstGeom>
          <a:solidFill>
            <a:schemeClr val="lt1"/>
          </a:solidFill>
          <a:ln cap="flat" cmpd="sng" w="25400">
            <a:solidFill>
              <a:srgbClr val="3F88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rgbClr val="0070C0"/>
                </a:solidFill>
                <a:latin typeface="Arial"/>
                <a:ea typeface="Arial"/>
                <a:cs typeface="Arial"/>
                <a:sym typeface="Arial"/>
              </a:rPr>
              <a:t>Viltu læra meira? Smelltu á skjáinn.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71"/>
          <p:cNvSpPr txBox="1"/>
          <p:nvPr>
            <p:ph idx="1" type="body"/>
          </p:nvPr>
        </p:nvSpPr>
        <p:spPr>
          <a:xfrm>
            <a:off x="4913232" y="1491738"/>
            <a:ext cx="6981373" cy="471703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595959"/>
              </a:buClr>
              <a:buSzPts val="2400"/>
              <a:buNone/>
            </a:pPr>
            <a:r>
              <a:rPr lang="en-US"/>
              <a:t>Margar skilgreiningar hafa verið notaðar um nýsköpun og fara nokkuð eftir því í hvaða samhengi þær eru notaðar.</a:t>
            </a:r>
            <a:endParaRPr/>
          </a:p>
          <a:p>
            <a:pPr indent="-228600" lvl="0" marL="228600" rtl="0" algn="l">
              <a:lnSpc>
                <a:spcPct val="90000"/>
              </a:lnSpc>
              <a:spcBef>
                <a:spcPts val="0"/>
              </a:spcBef>
              <a:spcAft>
                <a:spcPts val="0"/>
              </a:spcAft>
              <a:buClr>
                <a:srgbClr val="595959"/>
              </a:buClr>
              <a:buSzPts val="2400"/>
              <a:buNone/>
            </a:pPr>
            <a:r>
              <a:t/>
            </a:r>
            <a:endParaRPr/>
          </a:p>
          <a:p>
            <a:pPr indent="-228600" lvl="0" marL="228600" rtl="0" algn="l">
              <a:lnSpc>
                <a:spcPct val="90000"/>
              </a:lnSpc>
              <a:spcBef>
                <a:spcPts val="0"/>
              </a:spcBef>
              <a:spcAft>
                <a:spcPts val="0"/>
              </a:spcAft>
              <a:buClr>
                <a:srgbClr val="595959"/>
              </a:buClr>
              <a:buSzPts val="2400"/>
              <a:buNone/>
            </a:pPr>
            <a:r>
              <a:rPr lang="en-US"/>
              <a:t>Í Oslóarhandbókinni frá 2018, sameiginlegri útgáfu OECD og Eurostat, sem er nýjasta alþjóðlega tilvísunarhandbókin um söfnun og notkun gagna um nýsköpun, er nýsköpun skilgreind sem:</a:t>
            </a:r>
            <a:endParaRPr/>
          </a:p>
          <a:p>
            <a:pPr indent="-228600" lvl="0" marL="228600" rtl="0" algn="l">
              <a:lnSpc>
                <a:spcPct val="90000"/>
              </a:lnSpc>
              <a:spcBef>
                <a:spcPts val="0"/>
              </a:spcBef>
              <a:spcAft>
                <a:spcPts val="0"/>
              </a:spcAft>
              <a:buClr>
                <a:srgbClr val="595959"/>
              </a:buClr>
              <a:buSzPts val="2400"/>
              <a:buNone/>
            </a:pPr>
            <a:r>
              <a:t/>
            </a:r>
            <a:endParaRPr/>
          </a:p>
          <a:p>
            <a:pPr indent="-228600" lvl="0" marL="228600" rtl="0" algn="l">
              <a:lnSpc>
                <a:spcPct val="90000"/>
              </a:lnSpc>
              <a:spcBef>
                <a:spcPts val="0"/>
              </a:spcBef>
              <a:spcAft>
                <a:spcPts val="0"/>
              </a:spcAft>
              <a:buClr>
                <a:srgbClr val="595959"/>
              </a:buClr>
              <a:buSzPts val="2400"/>
              <a:buNone/>
            </a:pPr>
            <a:r>
              <a:rPr b="1" lang="en-US"/>
              <a:t>„Ný eða endurbætt vara eða ferli (eða samsetning þessa) sem er verulega frábrugðin fyrri vörum eða ferlum sem hefur verið gerð aðgengileg mögulegum notendum (varan) eða tekin í notkun (ferlið)“</a:t>
            </a:r>
            <a:endParaRPr/>
          </a:p>
        </p:txBody>
      </p:sp>
      <p:sp>
        <p:nvSpPr>
          <p:cNvPr id="230" name="Google Shape;230;p71"/>
          <p:cNvSpPr txBox="1"/>
          <p:nvPr>
            <p:ph idx="3" type="body"/>
          </p:nvPr>
        </p:nvSpPr>
        <p:spPr>
          <a:xfrm>
            <a:off x="6096000" y="470993"/>
            <a:ext cx="5585003" cy="58222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3600"/>
              <a:buNone/>
            </a:pPr>
            <a:r>
              <a:rPr lang="en-US"/>
              <a:t>Hvað er nýsköpun?</a:t>
            </a:r>
            <a:endParaRPr/>
          </a:p>
          <a:p>
            <a:pPr indent="0" lvl="0" marL="0" rtl="0" algn="l">
              <a:lnSpc>
                <a:spcPct val="90000"/>
              </a:lnSpc>
              <a:spcBef>
                <a:spcPts val="0"/>
              </a:spcBef>
              <a:spcAft>
                <a:spcPts val="0"/>
              </a:spcAft>
              <a:buClr>
                <a:srgbClr val="595959"/>
              </a:buClr>
              <a:buSzPts val="3600"/>
              <a:buNone/>
            </a:pPr>
            <a:r>
              <a:t/>
            </a:r>
            <a:endParaRPr/>
          </a:p>
        </p:txBody>
      </p:sp>
      <p:sp>
        <p:nvSpPr>
          <p:cNvPr id="231" name="Google Shape;231;p71"/>
          <p:cNvSpPr/>
          <p:nvPr>
            <p:ph idx="2" type="pic"/>
          </p:nvPr>
        </p:nvSpPr>
        <p:spPr>
          <a:xfrm flipH="1">
            <a:off x="-4" y="2780"/>
            <a:ext cx="4891315" cy="6855220"/>
          </a:xfrm>
          <a:prstGeom prst="rect">
            <a:avLst/>
          </a:prstGeom>
          <a:noFill/>
          <a:ln>
            <a:noFill/>
          </a:ln>
        </p:spPr>
      </p:sp>
      <p:pic>
        <p:nvPicPr>
          <p:cNvPr id="232" name="Google Shape;232;p71"/>
          <p:cNvPicPr preferRelativeResize="0"/>
          <p:nvPr/>
        </p:nvPicPr>
        <p:blipFill rotWithShape="1">
          <a:blip r:embed="rId3">
            <a:alphaModFix/>
          </a:blip>
          <a:srcRect b="0" l="31440" r="31439" t="0"/>
          <a:stretch/>
        </p:blipFill>
        <p:spPr>
          <a:xfrm flipH="1">
            <a:off x="-21926" y="0"/>
            <a:ext cx="4913236" cy="6884248"/>
          </a:xfrm>
          <a:prstGeom prst="rect">
            <a:avLst/>
          </a:prstGeom>
          <a:noFill/>
          <a:ln>
            <a:noFill/>
          </a:ln>
        </p:spPr>
      </p:pic>
      <p:sp>
        <p:nvSpPr>
          <p:cNvPr id="233" name="Google Shape;233;p71"/>
          <p:cNvSpPr txBox="1"/>
          <p:nvPr/>
        </p:nvSpPr>
        <p:spPr>
          <a:xfrm>
            <a:off x="-21925" y="6884248"/>
            <a:ext cx="4862437"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Þessi ljósmynd</a:t>
            </a:r>
            <a:r>
              <a:rPr b="0" i="0" lang="en-US" sz="900" u="none" cap="none" strike="noStrike">
                <a:solidFill>
                  <a:srgbClr val="000000"/>
                </a:solidFill>
                <a:latin typeface="Arial"/>
                <a:ea typeface="Arial"/>
                <a:cs typeface="Arial"/>
                <a:sym typeface="Arial"/>
              </a:rPr>
              <a:t> sem Óþekktur höfundur tók er með leyfi samkvæmt </a:t>
            </a: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CC BY-ND</a:t>
            </a:r>
            <a:endParaRPr b="0" i="0" sz="900" u="none" cap="none" strike="noStrike">
              <a:solidFill>
                <a:srgbClr val="000000"/>
              </a:solidFill>
              <a:latin typeface="Arial"/>
              <a:ea typeface="Arial"/>
              <a:cs typeface="Arial"/>
              <a:sym typeface="Arial"/>
            </a:endParaRPr>
          </a:p>
        </p:txBody>
      </p:sp>
      <p:sp>
        <p:nvSpPr>
          <p:cNvPr id="234" name="Google Shape;234;p71"/>
          <p:cNvSpPr txBox="1"/>
          <p:nvPr/>
        </p:nvSpPr>
        <p:spPr>
          <a:xfrm>
            <a:off x="0" y="5562334"/>
            <a:ext cx="4840512" cy="1292886"/>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90000"/>
              </a:lnSpc>
              <a:spcBef>
                <a:spcPts val="0"/>
              </a:spcBef>
              <a:spcAft>
                <a:spcPts val="0"/>
              </a:spcAft>
              <a:buClr>
                <a:srgbClr val="595959"/>
              </a:buClr>
              <a:buSzPts val="2400"/>
              <a:buFont typeface="Arial"/>
              <a:buNone/>
            </a:pPr>
            <a:r>
              <a:rPr b="0" i="0" lang="en-US" sz="2000" u="none" cap="none" strike="noStrike">
                <a:solidFill>
                  <a:schemeClr val="lt1"/>
                </a:solidFill>
                <a:latin typeface="Calibri"/>
                <a:ea typeface="Calibri"/>
                <a:cs typeface="Calibri"/>
                <a:sym typeface="Calibri"/>
              </a:rPr>
              <a:t>,,Sköpunargáfan bíður ekki eftir hinu fullkomna augnabliki. Hún nýtir hversdaginn og skapar sína eigin fullkomnu stund."</a:t>
            </a:r>
            <a:endParaRPr/>
          </a:p>
          <a:p>
            <a:pPr indent="-228600" lvl="0" marL="228600" marR="0" rtl="0" algn="r">
              <a:lnSpc>
                <a:spcPct val="90000"/>
              </a:lnSpc>
              <a:spcBef>
                <a:spcPts val="0"/>
              </a:spcBef>
              <a:spcAft>
                <a:spcPts val="0"/>
              </a:spcAft>
              <a:buClr>
                <a:srgbClr val="595959"/>
              </a:buClr>
              <a:buSzPts val="2400"/>
              <a:buFont typeface="Arial"/>
              <a:buNone/>
            </a:pPr>
            <a:r>
              <a:rPr b="0" i="0" lang="en-US" sz="1200" u="none" cap="none" strike="noStrike">
                <a:solidFill>
                  <a:schemeClr val="lt1"/>
                </a:solidFill>
                <a:latin typeface="Calibri"/>
                <a:ea typeface="Calibri"/>
                <a:cs typeface="Calibri"/>
                <a:sym typeface="Calibri"/>
              </a:rPr>
              <a:t>Bruce Garrabrandt</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72"/>
          <p:cNvSpPr/>
          <p:nvPr/>
        </p:nvSpPr>
        <p:spPr>
          <a:xfrm>
            <a:off x="3781790" y="1272591"/>
            <a:ext cx="482220" cy="394587"/>
          </a:xfrm>
          <a:custGeom>
            <a:rect b="b" l="l" r="r" t="t"/>
            <a:pathLst>
              <a:path extrusionOk="0" h="21600" w="2160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240" name="Google Shape;240;p72"/>
          <p:cNvSpPr txBox="1"/>
          <p:nvPr>
            <p:ph idx="1" type="body"/>
          </p:nvPr>
        </p:nvSpPr>
        <p:spPr>
          <a:xfrm>
            <a:off x="2796679" y="3238478"/>
            <a:ext cx="2423881" cy="2145859"/>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959"/>
              </a:buClr>
              <a:buSzPts val="2400"/>
              <a:buNone/>
            </a:pPr>
            <a:r>
              <a:rPr lang="en-US" sz="2200"/>
              <a:t>1. Að skapa tengsl milli vandamála eða hugmynda.</a:t>
            </a:r>
            <a:endParaRPr/>
          </a:p>
        </p:txBody>
      </p:sp>
      <p:sp>
        <p:nvSpPr>
          <p:cNvPr id="241" name="Google Shape;241;p72"/>
          <p:cNvSpPr txBox="1"/>
          <p:nvPr>
            <p:ph idx="2" type="body"/>
          </p:nvPr>
        </p:nvSpPr>
        <p:spPr>
          <a:xfrm>
            <a:off x="7020231" y="3222019"/>
            <a:ext cx="2714078" cy="1720372"/>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SzPts val="2400"/>
              <a:buNone/>
            </a:pPr>
            <a:r>
              <a:rPr lang="en-US" sz="2200"/>
              <a:t>3. Að greina hegðun viðskiptavina, birgja og samkeppnisaðila til að finna nýjar nálganir að hlutum.</a:t>
            </a:r>
            <a:endParaRPr sz="2200"/>
          </a:p>
        </p:txBody>
      </p:sp>
      <p:sp>
        <p:nvSpPr>
          <p:cNvPr id="242" name="Google Shape;242;p72"/>
          <p:cNvSpPr txBox="1"/>
          <p:nvPr>
            <p:ph idx="3" type="body"/>
          </p:nvPr>
        </p:nvSpPr>
        <p:spPr>
          <a:xfrm>
            <a:off x="4832837" y="794820"/>
            <a:ext cx="2359857" cy="1585563"/>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959"/>
              </a:buClr>
              <a:buSzPts val="2400"/>
              <a:buNone/>
            </a:pPr>
            <a:r>
              <a:rPr lang="en-US" sz="2200"/>
              <a:t>2. Að spyrja spurninga sem ögra almennri þekkingu</a:t>
            </a:r>
            <a:endParaRPr/>
          </a:p>
        </p:txBody>
      </p:sp>
      <p:sp>
        <p:nvSpPr>
          <p:cNvPr id="243" name="Google Shape;243;p72"/>
          <p:cNvSpPr txBox="1"/>
          <p:nvPr>
            <p:ph idx="4" type="body"/>
          </p:nvPr>
        </p:nvSpPr>
        <p:spPr>
          <a:xfrm>
            <a:off x="9087501" y="559181"/>
            <a:ext cx="2868276" cy="193625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959"/>
              </a:buClr>
              <a:buSzPts val="2400"/>
              <a:buNone/>
            </a:pPr>
            <a:r>
              <a:rPr lang="en-US" sz="2200"/>
              <a:t>4. Búa til nýja upplifun og framkalla óhefðbundin svör til að sjá hvaða innsýn fæst.</a:t>
            </a:r>
            <a:endParaRPr/>
          </a:p>
        </p:txBody>
      </p:sp>
      <p:grpSp>
        <p:nvGrpSpPr>
          <p:cNvPr id="244" name="Google Shape;244;p72"/>
          <p:cNvGrpSpPr/>
          <p:nvPr/>
        </p:nvGrpSpPr>
        <p:grpSpPr>
          <a:xfrm>
            <a:off x="5829903" y="3575632"/>
            <a:ext cx="517853" cy="482220"/>
            <a:chOff x="2623275" y="2333250"/>
            <a:chExt cx="381175" cy="381175"/>
          </a:xfrm>
        </p:grpSpPr>
        <p:sp>
          <p:nvSpPr>
            <p:cNvPr id="245" name="Google Shape;245;p72"/>
            <p:cNvSpPr/>
            <p:nvPr/>
          </p:nvSpPr>
          <p:spPr>
            <a:xfrm>
              <a:off x="2623275" y="2333250"/>
              <a:ext cx="381175" cy="381175"/>
            </a:xfrm>
            <a:custGeom>
              <a:rect b="b" l="l" r="r" t="t"/>
              <a:pathLst>
                <a:path extrusionOk="0" fill="none" h="15247" w="15247">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6" name="Google Shape;246;p72"/>
            <p:cNvSpPr/>
            <p:nvPr/>
          </p:nvSpPr>
          <p:spPr>
            <a:xfrm>
              <a:off x="2869875" y="2503125"/>
              <a:ext cx="43875" cy="47525"/>
            </a:xfrm>
            <a:custGeom>
              <a:rect b="b" l="l" r="r" t="t"/>
              <a:pathLst>
                <a:path extrusionOk="0" fill="none" h="1901" w="1755">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7" name="Google Shape;247;p72"/>
            <p:cNvSpPr/>
            <p:nvPr/>
          </p:nvSpPr>
          <p:spPr>
            <a:xfrm>
              <a:off x="2714000" y="2503125"/>
              <a:ext cx="43875" cy="47525"/>
            </a:xfrm>
            <a:custGeom>
              <a:rect b="b" l="l" r="r" t="t"/>
              <a:pathLst>
                <a:path extrusionOk="0" fill="none" h="1901" w="1755">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8" name="Google Shape;248;p72"/>
            <p:cNvSpPr/>
            <p:nvPr/>
          </p:nvSpPr>
          <p:spPr>
            <a:xfrm>
              <a:off x="2810200" y="2595675"/>
              <a:ext cx="99875" cy="31075"/>
            </a:xfrm>
            <a:custGeom>
              <a:rect b="b" l="l" r="r" t="t"/>
              <a:pathLst>
                <a:path extrusionOk="0" fill="none" h="1243" w="3995">
                  <a:moveTo>
                    <a:pt x="1" y="1242"/>
                  </a:moveTo>
                  <a:lnTo>
                    <a:pt x="3995" y="0"/>
                  </a:ln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49" name="Google Shape;249;p72"/>
          <p:cNvGrpSpPr/>
          <p:nvPr/>
        </p:nvGrpSpPr>
        <p:grpSpPr>
          <a:xfrm>
            <a:off x="8113690" y="1330031"/>
            <a:ext cx="575346" cy="394587"/>
            <a:chOff x="3269900" y="3064500"/>
            <a:chExt cx="432325" cy="263075"/>
          </a:xfrm>
        </p:grpSpPr>
        <p:sp>
          <p:nvSpPr>
            <p:cNvPr id="250" name="Google Shape;250;p72"/>
            <p:cNvSpPr/>
            <p:nvPr/>
          </p:nvSpPr>
          <p:spPr>
            <a:xfrm>
              <a:off x="3269900" y="3064500"/>
              <a:ext cx="432325" cy="263075"/>
            </a:xfrm>
            <a:custGeom>
              <a:rect b="b" l="l" r="r" t="t"/>
              <a:pathLst>
                <a:path extrusionOk="0" fill="none" h="10523" w="17293">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1" name="Google Shape;251;p72"/>
            <p:cNvSpPr/>
            <p:nvPr/>
          </p:nvSpPr>
          <p:spPr>
            <a:xfrm>
              <a:off x="3445875" y="3155825"/>
              <a:ext cx="80400" cy="80400"/>
            </a:xfrm>
            <a:custGeom>
              <a:rect b="b" l="l" r="r" t="t"/>
              <a:pathLst>
                <a:path extrusionOk="0" fill="none" h="3216" w="3216">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2" name="Google Shape;252;p72"/>
            <p:cNvSpPr/>
            <p:nvPr/>
          </p:nvSpPr>
          <p:spPr>
            <a:xfrm>
              <a:off x="3381925" y="3091900"/>
              <a:ext cx="208275" cy="208275"/>
            </a:xfrm>
            <a:custGeom>
              <a:rect b="b" l="l" r="r" t="t"/>
              <a:pathLst>
                <a:path extrusionOk="0" fill="none" h="8331" w="8331">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253" name="Google Shape;253;p72"/>
          <p:cNvSpPr/>
          <p:nvPr/>
        </p:nvSpPr>
        <p:spPr>
          <a:xfrm>
            <a:off x="6347756" y="3266517"/>
            <a:ext cx="339835" cy="309115"/>
          </a:xfrm>
          <a:custGeom>
            <a:rect b="b" l="l" r="r" t="t"/>
            <a:pathLst>
              <a:path extrusionOk="0" fill="none" h="14711" w="16173">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cap="rnd"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4" name="Google Shape;254;p72"/>
          <p:cNvSpPr/>
          <p:nvPr/>
        </p:nvSpPr>
        <p:spPr>
          <a:xfrm>
            <a:off x="10323257" y="3513895"/>
            <a:ext cx="517853" cy="482220"/>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5" name="Google Shape;255;p72"/>
          <p:cNvSpPr txBox="1"/>
          <p:nvPr/>
        </p:nvSpPr>
        <p:spPr>
          <a:xfrm>
            <a:off x="6827566" y="2392186"/>
            <a:ext cx="1377076" cy="394588"/>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2400"/>
              <a:buFont typeface="Arial"/>
              <a:buNone/>
            </a:pPr>
            <a:r>
              <a:rPr b="1" i="0" lang="en-US" sz="2000" u="none" cap="none" strike="noStrike">
                <a:solidFill>
                  <a:schemeClr val="lt1"/>
                </a:solidFill>
                <a:latin typeface="Calibri"/>
                <a:ea typeface="Calibri"/>
                <a:cs typeface="Calibri"/>
                <a:sym typeface="Calibri"/>
              </a:rPr>
              <a:t>3. Greina</a:t>
            </a:r>
            <a:endParaRPr b="1" i="0" sz="2000" u="none" cap="none" strike="noStrike">
              <a:solidFill>
                <a:schemeClr val="lt1"/>
              </a:solidFill>
              <a:latin typeface="Calibri"/>
              <a:ea typeface="Calibri"/>
              <a:cs typeface="Calibri"/>
              <a:sym typeface="Calibri"/>
            </a:endParaRPr>
          </a:p>
        </p:txBody>
      </p:sp>
      <p:sp>
        <p:nvSpPr>
          <p:cNvPr id="256" name="Google Shape;256;p72"/>
          <p:cNvSpPr txBox="1"/>
          <p:nvPr/>
        </p:nvSpPr>
        <p:spPr>
          <a:xfrm>
            <a:off x="8842656" y="2392186"/>
            <a:ext cx="1783306" cy="394588"/>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2400"/>
              <a:buFont typeface="Arial"/>
              <a:buNone/>
            </a:pPr>
            <a:r>
              <a:rPr b="1" i="0" lang="en-US" sz="2000" u="none" cap="none" strike="noStrike">
                <a:solidFill>
                  <a:schemeClr val="lt1"/>
                </a:solidFill>
                <a:latin typeface="Calibri"/>
                <a:ea typeface="Calibri"/>
                <a:cs typeface="Calibri"/>
                <a:sym typeface="Calibri"/>
              </a:rPr>
              <a:t>4. Prófa</a:t>
            </a:r>
            <a:endParaRPr b="1" i="0" sz="2000" u="none" cap="none" strike="noStrike">
              <a:solidFill>
                <a:schemeClr val="lt1"/>
              </a:solidFill>
              <a:latin typeface="Calibri"/>
              <a:ea typeface="Calibri"/>
              <a:cs typeface="Calibri"/>
              <a:sym typeface="Calibri"/>
            </a:endParaRPr>
          </a:p>
        </p:txBody>
      </p:sp>
      <p:sp>
        <p:nvSpPr>
          <p:cNvPr id="257" name="Google Shape;257;p72"/>
          <p:cNvSpPr txBox="1"/>
          <p:nvPr/>
        </p:nvSpPr>
        <p:spPr>
          <a:xfrm>
            <a:off x="2343011" y="2404581"/>
            <a:ext cx="1549860" cy="394588"/>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2400"/>
              <a:buFont typeface="Arial"/>
              <a:buNone/>
            </a:pPr>
            <a:r>
              <a:rPr b="1" i="0" lang="en-US" sz="2000" u="none" cap="none" strike="noStrike">
                <a:solidFill>
                  <a:schemeClr val="lt1"/>
                </a:solidFill>
                <a:latin typeface="Calibri"/>
                <a:ea typeface="Calibri"/>
                <a:cs typeface="Calibri"/>
                <a:sym typeface="Calibri"/>
              </a:rPr>
              <a:t>1. Tengja</a:t>
            </a:r>
            <a:endParaRPr b="1" i="0" sz="2000" u="none" cap="none" strike="noStrike">
              <a:solidFill>
                <a:schemeClr val="lt1"/>
              </a:solidFill>
              <a:latin typeface="Calibri"/>
              <a:ea typeface="Calibri"/>
              <a:cs typeface="Calibri"/>
              <a:sym typeface="Calibri"/>
            </a:endParaRPr>
          </a:p>
        </p:txBody>
      </p:sp>
      <p:sp>
        <p:nvSpPr>
          <p:cNvPr id="258" name="Google Shape;258;p72"/>
          <p:cNvSpPr txBox="1"/>
          <p:nvPr/>
        </p:nvSpPr>
        <p:spPr>
          <a:xfrm>
            <a:off x="4733667" y="2392186"/>
            <a:ext cx="1253102" cy="394588"/>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2400"/>
              <a:buFont typeface="Arial"/>
              <a:buNone/>
            </a:pPr>
            <a:r>
              <a:rPr b="1" i="0" lang="en-US" sz="2000" u="none" cap="none" strike="noStrike">
                <a:solidFill>
                  <a:schemeClr val="lt1"/>
                </a:solidFill>
                <a:latin typeface="Calibri"/>
                <a:ea typeface="Calibri"/>
                <a:cs typeface="Calibri"/>
                <a:sym typeface="Calibri"/>
              </a:rPr>
              <a:t>2. Spyrja</a:t>
            </a:r>
            <a:endParaRPr b="1" i="0" sz="2000" u="none" cap="none" strike="noStrike">
              <a:solidFill>
                <a:schemeClr val="lt1"/>
              </a:solidFill>
              <a:latin typeface="Calibri"/>
              <a:ea typeface="Calibri"/>
              <a:cs typeface="Calibri"/>
              <a:sym typeface="Calibri"/>
            </a:endParaRPr>
          </a:p>
        </p:txBody>
      </p:sp>
      <p:sp>
        <p:nvSpPr>
          <p:cNvPr id="259" name="Google Shape;259;p72"/>
          <p:cNvSpPr txBox="1"/>
          <p:nvPr/>
        </p:nvSpPr>
        <p:spPr>
          <a:xfrm>
            <a:off x="28752" y="115343"/>
            <a:ext cx="4096457" cy="931396"/>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rgbClr val="595959"/>
              </a:buClr>
              <a:buSzPts val="2400"/>
              <a:buFont typeface="Arial"/>
              <a:buNone/>
            </a:pPr>
            <a:r>
              <a:rPr b="0" i="0" lang="en-US" sz="3600" u="none" cap="none" strike="noStrike">
                <a:solidFill>
                  <a:srgbClr val="595959"/>
                </a:solidFill>
                <a:latin typeface="Calibri"/>
                <a:ea typeface="Calibri"/>
                <a:cs typeface="Calibri"/>
                <a:sym typeface="Calibri"/>
              </a:rPr>
              <a:t>Nýsköpunarhugsun í verki</a:t>
            </a:r>
            <a:endParaRPr b="0" i="0" sz="3600" u="none" cap="none" strike="noStrike">
              <a:solidFill>
                <a:srgbClr val="595959"/>
              </a:solidFill>
              <a:latin typeface="Calibri"/>
              <a:ea typeface="Calibri"/>
              <a:cs typeface="Calibri"/>
              <a:sym typeface="Calibri"/>
            </a:endParaRPr>
          </a:p>
        </p:txBody>
      </p:sp>
      <p:pic>
        <p:nvPicPr>
          <p:cNvPr descr="Paper head with arrow" id="260" name="Google Shape;260;p72"/>
          <p:cNvPicPr preferRelativeResize="0"/>
          <p:nvPr/>
        </p:nvPicPr>
        <p:blipFill rotWithShape="1">
          <a:blip r:embed="rId3">
            <a:alphaModFix/>
          </a:blip>
          <a:srcRect b="0" l="0" r="0" t="0"/>
          <a:stretch/>
        </p:blipFill>
        <p:spPr>
          <a:xfrm>
            <a:off x="211697" y="2801668"/>
            <a:ext cx="2051415" cy="30771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