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6858000" cx="12192000"/>
  <p:notesSz cx="6858000" cy="9144000"/>
  <p:embeddedFontLst>
    <p:embeddedFont>
      <p:font typeface="Montserrat"/>
      <p:regular r:id="rId26"/>
      <p:bold r:id="rId27"/>
      <p:italic r:id="rId28"/>
      <p:boldItalic r:id="rId29"/>
    </p:embeddedFont>
    <p:embeddedFont>
      <p:font typeface="Lato"/>
      <p:regular r:id="rId30"/>
      <p:bold r:id="rId31"/>
      <p:italic r:id="rId32"/>
      <p:boldItalic r:id="rId33"/>
    </p:embeddedFont>
    <p:embeddedFont>
      <p:font typeface="Montserrat Light"/>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gRaAjr+KkB+U8544a675Tvg5M9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regular.fntdata"/><Relationship Id="rId25" Type="http://schemas.openxmlformats.org/officeDocument/2006/relationships/slide" Target="slides/slide21.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Light-bold.fntdata"/><Relationship Id="rId12" Type="http://schemas.openxmlformats.org/officeDocument/2006/relationships/slide" Target="slides/slide8.xml"/><Relationship Id="rId34" Type="http://schemas.openxmlformats.org/officeDocument/2006/relationships/font" Target="fonts/MontserratLight-regular.fntdata"/><Relationship Id="rId15" Type="http://schemas.openxmlformats.org/officeDocument/2006/relationships/slide" Target="slides/slide11.xml"/><Relationship Id="rId37" Type="http://schemas.openxmlformats.org/officeDocument/2006/relationships/font" Target="fonts/MontserratLight-boldItalic.fntdata"/><Relationship Id="rId14" Type="http://schemas.openxmlformats.org/officeDocument/2006/relationships/slide" Target="slides/slide10.xml"/><Relationship Id="rId36" Type="http://schemas.openxmlformats.org/officeDocument/2006/relationships/font" Target="fonts/MontserratLight-italic.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urism4sdgs.org/" TargetMode="External"/><Relationship Id="rId3" Type="http://schemas.openxmlformats.org/officeDocument/2006/relationships/hyperlink" Target="https://f.hubspotusercontent40.net/hubfs/449646/Skift-Megatrends-2022.pdf?utm_campaign=Megatrends%202022&amp;utm_medium=email&amp;_hsenc=p2ANqtz-_MAdTEkssISE7nM89S1TNg-dzgsxUQv82l3UzyiP_5qAyxMwwIiwM5CZ38KtJrkhAryvFEO1BYmqbbpUbZXiB2k6KGCw&amp;_hsmi=201278654&amp;utm_content=201278654&amp;utm_source=hs_automation&amp;hsCtaTracking=0536aa5b-32d7-4059-846b-d6b124592722%7C0c9a37f2-5499-4b1a-ada1-8e0f7b5077d4"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stcouncil.org/gstc-criteria/"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sschallenge.org/article/agriculture-innovation"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RxymTETvXk"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sXmBA-u3ky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peak.entrepreneur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wto.org/glossary-tourism-term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rp.org/reference/referencespapers.aspx?referenceid=2411105"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rrons.com/articles/travel-trends-for-2022-01646339508" TargetMode="External"/><Relationship Id="rId3" Type="http://schemas.openxmlformats.org/officeDocument/2006/relationships/hyperlink" Target="https://www.forbes.com/sites/angelinavillaclarke/2021/11/17/the-travel-trend-report-2022-the-experts-have-their-say-part-two/?sh=5799a4343b48"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wto.org/global-code-of-ethics-for-tourism#:~:text=As%20a%20fundamental%20frame%20of,key%2Dplayers%20in%20tourism%20development."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dpLFuToprqg" TargetMode="External"/><Relationship Id="rId3" Type="http://schemas.openxmlformats.org/officeDocument/2006/relationships/hyperlink" Target="https://www.youtube.com/watch?v=dpLFuToprqg" TargetMode="External"/><Relationship Id="rId4" Type="http://schemas.openxmlformats.org/officeDocument/2006/relationships/hyperlink" Target="https://www.youtube.com/watch?v=dpLFuToprqg" TargetMode="External"/><Relationship Id="rId5" Type="http://schemas.openxmlformats.org/officeDocument/2006/relationships/hyperlink" Target="https://tedxcopenhagen.dk/talks/turn-tourism-force-global-good" TargetMode="External"/><Relationship Id="rId6" Type="http://schemas.openxmlformats.org/officeDocument/2006/relationships/hyperlink" Target="https://www.youtube.com/watch?v=dpLFuToprq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SDG</a:t>
            </a:r>
            <a:endParaRPr/>
          </a:p>
          <a:p>
            <a:pPr indent="0" lvl="0" marL="0" rtl="0" algn="l">
              <a:lnSpc>
                <a:spcPct val="100000"/>
              </a:lnSpc>
              <a:spcBef>
                <a:spcPts val="0"/>
              </a:spcBef>
              <a:spcAft>
                <a:spcPts val="0"/>
              </a:spcAft>
              <a:buSzPts val="1100"/>
              <a:buNone/>
            </a:pPr>
            <a:r>
              <a:rPr lang="en-US" u="sng">
                <a:solidFill>
                  <a:schemeClr val="hlink"/>
                </a:solidFill>
                <a:hlinkClick r:id="rId2"/>
              </a:rPr>
              <a:t>Tourism for SDGs – Welcome To The Tourism For SDGs Platform! (tourism4sdgs.org)</a:t>
            </a:r>
            <a:endParaRPr u="sng">
              <a:solidFill>
                <a:schemeClr val="hlink"/>
              </a:solidFill>
            </a:endParaRPr>
          </a:p>
          <a:p>
            <a:pPr indent="0" lvl="0" marL="0" rtl="0" algn="l">
              <a:lnSpc>
                <a:spcPct val="100000"/>
              </a:lnSpc>
              <a:spcBef>
                <a:spcPts val="0"/>
              </a:spcBef>
              <a:spcAft>
                <a:spcPts val="0"/>
              </a:spcAft>
              <a:buSzPts val="1100"/>
              <a:buNone/>
            </a:pPr>
            <a:r>
              <a:rPr lang="en-US"/>
              <a:t>https://tourism4sdgs.org </a:t>
            </a:r>
            <a:endParaRPr/>
          </a:p>
          <a:p>
            <a:pPr indent="0" lvl="0" marL="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rPr lang="en-US"/>
              <a:t>Skift</a:t>
            </a:r>
            <a:endParaRPr/>
          </a:p>
          <a:p>
            <a:pPr indent="0" lvl="0" marL="0" rtl="0" algn="l">
              <a:lnSpc>
                <a:spcPct val="100000"/>
              </a:lnSpc>
              <a:spcBef>
                <a:spcPts val="0"/>
              </a:spcBef>
              <a:spcAft>
                <a:spcPts val="0"/>
              </a:spcAft>
              <a:buSzPts val="1100"/>
              <a:buNone/>
            </a:pPr>
            <a:r>
              <a:rPr lang="en-US" u="sng">
                <a:solidFill>
                  <a:schemeClr val="hlink"/>
                </a:solidFill>
                <a:hlinkClick r:id="rId3"/>
              </a:rPr>
              <a:t>Skift-Megatrends-2022.pdf (hubspotusercontent40.net)</a:t>
            </a:r>
            <a:endParaRPr u="sng">
              <a:solidFill>
                <a:schemeClr val="hlink"/>
              </a:solidFill>
            </a:endParaRPr>
          </a:p>
          <a:p>
            <a:pPr indent="0" lvl="0" marL="0" rtl="0" algn="l">
              <a:lnSpc>
                <a:spcPct val="100000"/>
              </a:lnSpc>
              <a:spcBef>
                <a:spcPts val="0"/>
              </a:spcBef>
              <a:spcAft>
                <a:spcPts val="0"/>
              </a:spcAft>
              <a:buSzPts val="1100"/>
              <a:buNone/>
            </a:pPr>
            <a:r>
              <a:rPr lang="en-US"/>
              <a:t>https://skift.com/megatrends-2022/ </a:t>
            </a:r>
            <a:endParaRPr/>
          </a:p>
          <a:p>
            <a:pPr indent="0" lvl="0" marL="0" rtl="0" algn="l">
              <a:lnSpc>
                <a:spcPct val="100000"/>
              </a:lnSpc>
              <a:spcBef>
                <a:spcPts val="0"/>
              </a:spcBef>
              <a:spcAft>
                <a:spcPts val="0"/>
              </a:spcAft>
              <a:buSzPts val="1100"/>
              <a:buNone/>
            </a:pPr>
            <a:r>
              <a:t/>
            </a:r>
            <a:endParaRPr/>
          </a:p>
        </p:txBody>
      </p:sp>
      <p:sp>
        <p:nvSpPr>
          <p:cNvPr id="249" name="Google Shape;24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GSTC Criteria | GSTC (gstcouncil.org)</a:t>
            </a:r>
            <a:endParaRPr/>
          </a:p>
          <a:p>
            <a:pPr indent="0" lvl="0" marL="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rPr lang="en-US"/>
              <a:t>https://www.gstcouncil.org/gstc-criteria/</a:t>
            </a:r>
            <a:endParaRPr/>
          </a:p>
          <a:p>
            <a:pPr indent="0" lvl="0" marL="0" rtl="0" algn="l">
              <a:lnSpc>
                <a:spcPct val="100000"/>
              </a:lnSpc>
              <a:spcBef>
                <a:spcPts val="0"/>
              </a:spcBef>
              <a:spcAft>
                <a:spcPts val="0"/>
              </a:spcAft>
              <a:buSzPts val="1100"/>
              <a:buNone/>
            </a:pPr>
            <a:r>
              <a:t/>
            </a:r>
            <a:endParaRPr/>
          </a:p>
        </p:txBody>
      </p:sp>
      <p:sp>
        <p:nvSpPr>
          <p:cNvPr id="257" name="Google Shape;257;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800" u="sng">
                <a:solidFill>
                  <a:srgbClr val="0563C1"/>
                </a:solidFill>
                <a:latin typeface="Calibri"/>
                <a:ea typeface="Calibri"/>
                <a:cs typeface="Calibri"/>
                <a:sym typeface="Calibri"/>
                <a:hlinkClick r:id="rId2">
                  <a:extLst>
                    <a:ext uri="{A12FA001-AC4F-418D-AE19-62706E023703}">
                      <ahyp:hlinkClr val="tx"/>
                    </a:ext>
                  </a:extLst>
                </a:hlinkClick>
              </a:rPr>
              <a:t>https://masschallenge.org/article/agriculture-innovation</a:t>
            </a:r>
            <a:endParaRPr sz="1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266" name="Google Shape;26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u="sng">
                <a:solidFill>
                  <a:schemeClr val="hlink"/>
                </a:solidFill>
                <a:hlinkClick r:id="rId2"/>
              </a:rPr>
              <a:t>BREATHTAKING Farm Pioneering Organics in Croatia! – YouTube</a:t>
            </a:r>
            <a:endParaRPr/>
          </a:p>
          <a:p>
            <a:pPr indent="0" lvl="0" marL="0" marR="0" rtl="0" algn="l">
              <a:lnSpc>
                <a:spcPct val="100000"/>
              </a:lnSpc>
              <a:spcBef>
                <a:spcPts val="0"/>
              </a:spcBef>
              <a:spcAft>
                <a:spcPts val="0"/>
              </a:spcAft>
              <a:buClr>
                <a:srgbClr val="000000"/>
              </a:buClr>
              <a:buSzPts val="1100"/>
              <a:buFont typeface="Arial"/>
              <a:buNone/>
            </a:pPr>
            <a:r>
              <a:rPr lang="en-US"/>
              <a:t>https://www.youtube.com/watch?v=aRxymTETvXk</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279" name="Google Shape;279;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Vallanes</a:t>
            </a:r>
            <a:endParaRPr/>
          </a:p>
          <a:p>
            <a:pPr indent="0" lvl="0" marL="0" rtl="0" algn="l">
              <a:lnSpc>
                <a:spcPct val="100000"/>
              </a:lnSpc>
              <a:spcBef>
                <a:spcPts val="0"/>
              </a:spcBef>
              <a:spcAft>
                <a:spcPts val="0"/>
              </a:spcAft>
              <a:buSzPts val="1100"/>
              <a:buNone/>
            </a:pPr>
            <a:r>
              <a:rPr lang="en-US"/>
              <a:t>https://modirjord.is/en/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Kmetia-Urska:</a:t>
            </a:r>
            <a:endParaRPr/>
          </a:p>
          <a:p>
            <a:pPr indent="0" lvl="0" marL="0" rtl="0" algn="l">
              <a:lnSpc>
                <a:spcPct val="100000"/>
              </a:lnSpc>
              <a:spcBef>
                <a:spcPts val="0"/>
              </a:spcBef>
              <a:spcAft>
                <a:spcPts val="0"/>
              </a:spcAft>
              <a:buSzPts val="1100"/>
              <a:buNone/>
            </a:pPr>
            <a:r>
              <a:rPr lang="en-US"/>
              <a:t>https://firbas.com/en/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Friðheimar</a:t>
            </a:r>
            <a:endParaRPr/>
          </a:p>
          <a:p>
            <a:pPr indent="0" lvl="0" marL="0" rtl="0" algn="l">
              <a:lnSpc>
                <a:spcPct val="100000"/>
              </a:lnSpc>
              <a:spcBef>
                <a:spcPts val="0"/>
              </a:spcBef>
              <a:spcAft>
                <a:spcPts val="0"/>
              </a:spcAft>
              <a:buSzPts val="1100"/>
              <a:buNone/>
            </a:pPr>
            <a:r>
              <a:rPr lang="en-US"/>
              <a:t>https://www.fridheimar.is/en</a:t>
            </a:r>
            <a:endParaRPr/>
          </a:p>
          <a:p>
            <a:pPr indent="0" lvl="0" marL="0" rtl="0" algn="l">
              <a:lnSpc>
                <a:spcPct val="100000"/>
              </a:lnSpc>
              <a:spcBef>
                <a:spcPts val="0"/>
              </a:spcBef>
              <a:spcAft>
                <a:spcPts val="0"/>
              </a:spcAft>
              <a:buSzPts val="1100"/>
              <a:buNone/>
            </a:pPr>
            <a:r>
              <a:t/>
            </a:r>
            <a:endParaRPr/>
          </a:p>
        </p:txBody>
      </p:sp>
      <p:sp>
        <p:nvSpPr>
          <p:cNvPr id="287" name="Google Shape;287;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u="sng">
                <a:solidFill>
                  <a:srgbClr val="0563C1"/>
                </a:solidFill>
                <a:latin typeface="Calibri"/>
                <a:ea typeface="Calibri"/>
                <a:cs typeface="Calibri"/>
                <a:sym typeface="Calibri"/>
                <a:hlinkClick r:id="rId2">
                  <a:extLst>
                    <a:ext uri="{A12FA001-AC4F-418D-AE19-62706E023703}">
                      <ahyp:hlinkClr val="tx"/>
                    </a:ext>
                  </a:extLst>
                </a:hlinkClick>
              </a:rPr>
              <a:t>Why The Future Of Cooking Is Going To Be Zero Waste</a:t>
            </a:r>
            <a:endParaRPr sz="1100" u="sng">
              <a:solidFill>
                <a:srgbClr val="0563C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https://www.youtube.com/watch?v=sXmBA-u3kyg</a:t>
            </a:r>
            <a:endParaRPr/>
          </a:p>
          <a:p>
            <a:pPr indent="0" lvl="0" marL="0" marR="0" rtl="0" algn="l">
              <a:lnSpc>
                <a:spcPct val="100000"/>
              </a:lnSpc>
              <a:spcBef>
                <a:spcPts val="0"/>
              </a:spcBef>
              <a:spcAft>
                <a:spcPts val="0"/>
              </a:spcAft>
              <a:buClr>
                <a:srgbClr val="000000"/>
              </a:buClr>
              <a:buSzPts val="1100"/>
              <a:buFont typeface="Arial"/>
              <a:buNone/>
            </a:pPr>
            <a:r>
              <a:t/>
            </a:r>
            <a:endParaRPr sz="1100" u="sng">
              <a:solidFill>
                <a:srgbClr val="0563C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sz="11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325" name="Google Shape;325;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https://www.youtube.com/channel/UCTViMLo7TqGSW7-uhEPdDjA</a:t>
            </a:r>
            <a:endParaRPr/>
          </a:p>
        </p:txBody>
      </p:sp>
      <p:sp>
        <p:nvSpPr>
          <p:cNvPr id="333" name="Google Shape;333;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2" name="Google Shape;342;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3" name="Google Shape;35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0" name="Google Shape;360;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1" name="Google Shape;371;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Peak Entrepreneurs (@peak.entrepreneurs) • Instagram photos and videos</a:t>
            </a:r>
            <a:endParaRPr/>
          </a:p>
          <a:p>
            <a:pPr indent="0" lvl="0" marL="0" marR="0" rtl="0" algn="l">
              <a:lnSpc>
                <a:spcPct val="100000"/>
              </a:lnSpc>
              <a:spcBef>
                <a:spcPts val="0"/>
              </a:spcBef>
              <a:spcAft>
                <a:spcPts val="0"/>
              </a:spcAft>
              <a:buClr>
                <a:srgbClr val="000000"/>
              </a:buClr>
              <a:buSzPts val="1100"/>
              <a:buFont typeface="Arial"/>
              <a:buNone/>
            </a:pPr>
            <a:r>
              <a:rPr lang="en-US" sz="1800">
                <a:latin typeface="Calibri"/>
                <a:ea typeface="Calibri"/>
                <a:cs typeface="Calibri"/>
                <a:sym typeface="Calibri"/>
              </a:rPr>
              <a:t>https://www.instagram.com/peak.entrepreneurs/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https://www.facebook.com/PeakEntrepreneurs/</a:t>
            </a:r>
            <a:endParaRPr/>
          </a:p>
        </p:txBody>
      </p:sp>
      <p:sp>
        <p:nvSpPr>
          <p:cNvPr id="382" name="Google Shape;38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Glossary of tourism terms | UNWTO</a:t>
            </a:r>
            <a:endParaRPr/>
          </a:p>
        </p:txBody>
      </p:sp>
      <p:sp>
        <p:nvSpPr>
          <p:cNvPr id="187" name="Google Shape;187;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Hjalager, A.M. (2010) A Review of Innovation Research in Tourism. Tourism Management, 31, 1-12. - References - Scientific Research Publishing (scirp.org)</a:t>
            </a:r>
            <a:endParaRPr/>
          </a:p>
          <a:p>
            <a:pPr indent="0" lvl="0" marL="0" marR="0" rtl="0" algn="l">
              <a:lnSpc>
                <a:spcPct val="100000"/>
              </a:lnSpc>
              <a:spcBef>
                <a:spcPts val="0"/>
              </a:spcBef>
              <a:spcAft>
                <a:spcPts val="0"/>
              </a:spcAft>
              <a:buClr>
                <a:srgbClr val="000000"/>
              </a:buClr>
              <a:buSzPts val="1100"/>
              <a:buFont typeface="Arial"/>
              <a:buNone/>
            </a:pPr>
            <a:r>
              <a:rPr lang="en-US"/>
              <a:t>https://www.scirp.org/(S(lz5mqp453ed%20snp55rrgjct55))/reference/referencespapers.aspx?referenceid=2411105</a:t>
            </a:r>
            <a:endParaRPr/>
          </a:p>
          <a:p>
            <a:pPr indent="0" lvl="0" marL="0" rtl="0" algn="l">
              <a:lnSpc>
                <a:spcPct val="100000"/>
              </a:lnSpc>
              <a:spcBef>
                <a:spcPts val="0"/>
              </a:spcBef>
              <a:spcAft>
                <a:spcPts val="0"/>
              </a:spcAft>
              <a:buSzPts val="1100"/>
              <a:buNone/>
            </a:pPr>
            <a:r>
              <a:t/>
            </a:r>
            <a:endParaRPr/>
          </a:p>
        </p:txBody>
      </p:sp>
      <p:sp>
        <p:nvSpPr>
          <p:cNvPr id="197" name="Google Shape;197;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Travel Trends for 2022 | Barron's (barrons.com)</a:t>
            </a:r>
            <a:endParaRPr/>
          </a:p>
          <a:p>
            <a:pPr indent="0" lvl="0" marL="0" rtl="0" algn="l">
              <a:lnSpc>
                <a:spcPct val="100000"/>
              </a:lnSpc>
              <a:spcBef>
                <a:spcPts val="0"/>
              </a:spcBef>
              <a:spcAft>
                <a:spcPts val="0"/>
              </a:spcAft>
              <a:buSzPts val="1100"/>
              <a:buNone/>
            </a:pPr>
            <a:r>
              <a:rPr lang="en-US" u="sng">
                <a:solidFill>
                  <a:schemeClr val="hlink"/>
                </a:solidFill>
                <a:hlinkClick r:id="rId3"/>
              </a:rPr>
              <a:t>The Travel Trend Report 2022: The Experts Have Their Say, Part Two (forbes.com)</a:t>
            </a:r>
            <a:endParaRPr/>
          </a:p>
          <a:p>
            <a:pPr indent="0" lvl="0" marL="0" rtl="0" algn="l">
              <a:lnSpc>
                <a:spcPct val="100000"/>
              </a:lnSpc>
              <a:spcBef>
                <a:spcPts val="0"/>
              </a:spcBef>
              <a:spcAft>
                <a:spcPts val="0"/>
              </a:spcAft>
              <a:buSzPts val="1100"/>
              <a:buNone/>
            </a:pPr>
            <a:r>
              <a:t/>
            </a:r>
            <a:endParaRPr/>
          </a:p>
        </p:txBody>
      </p:sp>
      <p:sp>
        <p:nvSpPr>
          <p:cNvPr id="205" name="Google Shape;205;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215" name="Google Shape;215;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800" u="sng">
                <a:solidFill>
                  <a:srgbClr val="202124"/>
                </a:solidFill>
                <a:latin typeface="Arial"/>
                <a:ea typeface="Arial"/>
                <a:cs typeface="Arial"/>
                <a:sym typeface="Arial"/>
                <a:hlinkClick r:id="rId2">
                  <a:extLst>
                    <a:ext uri="{A12FA001-AC4F-418D-AE19-62706E023703}">
                      <ahyp:hlinkClr val="tx"/>
                    </a:ext>
                  </a:extLst>
                </a:hlinkClick>
              </a:rPr>
              <a:t>Global Code of Ethics for Tourism | UNWTO</a:t>
            </a:r>
            <a:endParaRPr sz="1800" u="sng">
              <a:solidFill>
                <a:srgbClr val="20212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lang="en-US" sz="1800"/>
              <a:t>https://www.unwto.org/global-code-of-ethics-for-tourism </a:t>
            </a:r>
            <a:endParaRPr/>
          </a:p>
          <a:p>
            <a:pPr indent="0" lvl="0" marL="0" marR="0" rtl="0" algn="l">
              <a:lnSpc>
                <a:spcPct val="100000"/>
              </a:lnSpc>
              <a:spcBef>
                <a:spcPts val="0"/>
              </a:spcBef>
              <a:spcAft>
                <a:spcPts val="0"/>
              </a:spcAft>
              <a:buClr>
                <a:srgbClr val="000000"/>
              </a:buClr>
              <a:buSzPts val="1100"/>
              <a:buFont typeface="Arial"/>
              <a:buNone/>
            </a:pPr>
            <a:r>
              <a:t/>
            </a:r>
            <a:endParaRPr sz="1800" u="sng">
              <a:solidFill>
                <a:srgbClr val="202124"/>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a:p>
          <a:p>
            <a:pPr indent="-342900" lvl="0" marL="342900" rtl="0" algn="l">
              <a:lnSpc>
                <a:spcPct val="100000"/>
              </a:lnSpc>
              <a:spcBef>
                <a:spcPts val="0"/>
              </a:spcBef>
              <a:spcAft>
                <a:spcPts val="0"/>
              </a:spcAft>
              <a:buSzPts val="1100"/>
              <a:buFont typeface="Arial"/>
              <a:buAutoNum type="arabicPeriod"/>
            </a:pPr>
            <a:r>
              <a:rPr lang="en-US" sz="1100">
                <a:latin typeface="Calibri"/>
                <a:ea typeface="Calibri"/>
                <a:cs typeface="Calibri"/>
                <a:sym typeface="Calibri"/>
              </a:rPr>
              <a:t>Framlag ferðaþjónustu að gagnkvæmum skilningi og virðingu milli fólks og samfélaga. </a:t>
            </a:r>
            <a:endParaRPr/>
          </a:p>
          <a:p>
            <a:pPr indent="-342900" lvl="0" marL="342900" rtl="0" algn="l">
              <a:lnSpc>
                <a:spcPct val="100000"/>
              </a:lnSpc>
              <a:spcBef>
                <a:spcPts val="800"/>
              </a:spcBef>
              <a:spcAft>
                <a:spcPts val="0"/>
              </a:spcAft>
              <a:buSzPts val="1100"/>
              <a:buFont typeface="Arial"/>
              <a:buAutoNum type="arabicPeriod"/>
            </a:pPr>
            <a:r>
              <a:rPr lang="en-US" sz="1100">
                <a:latin typeface="Calibri"/>
                <a:ea typeface="Calibri"/>
                <a:cs typeface="Calibri"/>
                <a:sym typeface="Calibri"/>
              </a:rPr>
              <a:t>Ferðaþjónusta sem tæki til einstaklings- og sameiginlegrar  lífsfyllingar.</a:t>
            </a:r>
            <a:endParaRPr/>
          </a:p>
          <a:p>
            <a:pPr indent="-342900" lvl="0" marL="342900" rtl="0" algn="l">
              <a:lnSpc>
                <a:spcPct val="100000"/>
              </a:lnSpc>
              <a:spcBef>
                <a:spcPts val="800"/>
              </a:spcBef>
              <a:spcAft>
                <a:spcPts val="0"/>
              </a:spcAft>
              <a:buSzPts val="1100"/>
              <a:buFont typeface="Arial"/>
              <a:buAutoNum type="arabicPeriod"/>
            </a:pPr>
            <a:r>
              <a:rPr lang="en-US" sz="1100">
                <a:latin typeface="Calibri"/>
                <a:ea typeface="Calibri"/>
                <a:cs typeface="Calibri"/>
                <a:sym typeface="Calibri"/>
              </a:rPr>
              <a:t>Ferðaþjónusta, liður í sjálfbærri þróun</a:t>
            </a:r>
            <a:endParaRPr sz="1100">
              <a:latin typeface="Calibri"/>
              <a:ea typeface="Calibri"/>
              <a:cs typeface="Calibri"/>
              <a:sym typeface="Calibri"/>
            </a:endParaRPr>
          </a:p>
          <a:p>
            <a:pPr indent="-342900" lvl="0" marL="342900" rtl="0" algn="l">
              <a:lnSpc>
                <a:spcPct val="100000"/>
              </a:lnSpc>
              <a:spcBef>
                <a:spcPts val="800"/>
              </a:spcBef>
              <a:spcAft>
                <a:spcPts val="0"/>
              </a:spcAft>
              <a:buSzPts val="1100"/>
              <a:buFont typeface="Arial"/>
              <a:buAutoNum type="arabicPeriod"/>
            </a:pPr>
            <a:r>
              <a:rPr lang="en-US" sz="1100">
                <a:latin typeface="Calibri"/>
                <a:ea typeface="Calibri"/>
                <a:cs typeface="Calibri"/>
                <a:sym typeface="Calibri"/>
              </a:rPr>
              <a:t>Ferðaþjónusta, notandi menningararfs sem eflir hann líka.</a:t>
            </a:r>
            <a:endParaRPr/>
          </a:p>
          <a:p>
            <a:pPr indent="-342900" lvl="0" marL="342900" rtl="0" algn="l">
              <a:lnSpc>
                <a:spcPct val="100000"/>
              </a:lnSpc>
              <a:spcBef>
                <a:spcPts val="800"/>
              </a:spcBef>
              <a:spcAft>
                <a:spcPts val="0"/>
              </a:spcAft>
              <a:buSzPts val="1100"/>
              <a:buFont typeface="Arial"/>
              <a:buAutoNum type="arabicPeriod"/>
            </a:pPr>
            <a:r>
              <a:rPr lang="en-US" sz="1100">
                <a:latin typeface="Calibri"/>
                <a:ea typeface="Calibri"/>
                <a:cs typeface="Calibri"/>
                <a:sym typeface="Calibri"/>
              </a:rPr>
              <a:t>Ferðaþjónusta, gagnleg starfsemi fyrir móttökulönd og samfélög.</a:t>
            </a:r>
            <a:endParaRPr/>
          </a:p>
          <a:p>
            <a:pPr indent="-342900" lvl="0" marL="342900" rtl="0" algn="l">
              <a:lnSpc>
                <a:spcPct val="100000"/>
              </a:lnSpc>
              <a:spcBef>
                <a:spcPts val="800"/>
              </a:spcBef>
              <a:spcAft>
                <a:spcPts val="0"/>
              </a:spcAft>
              <a:buSzPts val="1100"/>
              <a:buFont typeface="Arial"/>
              <a:buAutoNum type="arabicPeriod"/>
            </a:pPr>
            <a:r>
              <a:rPr lang="en-US" sz="1100">
                <a:latin typeface="Calibri"/>
                <a:ea typeface="Calibri"/>
                <a:cs typeface="Calibri"/>
                <a:sym typeface="Calibri"/>
              </a:rPr>
              <a:t>Skyldur hagsmunaaðila í uppbyggingu á ferðaþjónustu.</a:t>
            </a:r>
            <a:endParaRPr/>
          </a:p>
          <a:p>
            <a:pPr indent="-342900" lvl="0" marL="342900" rtl="0" algn="l">
              <a:lnSpc>
                <a:spcPct val="100000"/>
              </a:lnSpc>
              <a:spcBef>
                <a:spcPts val="800"/>
              </a:spcBef>
              <a:spcAft>
                <a:spcPts val="0"/>
              </a:spcAft>
              <a:buSzPts val="1100"/>
              <a:buFont typeface="Arial"/>
              <a:buAutoNum type="arabicPeriod"/>
            </a:pPr>
            <a:r>
              <a:rPr lang="en-US" sz="1100">
                <a:latin typeface="Calibri"/>
                <a:ea typeface="Calibri"/>
                <a:cs typeface="Calibri"/>
                <a:sym typeface="Calibri"/>
              </a:rPr>
              <a:t>Réttur til ferða og ferðaþjónustu.</a:t>
            </a:r>
            <a:endParaRPr/>
          </a:p>
          <a:p>
            <a:pPr indent="-342900" lvl="0" marL="342900" rtl="0" algn="l">
              <a:lnSpc>
                <a:spcPct val="100000"/>
              </a:lnSpc>
              <a:spcBef>
                <a:spcPts val="800"/>
              </a:spcBef>
              <a:spcAft>
                <a:spcPts val="0"/>
              </a:spcAft>
              <a:buSzPts val="1100"/>
              <a:buFont typeface="Arial"/>
              <a:buAutoNum type="arabicPeriod"/>
            </a:pPr>
            <a:r>
              <a:rPr lang="en-US" sz="1100">
                <a:latin typeface="Calibri"/>
                <a:ea typeface="Calibri"/>
                <a:cs typeface="Calibri"/>
                <a:sym typeface="Calibri"/>
              </a:rPr>
              <a:t>Frelsi ferðaþjónustuhreyfinga.</a:t>
            </a:r>
            <a:endParaRPr/>
          </a:p>
          <a:p>
            <a:pPr indent="-342900" lvl="0" marL="342900" rtl="0" algn="l">
              <a:lnSpc>
                <a:spcPct val="100000"/>
              </a:lnSpc>
              <a:spcBef>
                <a:spcPts val="800"/>
              </a:spcBef>
              <a:spcAft>
                <a:spcPts val="0"/>
              </a:spcAft>
              <a:buSzPts val="1100"/>
              <a:buFont typeface="Arial"/>
              <a:buAutoNum type="arabicPeriod"/>
            </a:pPr>
            <a:r>
              <a:rPr lang="en-US" sz="1100">
                <a:latin typeface="Calibri"/>
                <a:ea typeface="Calibri"/>
                <a:cs typeface="Calibri"/>
                <a:sym typeface="Calibri"/>
              </a:rPr>
              <a:t>Réttindi launafólks og frumkvöðla í ferðaþjónustu.</a:t>
            </a:r>
            <a:endParaRPr/>
          </a:p>
          <a:p>
            <a:pPr indent="-342900" lvl="0" marL="342900" rtl="0" algn="l">
              <a:lnSpc>
                <a:spcPct val="100000"/>
              </a:lnSpc>
              <a:spcBef>
                <a:spcPts val="800"/>
              </a:spcBef>
              <a:spcAft>
                <a:spcPts val="0"/>
              </a:spcAft>
              <a:buSzPts val="1100"/>
              <a:buFont typeface="Arial"/>
              <a:buAutoNum type="arabicPeriod"/>
            </a:pPr>
            <a:r>
              <a:rPr lang="en-US" sz="1100">
                <a:latin typeface="Calibri"/>
                <a:ea typeface="Calibri"/>
                <a:cs typeface="Calibri"/>
                <a:sym typeface="Calibri"/>
              </a:rPr>
              <a:t>Innleiðing meginreglna alþjóðlegra siðareglna ferðaþjónustunnar.</a:t>
            </a:r>
            <a:endParaRPr sz="1100">
              <a:latin typeface="Calibri"/>
              <a:ea typeface="Calibri"/>
              <a:cs typeface="Calibri"/>
              <a:sym typeface="Calibri"/>
            </a:endParaRPr>
          </a:p>
          <a:p>
            <a:pPr indent="0" lvl="0" marL="0" rtl="0" algn="l">
              <a:lnSpc>
                <a:spcPct val="100000"/>
              </a:lnSpc>
              <a:spcBef>
                <a:spcPts val="800"/>
              </a:spcBef>
              <a:spcAft>
                <a:spcPts val="0"/>
              </a:spcAft>
              <a:buSzPts val="1100"/>
              <a:buNone/>
            </a:pPr>
            <a:r>
              <a:t/>
            </a:r>
            <a:endParaRPr/>
          </a:p>
        </p:txBody>
      </p:sp>
      <p:sp>
        <p:nvSpPr>
          <p:cNvPr id="229" name="Google Shape;229;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3200"/>
              <a:t>GSTC:</a:t>
            </a:r>
            <a:endParaRPr sz="3200" u="sng">
              <a:solidFill>
                <a:schemeClr val="hlink"/>
              </a:solidFill>
              <a:hlinkClick r:id="rId2"/>
            </a:endParaRPr>
          </a:p>
          <a:p>
            <a:pPr indent="0" lvl="0" marL="0" marR="0" rtl="0" algn="l">
              <a:lnSpc>
                <a:spcPct val="100000"/>
              </a:lnSpc>
              <a:spcBef>
                <a:spcPts val="0"/>
              </a:spcBef>
              <a:spcAft>
                <a:spcPts val="0"/>
              </a:spcAft>
              <a:buClr>
                <a:srgbClr val="000000"/>
              </a:buClr>
              <a:buSzPts val="1100"/>
              <a:buFont typeface="Arial"/>
              <a:buNone/>
            </a:pPr>
            <a:r>
              <a:rPr lang="en-US" sz="3200" u="sng">
                <a:solidFill>
                  <a:schemeClr val="hlink"/>
                </a:solidFill>
                <a:hlinkClick r:id="rId3"/>
              </a:rPr>
              <a:t>https://www.gstcouncil.org/about/</a:t>
            </a:r>
            <a:endParaRPr/>
          </a:p>
          <a:p>
            <a:pPr indent="0" lvl="0" marL="0" marR="0" rtl="0" algn="l">
              <a:lnSpc>
                <a:spcPct val="100000"/>
              </a:lnSpc>
              <a:spcBef>
                <a:spcPts val="0"/>
              </a:spcBef>
              <a:spcAft>
                <a:spcPts val="0"/>
              </a:spcAft>
              <a:buClr>
                <a:srgbClr val="000000"/>
              </a:buClr>
              <a:buSzPts val="1100"/>
              <a:buFont typeface="Arial"/>
              <a:buNone/>
            </a:pPr>
            <a:r>
              <a:t/>
            </a:r>
            <a:endParaRPr sz="3200" u="sng">
              <a:solidFill>
                <a:schemeClr val="hlink"/>
              </a:solidFill>
              <a:hlinkClick r:id="rId4"/>
            </a:endParaRPr>
          </a:p>
          <a:p>
            <a:pPr indent="0" lvl="0" marL="0" marR="0" rtl="0" algn="l">
              <a:lnSpc>
                <a:spcPct val="100000"/>
              </a:lnSpc>
              <a:spcBef>
                <a:spcPts val="0"/>
              </a:spcBef>
              <a:spcAft>
                <a:spcPts val="0"/>
              </a:spcAft>
              <a:buClr>
                <a:srgbClr val="000000"/>
              </a:buClr>
              <a:buSzPts val="1100"/>
              <a:buFont typeface="Arial"/>
              <a:buNone/>
            </a:pPr>
            <a:r>
              <a:rPr lang="en-US" sz="3200" u="sng">
                <a:solidFill>
                  <a:schemeClr val="hlink"/>
                </a:solidFill>
                <a:hlinkClick r:id="rId5"/>
              </a:rPr>
              <a:t>Turntourism into a force for the global good | TEDxCopenhagen - Ideas worth spreading</a:t>
            </a:r>
            <a:endParaRPr sz="3200"/>
          </a:p>
          <a:p>
            <a:pPr indent="0" lvl="0" marL="0" marR="0" rtl="0" algn="l">
              <a:lnSpc>
                <a:spcPct val="100000"/>
              </a:lnSpc>
              <a:spcBef>
                <a:spcPts val="0"/>
              </a:spcBef>
              <a:spcAft>
                <a:spcPts val="0"/>
              </a:spcAft>
              <a:buClr>
                <a:srgbClr val="000000"/>
              </a:buClr>
              <a:buSzPts val="1100"/>
              <a:buFont typeface="Arial"/>
              <a:buNone/>
            </a:pPr>
            <a:r>
              <a:rPr lang="en-US" sz="3200" u="sng">
                <a:solidFill>
                  <a:schemeClr val="hlink"/>
                </a:solidFill>
                <a:hlinkClick r:id="rId6"/>
              </a:rPr>
              <a:t>Turn tourism into a force for the global good | Mikkel Aarø-Hansen | TEDxCopenhagen – YouTube</a:t>
            </a:r>
            <a:endParaRPr sz="3200"/>
          </a:p>
          <a:p>
            <a:pPr indent="0" lvl="0" marL="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t/>
            </a:r>
            <a:endParaRPr sz="1100"/>
          </a:p>
        </p:txBody>
      </p:sp>
      <p:sp>
        <p:nvSpPr>
          <p:cNvPr id="239" name="Google Shape;239;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11" name="Shape 11"/>
        <p:cNvGrpSpPr/>
        <p:nvPr/>
      </p:nvGrpSpPr>
      <p:grpSpPr>
        <a:xfrm>
          <a:off x="0" y="0"/>
          <a:ext cx="0" cy="0"/>
          <a:chOff x="0" y="0"/>
          <a:chExt cx="0" cy="0"/>
        </a:xfrm>
      </p:grpSpPr>
      <p:sp>
        <p:nvSpPr>
          <p:cNvPr id="12" name="Google Shape;12;p36"/>
          <p:cNvSpPr/>
          <p:nvPr/>
        </p:nvSpPr>
        <p:spPr>
          <a:xfrm>
            <a:off x="1948762" y="1722815"/>
            <a:ext cx="10243238" cy="517179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3" name="Google Shape;13;p36"/>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14" name="Google Shape;14;p36"/>
          <p:cNvSpPr/>
          <p:nvPr>
            <p:ph idx="2" type="pic"/>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34" l="-32105" r="32104" t="-793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 name="Google Shape;16;p36"/>
          <p:cNvSpPr txBox="1"/>
          <p:nvPr>
            <p:ph idx="1" type="body"/>
          </p:nvPr>
        </p:nvSpPr>
        <p:spPr>
          <a:xfrm>
            <a:off x="5317932" y="4349593"/>
            <a:ext cx="5435885" cy="11582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36"/>
          <p:cNvSpPr txBox="1"/>
          <p:nvPr>
            <p:ph idx="3" type="body"/>
          </p:nvPr>
        </p:nvSpPr>
        <p:spPr>
          <a:xfrm>
            <a:off x="5317932" y="37509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 icon graph">
  <p:cSld name="3 point icon graph">
    <p:spTree>
      <p:nvGrpSpPr>
        <p:cNvPr id="121" name="Shape 121"/>
        <p:cNvGrpSpPr/>
        <p:nvPr/>
      </p:nvGrpSpPr>
      <p:grpSpPr>
        <a:xfrm>
          <a:off x="0" y="0"/>
          <a:ext cx="0" cy="0"/>
          <a:chOff x="0" y="0"/>
          <a:chExt cx="0" cy="0"/>
        </a:xfrm>
      </p:grpSpPr>
      <p:sp>
        <p:nvSpPr>
          <p:cNvPr id="122" name="Google Shape;122;p44"/>
          <p:cNvSpPr/>
          <p:nvPr/>
        </p:nvSpPr>
        <p:spPr>
          <a:xfrm>
            <a:off x="2225374" y="17274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3" name="Google Shape;123;p44"/>
          <p:cNvSpPr/>
          <p:nvPr/>
        </p:nvSpPr>
        <p:spPr>
          <a:xfrm>
            <a:off x="2268473" y="1768904"/>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4" name="Google Shape;124;p44"/>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5" name="Google Shape;125;p44"/>
          <p:cNvSpPr/>
          <p:nvPr/>
        </p:nvSpPr>
        <p:spPr>
          <a:xfrm>
            <a:off x="5389834" y="1815204"/>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6" name="Google Shape;126;p44"/>
          <p:cNvSpPr/>
          <p:nvPr/>
        </p:nvSpPr>
        <p:spPr>
          <a:xfrm>
            <a:off x="8745392" y="178001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7" name="Google Shape;127;p44"/>
          <p:cNvSpPr/>
          <p:nvPr/>
        </p:nvSpPr>
        <p:spPr>
          <a:xfrm>
            <a:off x="8792510" y="1821454"/>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8" name="Google Shape;128;p44"/>
          <p:cNvSpPr txBox="1"/>
          <p:nvPr>
            <p:ph idx="1" type="body"/>
          </p:nvPr>
        </p:nvSpPr>
        <p:spPr>
          <a:xfrm>
            <a:off x="1956271" y="4333339"/>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0" i="0" sz="2000">
                <a:solidFill>
                  <a:srgbClr val="1B728D"/>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44"/>
          <p:cNvSpPr txBox="1"/>
          <p:nvPr>
            <p:ph idx="2" type="body"/>
          </p:nvPr>
        </p:nvSpPr>
        <p:spPr>
          <a:xfrm>
            <a:off x="5078733"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44"/>
          <p:cNvSpPr txBox="1"/>
          <p:nvPr>
            <p:ph idx="3" type="body"/>
          </p:nvPr>
        </p:nvSpPr>
        <p:spPr>
          <a:xfrm>
            <a:off x="8479091"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44"/>
          <p:cNvSpPr txBox="1"/>
          <p:nvPr>
            <p:ph idx="4"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2" name="Google Shape;132;p44"/>
          <p:cNvGrpSpPr/>
          <p:nvPr/>
        </p:nvGrpSpPr>
        <p:grpSpPr>
          <a:xfrm>
            <a:off x="4571670" y="6135034"/>
            <a:ext cx="3059425" cy="407404"/>
            <a:chOff x="4345239" y="6324600"/>
            <a:chExt cx="3059425" cy="407404"/>
          </a:xfrm>
        </p:grpSpPr>
        <p:sp>
          <p:nvSpPr>
            <p:cNvPr id="133" name="Google Shape;133;p44"/>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34" name="Google Shape;134;p44"/>
            <p:cNvPicPr preferRelativeResize="0"/>
            <p:nvPr/>
          </p:nvPicPr>
          <p:blipFill rotWithShape="1">
            <a:blip r:embed="rId2">
              <a:alphaModFix/>
            </a:blip>
            <a:srcRect b="-7351" l="28689" r="49709" t="329"/>
            <a:stretch/>
          </p:blipFill>
          <p:spPr>
            <a:xfrm>
              <a:off x="4345239" y="6324600"/>
              <a:ext cx="358362" cy="40740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35" name="Shape 135"/>
        <p:cNvGrpSpPr/>
        <p:nvPr/>
      </p:nvGrpSpPr>
      <p:grpSpPr>
        <a:xfrm>
          <a:off x="0" y="0"/>
          <a:ext cx="0" cy="0"/>
          <a:chOff x="0" y="0"/>
          <a:chExt cx="0" cy="0"/>
        </a:xfrm>
      </p:grpSpPr>
      <p:sp>
        <p:nvSpPr>
          <p:cNvPr id="136" name="Google Shape;136;p63"/>
          <p:cNvSpPr/>
          <p:nvPr/>
        </p:nvSpPr>
        <p:spPr>
          <a:xfrm flipH="1" rot="-5400000">
            <a:off x="5604725" y="270725"/>
            <a:ext cx="6553432" cy="6621118"/>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 name="Google Shape;137;p63"/>
          <p:cNvSpPr/>
          <p:nvPr/>
        </p:nvSpPr>
        <p:spPr>
          <a:xfrm flipH="1" rot="-5400000">
            <a:off x="5557861" y="270725"/>
            <a:ext cx="6553432" cy="6621118"/>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64" l="-24307" r="24307" t="863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 name="Google Shape;138;p63"/>
          <p:cNvSpPr txBox="1"/>
          <p:nvPr>
            <p:ph idx="1" type="body"/>
          </p:nvPr>
        </p:nvSpPr>
        <p:spPr>
          <a:xfrm>
            <a:off x="1009870" y="3322266"/>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63"/>
          <p:cNvSpPr txBox="1"/>
          <p:nvPr>
            <p:ph idx="2" type="body"/>
          </p:nvPr>
        </p:nvSpPr>
        <p:spPr>
          <a:xfrm>
            <a:off x="1009870" y="3945225"/>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63"/>
          <p:cNvSpPr txBox="1"/>
          <p:nvPr>
            <p:ph idx="3" type="body"/>
          </p:nvPr>
        </p:nvSpPr>
        <p:spPr>
          <a:xfrm>
            <a:off x="1018034" y="4588788"/>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63"/>
          <p:cNvSpPr/>
          <p:nvPr/>
        </p:nvSpPr>
        <p:spPr>
          <a:xfrm flipH="1" rot="10800000">
            <a:off x="46864" y="5695906"/>
            <a:ext cx="5128570" cy="77733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42" name="Google Shape;142;p63"/>
          <p:cNvSpPr txBox="1"/>
          <p:nvPr>
            <p:ph idx="4" type="body"/>
          </p:nvPr>
        </p:nvSpPr>
        <p:spPr>
          <a:xfrm>
            <a:off x="918627" y="5726524"/>
            <a:ext cx="3898089"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63"/>
          <p:cNvSpPr txBox="1"/>
          <p:nvPr>
            <p:ph idx="5" type="body"/>
          </p:nvPr>
        </p:nvSpPr>
        <p:spPr>
          <a:xfrm>
            <a:off x="7986644" y="310924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63"/>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45" name="Google Shape;145;p63"/>
          <p:cNvGrpSpPr/>
          <p:nvPr/>
        </p:nvGrpSpPr>
        <p:grpSpPr>
          <a:xfrm>
            <a:off x="9432575" y="5721840"/>
            <a:ext cx="2735993" cy="679345"/>
            <a:chOff x="0" y="0"/>
            <a:chExt cx="2301694" cy="571500"/>
          </a:xfrm>
        </p:grpSpPr>
        <p:sp>
          <p:nvSpPr>
            <p:cNvPr id="146" name="Google Shape;146;p6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7" name="Google Shape;147;p63"/>
            <p:cNvPicPr preferRelativeResize="0"/>
            <p:nvPr/>
          </p:nvPicPr>
          <p:blipFill rotWithShape="1">
            <a:blip r:embed="rId3">
              <a:alphaModFix/>
            </a:blip>
            <a:srcRect b="0" l="0" r="44449" t="0"/>
            <a:stretch/>
          </p:blipFill>
          <p:spPr>
            <a:xfrm>
              <a:off x="312965" y="96237"/>
              <a:ext cx="1675765" cy="384810"/>
            </a:xfrm>
            <a:prstGeom prst="rect">
              <a:avLst/>
            </a:prstGeom>
            <a:noFill/>
            <a:ln>
              <a:noFill/>
            </a:ln>
          </p:spPr>
        </p:pic>
      </p:grpSp>
      <p:pic>
        <p:nvPicPr>
          <p:cNvPr descr="A picture containing text, clock, sign, gauge&#10;&#10;Description automatically generated" id="148" name="Google Shape;148;p63"/>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149" name="Google Shape;149;p63"/>
          <p:cNvSpPr/>
          <p:nvPr/>
        </p:nvSpPr>
        <p:spPr>
          <a:xfrm rot="10800000">
            <a:off x="7639382" y="3074841"/>
            <a:ext cx="3890008" cy="45719"/>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150" name="Shape 150"/>
        <p:cNvGrpSpPr/>
        <p:nvPr/>
      </p:nvGrpSpPr>
      <p:grpSpPr>
        <a:xfrm>
          <a:off x="0" y="0"/>
          <a:ext cx="0" cy="0"/>
          <a:chOff x="0" y="0"/>
          <a:chExt cx="0" cy="0"/>
        </a:xfrm>
      </p:grpSpPr>
      <p:sp>
        <p:nvSpPr>
          <p:cNvPr id="151" name="Google Shape;151;p64"/>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52" name="Google Shape;152;p64"/>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64"/>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54" name="Google Shape;154;p64"/>
          <p:cNvGrpSpPr/>
          <p:nvPr/>
        </p:nvGrpSpPr>
        <p:grpSpPr>
          <a:xfrm>
            <a:off x="408953" y="6110271"/>
            <a:ext cx="11323912" cy="541807"/>
            <a:chOff x="430699" y="6069857"/>
            <a:chExt cx="11323912" cy="541807"/>
          </a:xfrm>
        </p:grpSpPr>
        <p:sp>
          <p:nvSpPr>
            <p:cNvPr id="155" name="Google Shape;155;p64"/>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 name="Google Shape;156;p64"/>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57" name="Google Shape;157;p64"/>
            <p:cNvPicPr preferRelativeResize="0"/>
            <p:nvPr/>
          </p:nvPicPr>
          <p:blipFill rotWithShape="1">
            <a:blip r:embed="rId2">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2" name="Shape 22"/>
        <p:cNvGrpSpPr/>
        <p:nvPr/>
      </p:nvGrpSpPr>
      <p:grpSpPr>
        <a:xfrm>
          <a:off x="0" y="0"/>
          <a:ext cx="0" cy="0"/>
          <a:chOff x="0" y="0"/>
          <a:chExt cx="0" cy="0"/>
        </a:xfrm>
      </p:grpSpPr>
      <p:sp>
        <p:nvSpPr>
          <p:cNvPr id="23" name="Google Shape;23;p38"/>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 name="Google Shape;24;p38"/>
          <p:cNvSpPr/>
          <p:nvPr>
            <p:ph idx="2" type="pic"/>
          </p:nvPr>
        </p:nvSpPr>
        <p:spPr>
          <a:xfrm flipH="1">
            <a:off x="-1" y="2780"/>
            <a:ext cx="4862437" cy="6855220"/>
          </a:xfrm>
          <a:prstGeom prst="rect">
            <a:avLst/>
          </a:prstGeom>
          <a:noFill/>
          <a:ln>
            <a:noFill/>
          </a:ln>
        </p:spPr>
      </p:sp>
      <p:sp>
        <p:nvSpPr>
          <p:cNvPr id="25" name="Google Shape;25;p38"/>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63" l="-18857" r="18856" t="-1407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 name="Google Shape;26;p38"/>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7" name="Google Shape;27;p38"/>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8"/>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9" name="Google Shape;29;p38"/>
          <p:cNvGrpSpPr/>
          <p:nvPr/>
        </p:nvGrpSpPr>
        <p:grpSpPr>
          <a:xfrm>
            <a:off x="4950389" y="6203959"/>
            <a:ext cx="6804222" cy="407705"/>
            <a:chOff x="4950389" y="6203959"/>
            <a:chExt cx="6804222" cy="407705"/>
          </a:xfrm>
        </p:grpSpPr>
        <p:sp>
          <p:nvSpPr>
            <p:cNvPr id="30" name="Google Shape;30;p38"/>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 name="Google Shape;31;p3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2" name="Shape 32"/>
        <p:cNvGrpSpPr/>
        <p:nvPr/>
      </p:nvGrpSpPr>
      <p:grpSpPr>
        <a:xfrm>
          <a:off x="0" y="0"/>
          <a:ext cx="0" cy="0"/>
          <a:chOff x="0" y="0"/>
          <a:chExt cx="0" cy="0"/>
        </a:xfrm>
      </p:grpSpPr>
      <p:sp>
        <p:nvSpPr>
          <p:cNvPr id="33" name="Google Shape;33;p37"/>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7" l="-41098" r="10751" t="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6" name="Google Shape;36;p37"/>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7"/>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7"/>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7"/>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7"/>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7"/>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7"/>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7"/>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7"/>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7"/>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7"/>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with quote">
  <p:cSld name="Photo Slide with quote">
    <p:spTree>
      <p:nvGrpSpPr>
        <p:cNvPr id="51" name="Shape 51"/>
        <p:cNvGrpSpPr/>
        <p:nvPr/>
      </p:nvGrpSpPr>
      <p:grpSpPr>
        <a:xfrm>
          <a:off x="0" y="0"/>
          <a:ext cx="0" cy="0"/>
          <a:chOff x="0" y="0"/>
          <a:chExt cx="0" cy="0"/>
        </a:xfrm>
      </p:grpSpPr>
      <p:sp>
        <p:nvSpPr>
          <p:cNvPr id="52" name="Google Shape;52;p41"/>
          <p:cNvSpPr/>
          <p:nvPr/>
        </p:nvSpPr>
        <p:spPr>
          <a:xfrm>
            <a:off x="4559917"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 name="Google Shape;53;p41"/>
          <p:cNvSpPr/>
          <p:nvPr/>
        </p:nvSpPr>
        <p:spPr>
          <a:xfrm>
            <a:off x="4559918"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blipFill rotWithShape="1">
            <a:blip r:embed="rId2">
              <a:alphaModFix/>
            </a:blip>
            <a:stretch>
              <a:fillRect b="-65434" l="-32105" r="32104" t="-793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p41"/>
          <p:cNvSpPr/>
          <p:nvPr>
            <p:ph idx="2" type="pic"/>
          </p:nvPr>
        </p:nvSpPr>
        <p:spPr>
          <a:xfrm>
            <a:off x="1" y="-22478"/>
            <a:ext cx="12187574" cy="6880476"/>
          </a:xfrm>
          <a:prstGeom prst="rect">
            <a:avLst/>
          </a:prstGeom>
          <a:noFill/>
          <a:ln>
            <a:noFill/>
          </a:ln>
        </p:spPr>
      </p:sp>
      <p:sp>
        <p:nvSpPr>
          <p:cNvPr id="55" name="Google Shape;55;p41"/>
          <p:cNvSpPr txBox="1"/>
          <p:nvPr>
            <p:ph idx="1" type="body"/>
          </p:nvPr>
        </p:nvSpPr>
        <p:spPr>
          <a:xfrm>
            <a:off x="10605172" y="477886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41"/>
          <p:cNvSpPr txBox="1"/>
          <p:nvPr>
            <p:ph idx="3" type="body"/>
          </p:nvPr>
        </p:nvSpPr>
        <p:spPr>
          <a:xfrm>
            <a:off x="7021108" y="1671991"/>
            <a:ext cx="4369392" cy="392344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1"/>
          <p:cNvSpPr txBox="1"/>
          <p:nvPr>
            <p:ph idx="4" type="body"/>
          </p:nvPr>
        </p:nvSpPr>
        <p:spPr>
          <a:xfrm>
            <a:off x="6900182" y="1639353"/>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41"/>
          <p:cNvSpPr/>
          <p:nvPr/>
        </p:nvSpPr>
        <p:spPr>
          <a:xfrm>
            <a:off x="5084618" y="6203859"/>
            <a:ext cx="6625332" cy="45719"/>
          </a:xfrm>
          <a:custGeom>
            <a:rect b="b" l="l" r="r" t="t"/>
            <a:pathLst>
              <a:path extrusionOk="0" h="8144" w="2568842">
                <a:moveTo>
                  <a:pt x="0" y="0"/>
                </a:moveTo>
                <a:lnTo>
                  <a:pt x="2568843"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 name="Google Shape;59;p41"/>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60" name="Shape 60"/>
        <p:cNvGrpSpPr/>
        <p:nvPr/>
      </p:nvGrpSpPr>
      <p:grpSpPr>
        <a:xfrm>
          <a:off x="0" y="0"/>
          <a:ext cx="0" cy="0"/>
          <a:chOff x="0" y="0"/>
          <a:chExt cx="0" cy="0"/>
        </a:xfrm>
      </p:grpSpPr>
      <p:sp>
        <p:nvSpPr>
          <p:cNvPr id="61" name="Google Shape;61;p47"/>
          <p:cNvSpPr/>
          <p:nvPr>
            <p:ph idx="2" type="pic"/>
          </p:nvPr>
        </p:nvSpPr>
        <p:spPr>
          <a:xfrm>
            <a:off x="16300" y="-732"/>
            <a:ext cx="12175708" cy="3635823"/>
          </a:xfrm>
          <a:prstGeom prst="rect">
            <a:avLst/>
          </a:prstGeom>
          <a:noFill/>
          <a:ln>
            <a:noFill/>
          </a:ln>
        </p:spPr>
      </p:sp>
      <p:sp>
        <p:nvSpPr>
          <p:cNvPr id="62" name="Google Shape;62;p47"/>
          <p:cNvSpPr/>
          <p:nvPr/>
        </p:nvSpPr>
        <p:spPr>
          <a:xfrm>
            <a:off x="16300" y="-732"/>
            <a:ext cx="2746956" cy="3664678"/>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 name="Google Shape;63;p47"/>
          <p:cNvSpPr/>
          <p:nvPr/>
        </p:nvSpPr>
        <p:spPr>
          <a:xfrm>
            <a:off x="0" y="-29587"/>
            <a:ext cx="2746956" cy="3664678"/>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2" l="-13486" r="5545" t="17753"/>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4" name="Google Shape;64;p47"/>
          <p:cNvSpPr/>
          <p:nvPr/>
        </p:nvSpPr>
        <p:spPr>
          <a:xfrm rot="-5400000">
            <a:off x="4603789" y="4842414"/>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65" name="Google Shape;65;p47"/>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47"/>
          <p:cNvSpPr txBox="1"/>
          <p:nvPr>
            <p:ph idx="3" type="body"/>
          </p:nvPr>
        </p:nvSpPr>
        <p:spPr>
          <a:xfrm>
            <a:off x="787112" y="3956644"/>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7" name="Google Shape;67;p47"/>
          <p:cNvGrpSpPr/>
          <p:nvPr/>
        </p:nvGrpSpPr>
        <p:grpSpPr>
          <a:xfrm>
            <a:off x="408953" y="6110271"/>
            <a:ext cx="11323912" cy="541807"/>
            <a:chOff x="430699" y="6069857"/>
            <a:chExt cx="11323912" cy="541807"/>
          </a:xfrm>
        </p:grpSpPr>
        <p:sp>
          <p:nvSpPr>
            <p:cNvPr id="68" name="Google Shape;68;p47"/>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9" name="Google Shape;69;p47"/>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0" name="Google Shape;70;p47"/>
            <p:cNvPicPr preferRelativeResize="0"/>
            <p:nvPr/>
          </p:nvPicPr>
          <p:blipFill rotWithShape="1">
            <a:blip r:embed="rId3">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71" name="Shape 71"/>
        <p:cNvGrpSpPr/>
        <p:nvPr/>
      </p:nvGrpSpPr>
      <p:grpSpPr>
        <a:xfrm>
          <a:off x="0" y="0"/>
          <a:ext cx="0" cy="0"/>
          <a:chOff x="0" y="0"/>
          <a:chExt cx="0" cy="0"/>
        </a:xfrm>
      </p:grpSpPr>
      <p:sp>
        <p:nvSpPr>
          <p:cNvPr id="72" name="Google Shape;72;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3" name="Google Shape;73;p42"/>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74" name="Google Shape;74;p42"/>
          <p:cNvSpPr/>
          <p:nvPr>
            <p:ph idx="2" type="pic"/>
          </p:nvPr>
        </p:nvSpPr>
        <p:spPr>
          <a:xfrm>
            <a:off x="7061200" y="1203325"/>
            <a:ext cx="5130800" cy="3913188"/>
          </a:xfrm>
          <a:prstGeom prst="rect">
            <a:avLst/>
          </a:prstGeom>
          <a:solidFill>
            <a:schemeClr val="lt1"/>
          </a:solidFill>
          <a:ln>
            <a:noFill/>
          </a:ln>
        </p:spPr>
      </p:sp>
      <p:sp>
        <p:nvSpPr>
          <p:cNvPr id="75" name="Google Shape;75;p42"/>
          <p:cNvSpPr txBox="1"/>
          <p:nvPr>
            <p:ph idx="1" type="body"/>
          </p:nvPr>
        </p:nvSpPr>
        <p:spPr>
          <a:xfrm>
            <a:off x="831350" y="3594101"/>
            <a:ext cx="5029134" cy="22335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42"/>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77" name="Google Shape;77;p42"/>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8" name="Google Shape;78;p42"/>
          <p:cNvGrpSpPr/>
          <p:nvPr/>
        </p:nvGrpSpPr>
        <p:grpSpPr>
          <a:xfrm>
            <a:off x="408953" y="6110271"/>
            <a:ext cx="11323912" cy="541807"/>
            <a:chOff x="430699" y="6069857"/>
            <a:chExt cx="11323912" cy="541807"/>
          </a:xfrm>
        </p:grpSpPr>
        <p:sp>
          <p:nvSpPr>
            <p:cNvPr id="79" name="Google Shape;79;p42"/>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 name="Google Shape;80;p4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81" name="Google Shape;81;p42"/>
            <p:cNvPicPr preferRelativeResize="0"/>
            <p:nvPr/>
          </p:nvPicPr>
          <p:blipFill rotWithShape="1">
            <a:blip r:embed="rId3">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82" name="Shape 82"/>
        <p:cNvGrpSpPr/>
        <p:nvPr/>
      </p:nvGrpSpPr>
      <p:grpSpPr>
        <a:xfrm>
          <a:off x="0" y="0"/>
          <a:ext cx="0" cy="0"/>
          <a:chOff x="0" y="0"/>
          <a:chExt cx="0" cy="0"/>
        </a:xfrm>
      </p:grpSpPr>
      <p:sp>
        <p:nvSpPr>
          <p:cNvPr id="83" name="Google Shape;83;p40"/>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 name="Google Shape;84;p40"/>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grpSp>
        <p:nvGrpSpPr>
          <p:cNvPr id="85" name="Google Shape;85;p40"/>
          <p:cNvGrpSpPr/>
          <p:nvPr/>
        </p:nvGrpSpPr>
        <p:grpSpPr>
          <a:xfrm>
            <a:off x="2530564" y="336687"/>
            <a:ext cx="9078210" cy="5854425"/>
            <a:chOff x="3152299" y="635855"/>
            <a:chExt cx="19296834" cy="12444290"/>
          </a:xfrm>
        </p:grpSpPr>
        <p:pic>
          <p:nvPicPr>
            <p:cNvPr descr="iPhone6_mockup_front_white.png" id="86" name="Google Shape;86;p40"/>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87" name="Google Shape;87;p40"/>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88" name="Google Shape;88;p40"/>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89" name="Google Shape;89;p40"/>
          <p:cNvSpPr/>
          <p:nvPr>
            <p:ph idx="2" type="pic"/>
          </p:nvPr>
        </p:nvSpPr>
        <p:spPr>
          <a:xfrm>
            <a:off x="8602116" y="1265033"/>
            <a:ext cx="2266512" cy="3978298"/>
          </a:xfrm>
          <a:prstGeom prst="rect">
            <a:avLst/>
          </a:prstGeom>
          <a:solidFill>
            <a:schemeClr val="lt1"/>
          </a:solidFill>
          <a:ln>
            <a:noFill/>
          </a:ln>
        </p:spPr>
      </p:sp>
      <p:sp>
        <p:nvSpPr>
          <p:cNvPr id="90" name="Google Shape;90;p40"/>
          <p:cNvSpPr txBox="1"/>
          <p:nvPr>
            <p:ph idx="1" type="body"/>
          </p:nvPr>
        </p:nvSpPr>
        <p:spPr>
          <a:xfrm>
            <a:off x="734715" y="3594101"/>
            <a:ext cx="4983180" cy="20306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40"/>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2" name="Google Shape;92;p40"/>
          <p:cNvGrpSpPr/>
          <p:nvPr/>
        </p:nvGrpSpPr>
        <p:grpSpPr>
          <a:xfrm>
            <a:off x="408953" y="6110271"/>
            <a:ext cx="11323912" cy="541807"/>
            <a:chOff x="430699" y="6069857"/>
            <a:chExt cx="11323912" cy="541807"/>
          </a:xfrm>
        </p:grpSpPr>
        <p:sp>
          <p:nvSpPr>
            <p:cNvPr id="93" name="Google Shape;93;p40"/>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 name="Google Shape;94;p40"/>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95" name="Google Shape;95;p40"/>
            <p:cNvPicPr preferRelativeResize="0"/>
            <p:nvPr/>
          </p:nvPicPr>
          <p:blipFill rotWithShape="1">
            <a:blip r:embed="rId3">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2">
  <p:cSld name="Text Slide with Photo 2">
    <p:spTree>
      <p:nvGrpSpPr>
        <p:cNvPr id="96" name="Shape 96"/>
        <p:cNvGrpSpPr/>
        <p:nvPr/>
      </p:nvGrpSpPr>
      <p:grpSpPr>
        <a:xfrm>
          <a:off x="0" y="0"/>
          <a:ext cx="0" cy="0"/>
          <a:chOff x="0" y="0"/>
          <a:chExt cx="0" cy="0"/>
        </a:xfrm>
      </p:grpSpPr>
      <p:sp>
        <p:nvSpPr>
          <p:cNvPr id="97" name="Google Shape;97;p45"/>
          <p:cNvSpPr/>
          <p:nvPr/>
        </p:nvSpPr>
        <p:spPr>
          <a:xfrm>
            <a:off x="7329608" y="4573043"/>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 name="Google Shape;98;p45"/>
          <p:cNvSpPr/>
          <p:nvPr>
            <p:ph idx="2" type="pic"/>
          </p:nvPr>
        </p:nvSpPr>
        <p:spPr>
          <a:xfrm>
            <a:off x="7329563" y="-1"/>
            <a:ext cx="4862437" cy="6855220"/>
          </a:xfrm>
          <a:prstGeom prst="rect">
            <a:avLst/>
          </a:prstGeom>
          <a:noFill/>
          <a:ln>
            <a:noFill/>
          </a:ln>
        </p:spPr>
      </p:sp>
      <p:sp>
        <p:nvSpPr>
          <p:cNvPr id="99" name="Google Shape;99;p45"/>
          <p:cNvSpPr/>
          <p:nvPr/>
        </p:nvSpPr>
        <p:spPr>
          <a:xfrm>
            <a:off x="831689" y="6203959"/>
            <a:ext cx="6297244" cy="176873"/>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00" name="Google Shape;100;p45"/>
          <p:cNvPicPr preferRelativeResize="0"/>
          <p:nvPr/>
        </p:nvPicPr>
        <p:blipFill rotWithShape="1">
          <a:blip r:embed="rId2">
            <a:alphaModFix/>
          </a:blip>
          <a:srcRect b="-7351" l="28689" r="49709" t="329"/>
          <a:stretch/>
        </p:blipFill>
        <p:spPr>
          <a:xfrm>
            <a:off x="430699" y="6062820"/>
            <a:ext cx="400991" cy="455867"/>
          </a:xfrm>
          <a:prstGeom prst="rect">
            <a:avLst/>
          </a:prstGeom>
          <a:noFill/>
          <a:ln>
            <a:noFill/>
          </a:ln>
        </p:spPr>
      </p:pic>
      <p:sp>
        <p:nvSpPr>
          <p:cNvPr id="101" name="Google Shape;101;p45"/>
          <p:cNvSpPr/>
          <p:nvPr/>
        </p:nvSpPr>
        <p:spPr>
          <a:xfrm>
            <a:off x="7329563" y="4572901"/>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3">
              <a:alphaModFix/>
            </a:blip>
            <a:stretch>
              <a:fillRect b="-51263" l="-18857" r="18856" t="-1407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 name="Google Shape;102;p45"/>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03" name="Google Shape;103;p45"/>
          <p:cNvSpPr txBox="1"/>
          <p:nvPr>
            <p:ph idx="1" type="body"/>
          </p:nvPr>
        </p:nvSpPr>
        <p:spPr>
          <a:xfrm>
            <a:off x="529759" y="17570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45"/>
          <p:cNvSpPr txBox="1"/>
          <p:nvPr>
            <p:ph idx="3" type="body"/>
          </p:nvPr>
        </p:nvSpPr>
        <p:spPr>
          <a:xfrm>
            <a:off x="529758" y="6429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B">
  <p:cSld name="5 point icon Graph B">
    <p:spTree>
      <p:nvGrpSpPr>
        <p:cNvPr id="105" name="Shape 105"/>
        <p:cNvGrpSpPr/>
        <p:nvPr/>
      </p:nvGrpSpPr>
      <p:grpSpPr>
        <a:xfrm>
          <a:off x="0" y="0"/>
          <a:ext cx="0" cy="0"/>
          <a:chOff x="0" y="0"/>
          <a:chExt cx="0" cy="0"/>
        </a:xfrm>
      </p:grpSpPr>
      <p:sp>
        <p:nvSpPr>
          <p:cNvPr id="106" name="Google Shape;106;p49"/>
          <p:cNvSpPr/>
          <p:nvPr/>
        </p:nvSpPr>
        <p:spPr>
          <a:xfrm>
            <a:off x="832077" y="3024269"/>
            <a:ext cx="1921262" cy="2081780"/>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 name="Google Shape;107;p49"/>
          <p:cNvSpPr/>
          <p:nvPr/>
        </p:nvSpPr>
        <p:spPr>
          <a:xfrm>
            <a:off x="2970654" y="3024269"/>
            <a:ext cx="1916323" cy="2081780"/>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 name="Google Shape;108;p49"/>
          <p:cNvSpPr/>
          <p:nvPr/>
        </p:nvSpPr>
        <p:spPr>
          <a:xfrm>
            <a:off x="5104293" y="3024269"/>
            <a:ext cx="1918793" cy="2081780"/>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 name="Google Shape;109;p49"/>
          <p:cNvSpPr/>
          <p:nvPr/>
        </p:nvSpPr>
        <p:spPr>
          <a:xfrm>
            <a:off x="7242870" y="3024269"/>
            <a:ext cx="1916323" cy="2081780"/>
          </a:xfrm>
          <a:custGeom>
            <a:rect b="b" l="l" r="r" t="t"/>
            <a:pathLst>
              <a:path extrusionOk="0" h="3719" w="3422">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 name="Google Shape;110;p49"/>
          <p:cNvSpPr/>
          <p:nvPr/>
        </p:nvSpPr>
        <p:spPr>
          <a:xfrm>
            <a:off x="9376508" y="3024269"/>
            <a:ext cx="1921262" cy="2081780"/>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 name="Google Shape;111;p49"/>
          <p:cNvSpPr/>
          <p:nvPr/>
        </p:nvSpPr>
        <p:spPr>
          <a:xfrm>
            <a:off x="5650339" y="1213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12" name="Google Shape;112;p49"/>
          <p:cNvSpPr txBox="1"/>
          <p:nvPr>
            <p:ph idx="1" type="body"/>
          </p:nvPr>
        </p:nvSpPr>
        <p:spPr>
          <a:xfrm>
            <a:off x="10764" y="430704"/>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49"/>
          <p:cNvSpPr txBox="1"/>
          <p:nvPr>
            <p:ph idx="2" type="body"/>
          </p:nvPr>
        </p:nvSpPr>
        <p:spPr>
          <a:xfrm>
            <a:off x="846019" y="377243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9"/>
          <p:cNvSpPr txBox="1"/>
          <p:nvPr>
            <p:ph idx="3" type="body"/>
          </p:nvPr>
        </p:nvSpPr>
        <p:spPr>
          <a:xfrm>
            <a:off x="2973021" y="376618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49"/>
          <p:cNvSpPr txBox="1"/>
          <p:nvPr>
            <p:ph idx="4" type="body"/>
          </p:nvPr>
        </p:nvSpPr>
        <p:spPr>
          <a:xfrm>
            <a:off x="5116948" y="3757727"/>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49"/>
          <p:cNvSpPr txBox="1"/>
          <p:nvPr>
            <p:ph idx="5" type="body"/>
          </p:nvPr>
        </p:nvSpPr>
        <p:spPr>
          <a:xfrm>
            <a:off x="7271386" y="3751477"/>
            <a:ext cx="1890175"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49"/>
          <p:cNvSpPr txBox="1"/>
          <p:nvPr>
            <p:ph idx="6" type="body"/>
          </p:nvPr>
        </p:nvSpPr>
        <p:spPr>
          <a:xfrm>
            <a:off x="9391239" y="3739902"/>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8" name="Google Shape;118;p49"/>
          <p:cNvGrpSpPr/>
          <p:nvPr/>
        </p:nvGrpSpPr>
        <p:grpSpPr>
          <a:xfrm>
            <a:off x="4571670" y="6135034"/>
            <a:ext cx="3059425" cy="407404"/>
            <a:chOff x="4345239" y="6324600"/>
            <a:chExt cx="3059425" cy="407404"/>
          </a:xfrm>
        </p:grpSpPr>
        <p:sp>
          <p:nvSpPr>
            <p:cNvPr id="119" name="Google Shape;119;p49"/>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20" name="Google Shape;120;p49"/>
            <p:cNvPicPr preferRelativeResize="0"/>
            <p:nvPr/>
          </p:nvPicPr>
          <p:blipFill rotWithShape="1">
            <a:blip r:embed="rId2">
              <a:alphaModFix/>
            </a:blip>
            <a:srcRect b="-7351" l="28689" r="49709" t="329"/>
            <a:stretch/>
          </p:blipFill>
          <p:spPr>
            <a:xfrm>
              <a:off x="4345239" y="6324600"/>
              <a:ext cx="358362" cy="40740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hyperlink" Target="https://tourism4sdgs.org/"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s://www.gstcouncil.org/gstc-criteria/" TargetMode="External"/><Relationship Id="rId4" Type="http://schemas.openxmlformats.org/officeDocument/2006/relationships/image" Target="../media/image14.png"/><Relationship Id="rId5" Type="http://schemas.openxmlformats.org/officeDocument/2006/relationships/hyperlink" Target="https://www.gstcouncil.org/gstc-criteria/" TargetMode="External"/><Relationship Id="rId6"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s://masschallenge.org/article/agriculture-innovation" TargetMode="External"/><Relationship Id="rId4" Type="http://schemas.openxmlformats.org/officeDocument/2006/relationships/image" Target="../media/image24.jpg"/><Relationship Id="rId5"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s://youtu.be/aRxymTETvXk" TargetMode="Externa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s://firbas.com/en/" TargetMode="External"/><Relationship Id="rId4" Type="http://schemas.openxmlformats.org/officeDocument/2006/relationships/hyperlink" Target="https://firbas.com/en/" TargetMode="External"/><Relationship Id="rId5" Type="http://schemas.openxmlformats.org/officeDocument/2006/relationships/hyperlink" Target="https://firbas.com/en/" TargetMode="External"/><Relationship Id="rId6" Type="http://schemas.openxmlformats.org/officeDocument/2006/relationships/hyperlink" Target="https://www.fridheimar.is/en" TargetMode="External"/><Relationship Id="rId7" Type="http://schemas.openxmlformats.org/officeDocument/2006/relationships/hyperlink" Target="https://www.fridheimar.is/e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about:blank" TargetMode="External"/><Relationship Id="rId4" Type="http://schemas.openxmlformats.org/officeDocument/2006/relationships/image" Target="../media/image22.jpg"/><Relationship Id="rId5" Type="http://schemas.openxmlformats.org/officeDocument/2006/relationships/hyperlink" Target="https://www.fao.org/3/i3347e/i3347e.pdf" TargetMode="External"/><Relationship Id="rId6" Type="http://schemas.openxmlformats.org/officeDocument/2006/relationships/hyperlink" Target="https://www.fao.org/3/i3347e/i3347e.pdf" TargetMode="External"/><Relationship Id="rId7" Type="http://schemas.openxmlformats.org/officeDocument/2006/relationships/hyperlink" Target="https://www.fao.org/3/i3347e/i3347e.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s://www.youtube.com/channel/UCTViMLo7TqGSW7-uhEPdDjA" TargetMode="External"/><Relationship Id="rId4" Type="http://schemas.openxmlformats.org/officeDocument/2006/relationships/image" Target="../media/image30.jpg"/><Relationship Id="rId5" Type="http://schemas.openxmlformats.org/officeDocument/2006/relationships/hyperlink" Target="https://www.youtube.com/channel/UCTViMLo7TqGSW7-uhEPdDjA%C2%B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0.png"/><Relationship Id="rId13" Type="http://schemas.openxmlformats.org/officeDocument/2006/relationships/image" Target="../media/image23.png"/><Relationship Id="rId12" Type="http://schemas.openxmlformats.org/officeDocument/2006/relationships/image" Target="../media/image18.png"/><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hyperlink" Target="http://www.peakentrepreneurs.eu/" TargetMode="External"/><Relationship Id="rId4" Type="http://schemas.openxmlformats.org/officeDocument/2006/relationships/hyperlink" Target="http://www.peakentrepreneurs.eu/" TargetMode="External"/><Relationship Id="rId9" Type="http://schemas.openxmlformats.org/officeDocument/2006/relationships/hyperlink" Target="https://www.facebook.com/PeakEntrepreneurs" TargetMode="External"/><Relationship Id="rId5" Type="http://schemas.openxmlformats.org/officeDocument/2006/relationships/hyperlink" Target="http://www.peakentrepreneurs.eu/" TargetMode="External"/><Relationship Id="rId6" Type="http://schemas.openxmlformats.org/officeDocument/2006/relationships/hyperlink" Target="https://www.youtube.com/@peakentrepreneurs2892/videos" TargetMode="External"/><Relationship Id="rId7" Type="http://schemas.openxmlformats.org/officeDocument/2006/relationships/hyperlink" Target="https://www.tiktok.com/@peakentrepreneurs" TargetMode="External"/><Relationship Id="rId8" Type="http://schemas.openxmlformats.org/officeDocument/2006/relationships/hyperlink" Target="https://www.instagram.com/peak.entrepreneur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3.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unwto.org/global-code-of-ethics-for-tourism"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www.youtube.com/watch?v=dpLFuToprqg" TargetMode="External"/><Relationship Id="rId4" Type="http://schemas.openxmlformats.org/officeDocument/2006/relationships/image" Target="../media/image29.jpg"/><Relationship Id="rId5" Type="http://schemas.openxmlformats.org/officeDocument/2006/relationships/hyperlink" Target="https://www.youtube.com/watch?v=dpLFuToprqg" TargetMode="External"/><Relationship Id="rId6" Type="http://schemas.openxmlformats.org/officeDocument/2006/relationships/image" Target="../media/image5.png"/><Relationship Id="rId7" Type="http://schemas.openxmlformats.org/officeDocument/2006/relationships/hyperlink" Target="https://www.youtube.com/watch?v=dpLFuToprq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
          <p:cNvSpPr txBox="1"/>
          <p:nvPr>
            <p:ph idx="1" type="body"/>
          </p:nvPr>
        </p:nvSpPr>
        <p:spPr>
          <a:xfrm>
            <a:off x="5008332" y="4413853"/>
            <a:ext cx="6973500" cy="16071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0"/>
              </a:spcBef>
              <a:spcAft>
                <a:spcPts val="0"/>
              </a:spcAft>
              <a:buSzPts val="5000"/>
              <a:buNone/>
            </a:pPr>
            <a:r>
              <a:rPr lang="en-US" sz="3600"/>
              <a:t>Sjálfbær fjallaferðamennska, matur, landbúnaður/búskapur  og nýsköpun</a:t>
            </a:r>
            <a:endParaRPr/>
          </a:p>
          <a:p>
            <a:pPr indent="0" lvl="0" marL="0" rtl="0" algn="l">
              <a:lnSpc>
                <a:spcPct val="90000"/>
              </a:lnSpc>
              <a:spcBef>
                <a:spcPts val="0"/>
              </a:spcBef>
              <a:spcAft>
                <a:spcPts val="0"/>
              </a:spcAft>
              <a:buSzPts val="5000"/>
              <a:buNone/>
            </a:pPr>
            <a:r>
              <a:t/>
            </a:r>
            <a:endParaRPr/>
          </a:p>
        </p:txBody>
      </p:sp>
      <p:sp>
        <p:nvSpPr>
          <p:cNvPr id="163" name="Google Shape;163;p3"/>
          <p:cNvSpPr txBox="1"/>
          <p:nvPr>
            <p:ph idx="3" type="body"/>
          </p:nvPr>
        </p:nvSpPr>
        <p:spPr>
          <a:xfrm>
            <a:off x="5748328" y="3080323"/>
            <a:ext cx="4383543"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4800"/>
              <a:t>Námspakki 3b</a:t>
            </a:r>
            <a:endParaRPr sz="4800"/>
          </a:p>
        </p:txBody>
      </p:sp>
      <p:grpSp>
        <p:nvGrpSpPr>
          <p:cNvPr id="164" name="Google Shape;164;p3"/>
          <p:cNvGrpSpPr/>
          <p:nvPr/>
        </p:nvGrpSpPr>
        <p:grpSpPr>
          <a:xfrm>
            <a:off x="2088627" y="3786905"/>
            <a:ext cx="2082443" cy="2861107"/>
            <a:chOff x="5875548" y="3125276"/>
            <a:chExt cx="438214" cy="602070"/>
          </a:xfrm>
        </p:grpSpPr>
        <p:sp>
          <p:nvSpPr>
            <p:cNvPr id="165" name="Google Shape;165;p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 name="Google Shape;166;p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67" name="Google Shape;167;p3"/>
          <p:cNvPicPr preferRelativeResize="0"/>
          <p:nvPr>
            <p:ph idx="2" type="pic"/>
          </p:nvPr>
        </p:nvPicPr>
        <p:blipFill rotWithShape="1">
          <a:blip r:embed="rId3">
            <a:alphaModFix/>
          </a:blip>
          <a:srcRect b="0" l="0" r="0" t="0"/>
          <a:stretch/>
        </p:blipFill>
        <p:spPr>
          <a:xfrm rot="5400000">
            <a:off x="-1251744" y="1237229"/>
            <a:ext cx="6857999" cy="43835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7">
            <a:hlinkClick r:id="rId3"/>
          </p:cNvPr>
          <p:cNvPicPr preferRelativeResize="0"/>
          <p:nvPr>
            <p:ph idx="2" type="pic"/>
          </p:nvPr>
        </p:nvPicPr>
        <p:blipFill rotWithShape="1">
          <a:blip r:embed="rId4">
            <a:alphaModFix/>
          </a:blip>
          <a:srcRect b="-58207" l="-2372" r="-1097" t="-37515"/>
          <a:stretch/>
        </p:blipFill>
        <p:spPr>
          <a:xfrm>
            <a:off x="8602663" y="1265238"/>
            <a:ext cx="2265362" cy="3978275"/>
          </a:xfrm>
          <a:prstGeom prst="rect">
            <a:avLst/>
          </a:prstGeom>
          <a:solidFill>
            <a:schemeClr val="lt1"/>
          </a:solidFill>
          <a:ln>
            <a:noFill/>
          </a:ln>
        </p:spPr>
      </p:pic>
      <p:sp>
        <p:nvSpPr>
          <p:cNvPr id="252" name="Google Shape;252;p7"/>
          <p:cNvSpPr txBox="1"/>
          <p:nvPr>
            <p:ph idx="1" type="body"/>
          </p:nvPr>
        </p:nvSpPr>
        <p:spPr>
          <a:xfrm>
            <a:off x="734713" y="3254375"/>
            <a:ext cx="5159459" cy="2960653"/>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90000"/>
              </a:lnSpc>
              <a:spcBef>
                <a:spcPts val="0"/>
              </a:spcBef>
              <a:spcAft>
                <a:spcPts val="0"/>
              </a:spcAft>
              <a:buClr>
                <a:srgbClr val="595959"/>
              </a:buClr>
              <a:buSzPct val="117647"/>
              <a:buNone/>
            </a:pPr>
            <a:r>
              <a:t/>
            </a:r>
            <a:endParaRPr/>
          </a:p>
          <a:p>
            <a:pPr indent="-228600" lvl="0" marL="228600" rtl="0" algn="l">
              <a:lnSpc>
                <a:spcPct val="90000"/>
              </a:lnSpc>
              <a:spcBef>
                <a:spcPts val="0"/>
              </a:spcBef>
              <a:spcAft>
                <a:spcPts val="0"/>
              </a:spcAft>
              <a:buClr>
                <a:srgbClr val="595959"/>
              </a:buClr>
              <a:buSzPct val="117647"/>
              <a:buNone/>
            </a:pPr>
            <a:r>
              <a:rPr b="1" lang="en-US" sz="2400">
                <a:solidFill>
                  <a:srgbClr val="333333"/>
                </a:solidFill>
              </a:rPr>
              <a:t>Lofslagsvitund og aðlögun</a:t>
            </a:r>
            <a:r>
              <a:rPr lang="en-US" sz="2400">
                <a:solidFill>
                  <a:srgbClr val="333333"/>
                </a:solidFill>
              </a:rPr>
              <a:t>:</a:t>
            </a:r>
            <a:endParaRPr/>
          </a:p>
          <a:p>
            <a:pPr indent="-228600" lvl="0" marL="228600" rtl="0" algn="l">
              <a:lnSpc>
                <a:spcPct val="90000"/>
              </a:lnSpc>
              <a:spcBef>
                <a:spcPts val="0"/>
              </a:spcBef>
              <a:spcAft>
                <a:spcPts val="0"/>
              </a:spcAft>
              <a:buClr>
                <a:srgbClr val="595959"/>
              </a:buClr>
              <a:buSzPct val="117647"/>
              <a:buNone/>
            </a:pPr>
            <a:r>
              <a:t/>
            </a:r>
            <a:endParaRPr sz="2400">
              <a:solidFill>
                <a:srgbClr val="333333"/>
              </a:solidFill>
            </a:endParaRPr>
          </a:p>
          <a:p>
            <a:pPr indent="-228600" lvl="0" marL="228600" rtl="0" algn="l">
              <a:lnSpc>
                <a:spcPct val="90000"/>
              </a:lnSpc>
              <a:spcBef>
                <a:spcPts val="0"/>
              </a:spcBef>
              <a:spcAft>
                <a:spcPts val="0"/>
              </a:spcAft>
              <a:buClr>
                <a:srgbClr val="595959"/>
              </a:buClr>
              <a:buSzPct val="117647"/>
              <a:buNone/>
            </a:pPr>
            <a:r>
              <a:rPr lang="en-US">
                <a:solidFill>
                  <a:srgbClr val="333333"/>
                </a:solidFill>
              </a:rPr>
              <a:t>„Innan allra þessara aðgerða mun áskorunin fyrir ferðaiðnaðinn vera að sanna að þetta sé ekki allt bara grænþvottur. Ferðamenn munu, ásamt fjárfestum, kalla fyrirtæki til ábyrgðar gagnvart rekstri þeirra; því er verið að vinna að stöðlum, reglugerðum og skýrslum.“</a:t>
            </a:r>
            <a:endParaRPr/>
          </a:p>
          <a:p>
            <a:pPr indent="-228600" lvl="0" marL="228600" rtl="0" algn="r">
              <a:lnSpc>
                <a:spcPct val="90000"/>
              </a:lnSpc>
              <a:spcBef>
                <a:spcPts val="0"/>
              </a:spcBef>
              <a:spcAft>
                <a:spcPts val="0"/>
              </a:spcAft>
              <a:buClr>
                <a:srgbClr val="595959"/>
              </a:buClr>
              <a:buSzPct val="166089"/>
              <a:buNone/>
            </a:pPr>
            <a:r>
              <a:t/>
            </a:r>
            <a:endParaRPr sz="1700">
              <a:solidFill>
                <a:srgbClr val="333333"/>
              </a:solidFill>
            </a:endParaRPr>
          </a:p>
          <a:p>
            <a:pPr indent="-228600" lvl="0" marL="228600" rtl="0" algn="r">
              <a:lnSpc>
                <a:spcPct val="90000"/>
              </a:lnSpc>
              <a:spcBef>
                <a:spcPts val="0"/>
              </a:spcBef>
              <a:spcAft>
                <a:spcPts val="0"/>
              </a:spcAft>
              <a:buClr>
                <a:srgbClr val="595959"/>
              </a:buClr>
              <a:buSzPct val="166089"/>
              <a:buNone/>
            </a:pPr>
            <a:r>
              <a:rPr lang="en-US" sz="1700">
                <a:solidFill>
                  <a:srgbClr val="333333"/>
                </a:solidFill>
              </a:rPr>
              <a:t>Skift 2022</a:t>
            </a:r>
            <a:endParaRPr sz="1700">
              <a:solidFill>
                <a:srgbClr val="333333"/>
              </a:solidFill>
            </a:endParaRPr>
          </a:p>
        </p:txBody>
      </p:sp>
      <p:sp>
        <p:nvSpPr>
          <p:cNvPr id="253" name="Google Shape;253;p7"/>
          <p:cNvSpPr txBox="1"/>
          <p:nvPr>
            <p:ph idx="3" type="body"/>
          </p:nvPr>
        </p:nvSpPr>
        <p:spPr>
          <a:xfrm>
            <a:off x="734713" y="511712"/>
            <a:ext cx="7867949" cy="163553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US" sz="3600">
                <a:solidFill>
                  <a:srgbClr val="3BEFEB"/>
                </a:solidFill>
                <a:latin typeface="Calibri"/>
                <a:ea typeface="Calibri"/>
                <a:cs typeface="Calibri"/>
                <a:sym typeface="Calibri"/>
              </a:rPr>
              <a:t>Tenging nýstárlegrar fjallaferðaþjónustu við </a:t>
            </a:r>
            <a:r>
              <a:rPr lang="en-US">
                <a:solidFill>
                  <a:srgbClr val="3BEFEB"/>
                </a:solidFill>
                <a:latin typeface="Calibri"/>
                <a:ea typeface="Calibri"/>
                <a:cs typeface="Calibri"/>
                <a:sym typeface="Calibri"/>
              </a:rPr>
              <a:t>a</a:t>
            </a:r>
            <a:r>
              <a:rPr lang="en-US" sz="3600">
                <a:solidFill>
                  <a:srgbClr val="3BEFEB"/>
                </a:solidFill>
                <a:latin typeface="Calibri"/>
                <a:ea typeface="Calibri"/>
                <a:cs typeface="Calibri"/>
                <a:sym typeface="Calibri"/>
              </a:rPr>
              <a:t>lþjóðlegar siðareglur ferðaþjónustunnar (SDG)</a:t>
            </a:r>
            <a:endParaRPr>
              <a:solidFill>
                <a:srgbClr val="3BEFEB"/>
              </a:solidFill>
            </a:endParaRPr>
          </a:p>
        </p:txBody>
      </p:sp>
      <p:sp>
        <p:nvSpPr>
          <p:cNvPr id="254" name="Google Shape;254;p7"/>
          <p:cNvSpPr/>
          <p:nvPr/>
        </p:nvSpPr>
        <p:spPr>
          <a:xfrm rot="1699289">
            <a:off x="5998069" y="1680706"/>
            <a:ext cx="2817149" cy="1148796"/>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0070C0"/>
                </a:solidFill>
                <a:latin typeface="Arial"/>
                <a:ea typeface="Arial"/>
                <a:cs typeface="Arial"/>
                <a:sym typeface="Arial"/>
              </a:rPr>
              <a:t>Sjáðu hvað þú getur gert! Smelltu á skjáinn</a:t>
            </a:r>
            <a:endParaRPr b="0" i="0" sz="1600" u="none" cap="none" strike="noStrike">
              <a:solidFill>
                <a:srgbClr val="0070C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73">
            <a:hlinkClick r:id="rId3"/>
          </p:cNvPr>
          <p:cNvPicPr preferRelativeResize="0"/>
          <p:nvPr>
            <p:ph idx="2" type="pic"/>
          </p:nvPr>
        </p:nvPicPr>
        <p:blipFill rotWithShape="1">
          <a:blip r:embed="rId4">
            <a:alphaModFix/>
          </a:blip>
          <a:srcRect b="-59774" l="-6398" r="-6348" t="-38221"/>
          <a:stretch/>
        </p:blipFill>
        <p:spPr>
          <a:xfrm>
            <a:off x="8602663" y="1265238"/>
            <a:ext cx="2265362" cy="3978275"/>
          </a:xfrm>
          <a:prstGeom prst="rect">
            <a:avLst/>
          </a:prstGeom>
          <a:solidFill>
            <a:schemeClr val="lt1"/>
          </a:solidFill>
          <a:ln>
            <a:noFill/>
          </a:ln>
        </p:spPr>
      </p:pic>
      <p:sp>
        <p:nvSpPr>
          <p:cNvPr id="260" name="Google Shape;260;p73"/>
          <p:cNvSpPr txBox="1"/>
          <p:nvPr>
            <p:ph idx="1" type="body"/>
          </p:nvPr>
        </p:nvSpPr>
        <p:spPr>
          <a:xfrm>
            <a:off x="676583" y="3733573"/>
            <a:ext cx="6848681" cy="212352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595959"/>
              </a:buClr>
              <a:buSzPts val="2400"/>
              <a:buNone/>
            </a:pPr>
            <a:r>
              <a:rPr lang="en-US" sz="2400">
                <a:solidFill>
                  <a:srgbClr val="333333"/>
                </a:solidFill>
              </a:rPr>
              <a:t>Skoðaðu viðmið Alþjóðasamtaka um sjálfbæra ferðaþjónustu út frá frammistöðuvísi sem stuðning við þig við að byggja upp sjálfbært fyrirtæki í fjallahéruðum.</a:t>
            </a:r>
            <a:endParaRPr/>
          </a:p>
          <a:p>
            <a:pPr indent="-228600" lvl="0" marL="228600" rtl="0" algn="l">
              <a:lnSpc>
                <a:spcPct val="90000"/>
              </a:lnSpc>
              <a:spcBef>
                <a:spcPts val="0"/>
              </a:spcBef>
              <a:spcAft>
                <a:spcPts val="0"/>
              </a:spcAft>
              <a:buClr>
                <a:srgbClr val="595959"/>
              </a:buClr>
              <a:buSzPts val="2400"/>
              <a:buNone/>
            </a:pPr>
            <a:r>
              <a:t/>
            </a:r>
            <a:endParaRPr>
              <a:solidFill>
                <a:srgbClr val="333333"/>
              </a:solidFill>
            </a:endParaRPr>
          </a:p>
          <a:p>
            <a:pPr indent="-228600" lvl="0" marL="228600" rtl="0" algn="l">
              <a:lnSpc>
                <a:spcPct val="90000"/>
              </a:lnSpc>
              <a:spcBef>
                <a:spcPts val="0"/>
              </a:spcBef>
              <a:spcAft>
                <a:spcPts val="0"/>
              </a:spcAft>
              <a:buClr>
                <a:srgbClr val="595959"/>
              </a:buClr>
              <a:buSzPts val="2400"/>
              <a:buNone/>
            </a:pPr>
            <a:r>
              <a:rPr lang="en-US" sz="2400">
                <a:solidFill>
                  <a:srgbClr val="333333"/>
                </a:solidFill>
              </a:rPr>
              <a:t>Kynntu þér einnig viðmiðin í þínu eigin landi.   </a:t>
            </a:r>
            <a:endParaRPr>
              <a:solidFill>
                <a:srgbClr val="333333"/>
              </a:solidFill>
              <a:latin typeface="Calibri"/>
              <a:ea typeface="Calibri"/>
              <a:cs typeface="Calibri"/>
              <a:sym typeface="Calibri"/>
            </a:endParaRPr>
          </a:p>
        </p:txBody>
      </p:sp>
      <p:sp>
        <p:nvSpPr>
          <p:cNvPr id="261" name="Google Shape;261;p73"/>
          <p:cNvSpPr txBox="1"/>
          <p:nvPr>
            <p:ph idx="3" type="body"/>
          </p:nvPr>
        </p:nvSpPr>
        <p:spPr>
          <a:xfrm>
            <a:off x="676584" y="507049"/>
            <a:ext cx="7906849" cy="75819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US">
                <a:solidFill>
                  <a:srgbClr val="3BEFEB"/>
                </a:solidFill>
              </a:rPr>
              <a:t>Viltu verða </a:t>
            </a:r>
            <a:r>
              <a:rPr b="1" lang="en-US">
                <a:solidFill>
                  <a:srgbClr val="3BEFEB"/>
                </a:solidFill>
              </a:rPr>
              <a:t>ábyrgur frumkvöðull í fjallahéruðum?</a:t>
            </a:r>
            <a:endParaRPr/>
          </a:p>
        </p:txBody>
      </p:sp>
      <p:sp>
        <p:nvSpPr>
          <p:cNvPr id="262" name="Google Shape;262;p73"/>
          <p:cNvSpPr/>
          <p:nvPr/>
        </p:nvSpPr>
        <p:spPr>
          <a:xfrm rot="1619950">
            <a:off x="5424507" y="1364018"/>
            <a:ext cx="3213874" cy="1590248"/>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0070C0"/>
                </a:solidFill>
                <a:latin typeface="Arial"/>
                <a:ea typeface="Arial"/>
                <a:cs typeface="Arial"/>
                <a:sym typeface="Arial"/>
              </a:rPr>
              <a:t>Viðmið ferðaþjónustugeirans. Smelltu á skjáinn</a:t>
            </a:r>
            <a:endParaRPr/>
          </a:p>
        </p:txBody>
      </p:sp>
      <p:pic>
        <p:nvPicPr>
          <p:cNvPr id="263" name="Google Shape;263;p73">
            <a:hlinkClick r:id="rId5"/>
          </p:cNvPr>
          <p:cNvPicPr preferRelativeResize="0"/>
          <p:nvPr/>
        </p:nvPicPr>
        <p:blipFill rotWithShape="1">
          <a:blip r:embed="rId6">
            <a:alphaModFix/>
          </a:blip>
          <a:srcRect b="0" l="0" r="0" t="0"/>
          <a:stretch/>
        </p:blipFill>
        <p:spPr>
          <a:xfrm>
            <a:off x="8612650" y="4414100"/>
            <a:ext cx="2255375" cy="67773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13">
            <a:hlinkClick r:id="rId3"/>
          </p:cNvPr>
          <p:cNvPicPr preferRelativeResize="0"/>
          <p:nvPr>
            <p:ph idx="2" type="pic"/>
          </p:nvPr>
        </p:nvPicPr>
        <p:blipFill rotWithShape="1">
          <a:blip r:embed="rId4">
            <a:alphaModFix/>
          </a:blip>
          <a:srcRect b="3008" l="0" r="0" t="3009"/>
          <a:stretch/>
        </p:blipFill>
        <p:spPr>
          <a:xfrm>
            <a:off x="7329563" y="-1"/>
            <a:ext cx="4862437" cy="6855220"/>
          </a:xfrm>
          <a:prstGeom prst="rect">
            <a:avLst/>
          </a:prstGeom>
          <a:noFill/>
          <a:ln>
            <a:noFill/>
          </a:ln>
        </p:spPr>
      </p:pic>
      <p:sp>
        <p:nvSpPr>
          <p:cNvPr id="269" name="Google Shape;269;p13"/>
          <p:cNvSpPr txBox="1"/>
          <p:nvPr>
            <p:ph idx="1" type="body"/>
          </p:nvPr>
        </p:nvSpPr>
        <p:spPr>
          <a:xfrm>
            <a:off x="529759" y="1757011"/>
            <a:ext cx="6971708" cy="386770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rPr lang="en-US"/>
              <a:t>Smelltu á myndina og lærðu um 10 nýja </a:t>
            </a:r>
            <a:endParaRPr/>
          </a:p>
          <a:p>
            <a:pPr indent="-228600" lvl="0" marL="228600" rtl="0" algn="l">
              <a:lnSpc>
                <a:spcPct val="90000"/>
              </a:lnSpc>
              <a:spcBef>
                <a:spcPts val="0"/>
              </a:spcBef>
              <a:spcAft>
                <a:spcPts val="0"/>
              </a:spcAft>
              <a:buClr>
                <a:srgbClr val="595959"/>
              </a:buClr>
              <a:buSzPts val="2400"/>
              <a:buNone/>
            </a:pPr>
            <a:r>
              <a:rPr lang="en-US"/>
              <a:t>   tæknistrauma í nýstárlegum landbúnaði</a:t>
            </a:r>
            <a:endParaRPr/>
          </a:p>
        </p:txBody>
      </p:sp>
      <p:sp>
        <p:nvSpPr>
          <p:cNvPr id="270" name="Google Shape;270;p13"/>
          <p:cNvSpPr txBox="1"/>
          <p:nvPr>
            <p:ph idx="3" type="body"/>
          </p:nvPr>
        </p:nvSpPr>
        <p:spPr>
          <a:xfrm>
            <a:off x="213871" y="571013"/>
            <a:ext cx="6971707" cy="582221"/>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SzPct val="117647"/>
              <a:buNone/>
            </a:pPr>
            <a:r>
              <a:rPr lang="en-US">
                <a:solidFill>
                  <a:srgbClr val="3F88D9"/>
                </a:solidFill>
              </a:rPr>
              <a:t>Brennur þú fyrir </a:t>
            </a:r>
            <a:r>
              <a:rPr b="1" lang="en-US">
                <a:solidFill>
                  <a:srgbClr val="3F88D9"/>
                </a:solidFill>
              </a:rPr>
              <a:t>landbúnaði</a:t>
            </a:r>
            <a:r>
              <a:rPr lang="en-US"/>
              <a:t> </a:t>
            </a:r>
            <a:r>
              <a:rPr lang="en-US">
                <a:solidFill>
                  <a:srgbClr val="3F88D9"/>
                </a:solidFill>
              </a:rPr>
              <a:t>eða </a:t>
            </a:r>
            <a:r>
              <a:rPr b="1" lang="en-US">
                <a:solidFill>
                  <a:srgbClr val="3F88D9"/>
                </a:solidFill>
              </a:rPr>
              <a:t>búskap</a:t>
            </a:r>
            <a:r>
              <a:rPr lang="en-US">
                <a:solidFill>
                  <a:srgbClr val="3F88D9"/>
                </a:solidFill>
              </a:rPr>
              <a:t>?</a:t>
            </a:r>
            <a:endParaRPr/>
          </a:p>
          <a:p>
            <a:pPr indent="0" lvl="0" marL="0" rtl="0" algn="l">
              <a:lnSpc>
                <a:spcPct val="90000"/>
              </a:lnSpc>
              <a:spcBef>
                <a:spcPts val="0"/>
              </a:spcBef>
              <a:spcAft>
                <a:spcPts val="0"/>
              </a:spcAft>
              <a:buClr>
                <a:srgbClr val="595959"/>
              </a:buClr>
              <a:buSzPct val="117647"/>
              <a:buNone/>
            </a:pPr>
            <a:r>
              <a:t/>
            </a:r>
            <a:endParaRPr/>
          </a:p>
        </p:txBody>
      </p:sp>
      <p:grpSp>
        <p:nvGrpSpPr>
          <p:cNvPr id="271" name="Google Shape;271;p13"/>
          <p:cNvGrpSpPr/>
          <p:nvPr/>
        </p:nvGrpSpPr>
        <p:grpSpPr>
          <a:xfrm rot="-766166">
            <a:off x="7791905" y="721267"/>
            <a:ext cx="2082443" cy="2861107"/>
            <a:chOff x="5875548" y="3125276"/>
            <a:chExt cx="438214" cy="602070"/>
          </a:xfrm>
        </p:grpSpPr>
        <p:sp>
          <p:nvSpPr>
            <p:cNvPr id="272" name="Google Shape;272;p1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3" name="Google Shape;273;p1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74" name="Google Shape;274;p13"/>
          <p:cNvSpPr/>
          <p:nvPr/>
        </p:nvSpPr>
        <p:spPr>
          <a:xfrm rot="1115414">
            <a:off x="9815454" y="881973"/>
            <a:ext cx="1588264" cy="543064"/>
          </a:xfrm>
          <a:prstGeom prst="ellipse">
            <a:avLst/>
          </a:prstGeom>
          <a:solidFill>
            <a:srgbClr val="00B0F0"/>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800" u="none" cap="none" strike="noStrike">
                <a:solidFill>
                  <a:schemeClr val="lt1"/>
                </a:solidFill>
                <a:latin typeface="Arial"/>
                <a:ea typeface="Arial"/>
                <a:cs typeface="Arial"/>
                <a:sym typeface="Arial"/>
              </a:rPr>
              <a:t>Click!</a:t>
            </a:r>
            <a:endParaRPr/>
          </a:p>
        </p:txBody>
      </p:sp>
      <p:sp>
        <p:nvSpPr>
          <p:cNvPr id="275" name="Google Shape;275;p13"/>
          <p:cNvSpPr/>
          <p:nvPr/>
        </p:nvSpPr>
        <p:spPr>
          <a:xfrm>
            <a:off x="5979105" y="2773180"/>
            <a:ext cx="1219672" cy="285538"/>
          </a:xfrm>
          <a:prstGeom prst="rightArrow">
            <a:avLst>
              <a:gd fmla="val 50000" name="adj1"/>
              <a:gd fmla="val 50000" name="adj2"/>
            </a:avLst>
          </a:prstGeom>
          <a:solidFill>
            <a:srgbClr val="00B0F0"/>
          </a:solidFill>
          <a:ln cap="flat" cmpd="sng" w="25400">
            <a:solidFill>
              <a:srgbClr val="054F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Mynd sem inniheldur gras, gir�ing, kind, utandyra&#10;&#10;Lýsing sjálfkrafa búin til" id="276" name="Google Shape;276;p13"/>
          <p:cNvPicPr preferRelativeResize="0"/>
          <p:nvPr/>
        </p:nvPicPr>
        <p:blipFill rotWithShape="1">
          <a:blip r:embed="rId5">
            <a:alphaModFix/>
          </a:blip>
          <a:srcRect b="0" l="0" r="0" t="0"/>
          <a:stretch/>
        </p:blipFill>
        <p:spPr>
          <a:xfrm>
            <a:off x="1158644" y="2910246"/>
            <a:ext cx="4315097" cy="32363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74">
            <a:hlinkClick r:id="rId3"/>
          </p:cNvPr>
          <p:cNvPicPr preferRelativeResize="0"/>
          <p:nvPr>
            <p:ph idx="2" type="pic"/>
          </p:nvPr>
        </p:nvPicPr>
        <p:blipFill rotWithShape="1">
          <a:blip r:embed="rId4">
            <a:alphaModFix/>
          </a:blip>
          <a:srcRect b="0" l="24567" r="24566" t="0"/>
          <a:stretch/>
        </p:blipFill>
        <p:spPr>
          <a:xfrm>
            <a:off x="7003915" y="1147863"/>
            <a:ext cx="5188085" cy="4202350"/>
          </a:xfrm>
          <a:prstGeom prst="rect">
            <a:avLst/>
          </a:prstGeom>
          <a:solidFill>
            <a:schemeClr val="lt1"/>
          </a:solidFill>
          <a:ln>
            <a:noFill/>
          </a:ln>
        </p:spPr>
      </p:pic>
      <p:sp>
        <p:nvSpPr>
          <p:cNvPr id="282" name="Google Shape;282;p74"/>
          <p:cNvSpPr txBox="1"/>
          <p:nvPr>
            <p:ph idx="1" type="body"/>
          </p:nvPr>
        </p:nvSpPr>
        <p:spPr>
          <a:xfrm>
            <a:off x="433771" y="2037172"/>
            <a:ext cx="5892078" cy="93292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595959"/>
              </a:buClr>
              <a:buSzPts val="2400"/>
              <a:buNone/>
            </a:pPr>
            <a:r>
              <a:rPr lang="en-US">
                <a:solidFill>
                  <a:schemeClr val="lt1"/>
                </a:solidFill>
              </a:rPr>
              <a:t>Vilt þú sameina búskap og ferðaþjónustu?</a:t>
            </a:r>
            <a:endParaRPr/>
          </a:p>
          <a:p>
            <a:pPr indent="-228600" lvl="0" marL="228600" rtl="0" algn="l">
              <a:lnSpc>
                <a:spcPct val="90000"/>
              </a:lnSpc>
              <a:spcBef>
                <a:spcPts val="0"/>
              </a:spcBef>
              <a:spcAft>
                <a:spcPts val="0"/>
              </a:spcAft>
              <a:buClr>
                <a:srgbClr val="595959"/>
              </a:buClr>
              <a:buSzPts val="2400"/>
              <a:buNone/>
            </a:pPr>
            <a:r>
              <a:rPr lang="en-US">
                <a:solidFill>
                  <a:schemeClr val="lt1"/>
                </a:solidFill>
              </a:rPr>
              <a:t>Kynntu þér það sem aðrir eru að gera.</a:t>
            </a:r>
            <a:endParaRPr/>
          </a:p>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t/>
            </a:r>
            <a:endParaRPr/>
          </a:p>
        </p:txBody>
      </p:sp>
      <p:sp>
        <p:nvSpPr>
          <p:cNvPr id="283" name="Google Shape;283;p74"/>
          <p:cNvSpPr txBox="1"/>
          <p:nvPr>
            <p:ph idx="3" type="body"/>
          </p:nvPr>
        </p:nvSpPr>
        <p:spPr>
          <a:xfrm>
            <a:off x="433771" y="434628"/>
            <a:ext cx="5214674" cy="816177"/>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8108"/>
              <a:buNone/>
            </a:pPr>
            <a:r>
              <a:rPr lang="en-US"/>
              <a:t>Landbúnaðarferðamennska</a:t>
            </a:r>
            <a:endParaRPr/>
          </a:p>
          <a:p>
            <a:pPr indent="0" lvl="0" marL="0" rtl="0" algn="l">
              <a:lnSpc>
                <a:spcPct val="90000"/>
              </a:lnSpc>
              <a:spcBef>
                <a:spcPts val="0"/>
              </a:spcBef>
              <a:spcAft>
                <a:spcPts val="0"/>
              </a:spcAft>
              <a:buClr>
                <a:schemeClr val="lt1"/>
              </a:buClr>
              <a:buSzPct val="108108"/>
              <a:buNone/>
            </a:pPr>
            <a:r>
              <a:t/>
            </a:r>
            <a:endParaRPr/>
          </a:p>
        </p:txBody>
      </p:sp>
      <p:sp>
        <p:nvSpPr>
          <p:cNvPr id="284" name="Google Shape;284;p74"/>
          <p:cNvSpPr/>
          <p:nvPr/>
        </p:nvSpPr>
        <p:spPr>
          <a:xfrm rot="492062">
            <a:off x="1312521" y="3775591"/>
            <a:ext cx="4949265" cy="1253018"/>
          </a:xfrm>
          <a:prstGeom prst="rightArrow">
            <a:avLst>
              <a:gd fmla="val 50000" name="adj1"/>
              <a:gd fmla="val 50000" name="adj2"/>
            </a:avLst>
          </a:prstGeom>
          <a:solidFill>
            <a:srgbClr val="0099CC">
              <a:alpha val="7058"/>
            </a:srgbClr>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0070C0"/>
                </a:solidFill>
                <a:latin typeface="Calibri"/>
                <a:ea typeface="Calibri"/>
                <a:cs typeface="Calibri"/>
                <a:sym typeface="Calibri"/>
              </a:rPr>
              <a:t>Dæmi um sjálfbærni og landbúnaðarferðamennsku. </a:t>
            </a:r>
            <a:endParaRPr/>
          </a:p>
          <a:p>
            <a:pPr indent="0" lvl="0" marL="0" marR="0" rtl="0" algn="ctr">
              <a:lnSpc>
                <a:spcPct val="100000"/>
              </a:lnSpc>
              <a:spcBef>
                <a:spcPts val="0"/>
              </a:spcBef>
              <a:spcAft>
                <a:spcPts val="0"/>
              </a:spcAft>
              <a:buNone/>
            </a:pPr>
            <a:r>
              <a:rPr b="0" i="0" lang="en-US" sz="1600" u="none" cap="none" strike="noStrike">
                <a:solidFill>
                  <a:srgbClr val="0070C0"/>
                </a:solidFill>
                <a:latin typeface="Calibri"/>
                <a:ea typeface="Calibri"/>
                <a:cs typeface="Calibri"/>
                <a:sym typeface="Calibri"/>
              </a:rPr>
              <a:t>Smelltu á skjáinn.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75"/>
          <p:cNvSpPr txBox="1"/>
          <p:nvPr>
            <p:ph idx="1" type="body"/>
          </p:nvPr>
        </p:nvSpPr>
        <p:spPr>
          <a:xfrm>
            <a:off x="10764" y="430704"/>
            <a:ext cx="12181236" cy="582221"/>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SzPts val="3600"/>
              <a:buNone/>
            </a:pPr>
            <a:r>
              <a:rPr lang="en-US"/>
              <a:t>Viltu læra af öðrum um landbúnaðarferðamennsku?</a:t>
            </a:r>
            <a:endParaRPr/>
          </a:p>
          <a:p>
            <a:pPr indent="0" lvl="0" marL="0" rtl="0" algn="ctr">
              <a:lnSpc>
                <a:spcPct val="90000"/>
              </a:lnSpc>
              <a:spcBef>
                <a:spcPts val="0"/>
              </a:spcBef>
              <a:spcAft>
                <a:spcPts val="0"/>
              </a:spcAft>
              <a:buClr>
                <a:srgbClr val="595959"/>
              </a:buClr>
              <a:buSzPts val="3600"/>
              <a:buNone/>
            </a:pPr>
            <a:r>
              <a:t/>
            </a:r>
            <a:endParaRPr/>
          </a:p>
        </p:txBody>
      </p:sp>
      <p:sp>
        <p:nvSpPr>
          <p:cNvPr id="290" name="Google Shape;290;p75"/>
          <p:cNvSpPr txBox="1"/>
          <p:nvPr/>
        </p:nvSpPr>
        <p:spPr>
          <a:xfrm>
            <a:off x="905123" y="3675675"/>
            <a:ext cx="1734837" cy="867930"/>
          </a:xfrm>
          <a:prstGeom prst="rect">
            <a:avLst/>
          </a:prstGeom>
          <a:noFill/>
          <a:ln>
            <a:noFill/>
          </a:ln>
        </p:spPr>
        <p:txBody>
          <a:bodyPr anchorCtr="0" anchor="t" bIns="45700" lIns="91425" spcFirstLastPara="1" rIns="91425" wrap="square" tIns="45700">
            <a:spAutoFit/>
          </a:bodyPr>
          <a:lstStyle/>
          <a:p>
            <a:pPr indent="-228600" lvl="0" marL="228600" marR="0" rtl="0" algn="ctr">
              <a:lnSpc>
                <a:spcPct val="90000"/>
              </a:lnSpc>
              <a:spcBef>
                <a:spcPts val="0"/>
              </a:spcBef>
              <a:spcAft>
                <a:spcPts val="0"/>
              </a:spcAft>
              <a:buClr>
                <a:schemeClr val="lt1"/>
              </a:buClr>
              <a:buSzPts val="2400"/>
              <a:buFont typeface="Arial"/>
              <a:buNone/>
            </a:pPr>
            <a:r>
              <a:rPr b="0" i="0" lang="en-US" sz="2800" u="none" cap="none" strike="noStrike">
                <a:solidFill>
                  <a:schemeClr val="lt1"/>
                </a:solidFill>
                <a:latin typeface="Arial"/>
                <a:ea typeface="Arial"/>
                <a:cs typeface="Arial"/>
                <a:sym typeface="Arial"/>
              </a:rPr>
              <a:t>Vallanes Ísland</a:t>
            </a:r>
            <a:endParaRPr b="0" i="0" sz="2800" u="none" cap="none" strike="noStrike">
              <a:solidFill>
                <a:schemeClr val="lt1"/>
              </a:solidFill>
              <a:latin typeface="Arial"/>
              <a:ea typeface="Arial"/>
              <a:cs typeface="Arial"/>
              <a:sym typeface="Arial"/>
            </a:endParaRPr>
          </a:p>
        </p:txBody>
      </p:sp>
      <p:sp>
        <p:nvSpPr>
          <p:cNvPr id="291" name="Google Shape;291;p75"/>
          <p:cNvSpPr txBox="1"/>
          <p:nvPr/>
        </p:nvSpPr>
        <p:spPr>
          <a:xfrm>
            <a:off x="5225175" y="3616408"/>
            <a:ext cx="1734837" cy="1255728"/>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chemeClr val="lt1"/>
              </a:buClr>
              <a:buSzPts val="2400"/>
              <a:buFont typeface="Arial"/>
              <a:buNone/>
            </a:pPr>
            <a:r>
              <a:rPr b="0" i="0" lang="en-US" sz="2800" u="sng" cap="none" strike="noStrike">
                <a:solidFill>
                  <a:schemeClr val="lt1"/>
                </a:solidFill>
                <a:latin typeface="Arial"/>
                <a:ea typeface="Arial"/>
                <a:cs typeface="Arial"/>
                <a:sym typeface="Arial"/>
                <a:hlinkClick r:id="rId3">
                  <a:extLst>
                    <a:ext uri="{A12FA001-AC4F-418D-AE19-62706E023703}">
                      <ahyp:hlinkClr val="tx"/>
                    </a:ext>
                  </a:extLst>
                </a:hlinkClick>
              </a:rPr>
              <a:t>Kmetia-Urska</a:t>
            </a:r>
            <a:endParaRPr b="0" i="0" sz="2800" u="sng" cap="none" strike="noStrike">
              <a:solidFill>
                <a:schemeClr val="lt1"/>
              </a:solidFill>
              <a:latin typeface="Arial"/>
              <a:ea typeface="Arial"/>
              <a:cs typeface="Arial"/>
              <a:sym typeface="Arial"/>
              <a:hlinkClick r:id="rId4">
                <a:extLst>
                  <a:ext uri="{A12FA001-AC4F-418D-AE19-62706E023703}">
                    <ahyp:hlinkClr val="tx"/>
                  </a:ext>
                </a:extLst>
              </a:hlinkClick>
            </a:endParaRPr>
          </a:p>
          <a:p>
            <a:pPr indent="-228600" lvl="0" marL="228600" marR="0" rtl="0" algn="l">
              <a:lnSpc>
                <a:spcPct val="90000"/>
              </a:lnSpc>
              <a:spcBef>
                <a:spcPts val="0"/>
              </a:spcBef>
              <a:spcAft>
                <a:spcPts val="0"/>
              </a:spcAft>
              <a:buClr>
                <a:schemeClr val="lt1"/>
              </a:buClr>
              <a:buSzPts val="2400"/>
              <a:buFont typeface="Arial"/>
              <a:buNone/>
            </a:pPr>
            <a:r>
              <a:rPr b="0" i="0" lang="en-US" sz="2800" u="sng" cap="none" strike="noStrike">
                <a:solidFill>
                  <a:schemeClr val="lt1"/>
                </a:solidFill>
                <a:latin typeface="Arial"/>
                <a:ea typeface="Arial"/>
                <a:cs typeface="Arial"/>
                <a:sym typeface="Arial"/>
                <a:hlinkClick r:id="rId5">
                  <a:extLst>
                    <a:ext uri="{A12FA001-AC4F-418D-AE19-62706E023703}">
                      <ahyp:hlinkClr val="tx"/>
                    </a:ext>
                  </a:extLst>
                </a:hlinkClick>
              </a:rPr>
              <a:t> </a:t>
            </a:r>
            <a:r>
              <a:rPr b="0" i="0" lang="en-US" sz="2800" u="none" cap="none" strike="noStrike">
                <a:solidFill>
                  <a:schemeClr val="lt1"/>
                </a:solidFill>
                <a:latin typeface="Arial"/>
                <a:ea typeface="Arial"/>
                <a:cs typeface="Arial"/>
                <a:sym typeface="Arial"/>
              </a:rPr>
              <a:t>Slóvenía</a:t>
            </a:r>
            <a:endParaRPr b="0" i="0" sz="2800" u="none" cap="none" strike="noStrike">
              <a:solidFill>
                <a:schemeClr val="lt1"/>
              </a:solidFill>
              <a:latin typeface="Arial"/>
              <a:ea typeface="Arial"/>
              <a:cs typeface="Arial"/>
              <a:sym typeface="Arial"/>
            </a:endParaRPr>
          </a:p>
        </p:txBody>
      </p:sp>
      <p:sp>
        <p:nvSpPr>
          <p:cNvPr id="292" name="Google Shape;292;p75"/>
          <p:cNvSpPr txBox="1"/>
          <p:nvPr/>
        </p:nvSpPr>
        <p:spPr>
          <a:xfrm>
            <a:off x="9365615" y="3675675"/>
            <a:ext cx="1921262" cy="867930"/>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chemeClr val="lt1"/>
              </a:buClr>
              <a:buSzPts val="2400"/>
              <a:buFont typeface="Arial"/>
              <a:buNone/>
            </a:pPr>
            <a:r>
              <a:rPr b="0" i="0" lang="en-US" sz="2800" u="sng" cap="none" strike="noStrike">
                <a:solidFill>
                  <a:schemeClr val="lt1"/>
                </a:solidFill>
                <a:latin typeface="Arial"/>
                <a:ea typeface="Arial"/>
                <a:cs typeface="Arial"/>
                <a:sym typeface="Arial"/>
                <a:hlinkClick r:id="rId6">
                  <a:extLst>
                    <a:ext uri="{A12FA001-AC4F-418D-AE19-62706E023703}">
                      <ahyp:hlinkClr val="tx"/>
                    </a:ext>
                  </a:extLst>
                </a:hlinkClick>
              </a:rPr>
              <a:t>Friðheimar</a:t>
            </a:r>
            <a:r>
              <a:rPr b="0" i="0" lang="en-US" sz="2800" u="sng" cap="none" strike="noStrike">
                <a:solidFill>
                  <a:srgbClr val="87A66E"/>
                </a:solidFill>
                <a:latin typeface="Arial"/>
                <a:ea typeface="Arial"/>
                <a:cs typeface="Arial"/>
                <a:sym typeface="Arial"/>
                <a:hlinkClick r:id="rId7">
                  <a:extLst>
                    <a:ext uri="{A12FA001-AC4F-418D-AE19-62706E023703}">
                      <ahyp:hlinkClr val="tx"/>
                    </a:ext>
                  </a:extLst>
                </a:hlinkClick>
              </a:rPr>
              <a:t> </a:t>
            </a:r>
            <a:r>
              <a:rPr b="0" i="0" lang="en-US" sz="2800" u="none" cap="none" strike="noStrike">
                <a:solidFill>
                  <a:schemeClr val="lt1"/>
                </a:solidFill>
                <a:latin typeface="Arial"/>
                <a:ea typeface="Arial"/>
                <a:cs typeface="Arial"/>
                <a:sym typeface="Arial"/>
              </a:rPr>
              <a:t>Ísland</a:t>
            </a:r>
            <a:endParaRPr b="0" i="0" sz="2800" u="none" cap="none" strike="noStrike">
              <a:solidFill>
                <a:schemeClr val="lt1"/>
              </a:solidFill>
              <a:latin typeface="Arial"/>
              <a:ea typeface="Arial"/>
              <a:cs typeface="Arial"/>
              <a:sym typeface="Arial"/>
            </a:endParaRPr>
          </a:p>
        </p:txBody>
      </p:sp>
      <p:grpSp>
        <p:nvGrpSpPr>
          <p:cNvPr id="293" name="Google Shape;293;p75"/>
          <p:cNvGrpSpPr/>
          <p:nvPr/>
        </p:nvGrpSpPr>
        <p:grpSpPr>
          <a:xfrm>
            <a:off x="5552540" y="2125182"/>
            <a:ext cx="786437" cy="606871"/>
            <a:chOff x="5937975" y="5081700"/>
            <a:chExt cx="481050" cy="261850"/>
          </a:xfrm>
        </p:grpSpPr>
        <p:sp>
          <p:nvSpPr>
            <p:cNvPr id="294" name="Google Shape;294;p75"/>
            <p:cNvSpPr/>
            <p:nvPr/>
          </p:nvSpPr>
          <p:spPr>
            <a:xfrm>
              <a:off x="6104200" y="5081700"/>
              <a:ext cx="314825" cy="215575"/>
            </a:xfrm>
            <a:custGeom>
              <a:rect b="b" l="l" r="r" t="t"/>
              <a:pathLst>
                <a:path extrusionOk="0" fill="none" h="8623" w="12593">
                  <a:moveTo>
                    <a:pt x="5481" y="8622"/>
                  </a:moveTo>
                  <a:lnTo>
                    <a:pt x="5481" y="8622"/>
                  </a:lnTo>
                  <a:lnTo>
                    <a:pt x="6017" y="8574"/>
                  </a:lnTo>
                  <a:lnTo>
                    <a:pt x="6382" y="8525"/>
                  </a:lnTo>
                  <a:lnTo>
                    <a:pt x="6796" y="8452"/>
                  </a:lnTo>
                  <a:lnTo>
                    <a:pt x="7234" y="8354"/>
                  </a:lnTo>
                  <a:lnTo>
                    <a:pt x="7697" y="8257"/>
                  </a:lnTo>
                  <a:lnTo>
                    <a:pt x="8184" y="8086"/>
                  </a:lnTo>
                  <a:lnTo>
                    <a:pt x="8671" y="7892"/>
                  </a:lnTo>
                  <a:lnTo>
                    <a:pt x="9134" y="7648"/>
                  </a:lnTo>
                  <a:lnTo>
                    <a:pt x="9353" y="7526"/>
                  </a:lnTo>
                  <a:lnTo>
                    <a:pt x="9597" y="7356"/>
                  </a:lnTo>
                  <a:lnTo>
                    <a:pt x="9792" y="7185"/>
                  </a:lnTo>
                  <a:lnTo>
                    <a:pt x="9986" y="7015"/>
                  </a:lnTo>
                  <a:lnTo>
                    <a:pt x="10181" y="6820"/>
                  </a:lnTo>
                  <a:lnTo>
                    <a:pt x="10376" y="6601"/>
                  </a:lnTo>
                  <a:lnTo>
                    <a:pt x="10522" y="6357"/>
                  </a:lnTo>
                  <a:lnTo>
                    <a:pt x="10668" y="6114"/>
                  </a:lnTo>
                  <a:lnTo>
                    <a:pt x="10814" y="5846"/>
                  </a:lnTo>
                  <a:lnTo>
                    <a:pt x="10912" y="5554"/>
                  </a:lnTo>
                  <a:lnTo>
                    <a:pt x="11009" y="5261"/>
                  </a:lnTo>
                  <a:lnTo>
                    <a:pt x="11082" y="4945"/>
                  </a:lnTo>
                  <a:lnTo>
                    <a:pt x="11131" y="4579"/>
                  </a:lnTo>
                  <a:lnTo>
                    <a:pt x="11155" y="4214"/>
                  </a:lnTo>
                  <a:lnTo>
                    <a:pt x="11155" y="4214"/>
                  </a:lnTo>
                  <a:lnTo>
                    <a:pt x="11155" y="3873"/>
                  </a:lnTo>
                  <a:lnTo>
                    <a:pt x="11131" y="3435"/>
                  </a:lnTo>
                  <a:lnTo>
                    <a:pt x="11131" y="2972"/>
                  </a:lnTo>
                  <a:lnTo>
                    <a:pt x="11131" y="2753"/>
                  </a:lnTo>
                  <a:lnTo>
                    <a:pt x="11180" y="2582"/>
                  </a:lnTo>
                  <a:lnTo>
                    <a:pt x="12032" y="2607"/>
                  </a:lnTo>
                  <a:lnTo>
                    <a:pt x="11594" y="2120"/>
                  </a:lnTo>
                  <a:lnTo>
                    <a:pt x="11594" y="2120"/>
                  </a:lnTo>
                  <a:lnTo>
                    <a:pt x="11764" y="2046"/>
                  </a:lnTo>
                  <a:lnTo>
                    <a:pt x="11935" y="1973"/>
                  </a:lnTo>
                  <a:lnTo>
                    <a:pt x="12300" y="1827"/>
                  </a:lnTo>
                  <a:lnTo>
                    <a:pt x="12568" y="1730"/>
                  </a:lnTo>
                  <a:lnTo>
                    <a:pt x="12592" y="1681"/>
                  </a:lnTo>
                  <a:lnTo>
                    <a:pt x="12592" y="1657"/>
                  </a:lnTo>
                  <a:lnTo>
                    <a:pt x="12568" y="1632"/>
                  </a:lnTo>
                  <a:lnTo>
                    <a:pt x="12568" y="1632"/>
                  </a:lnTo>
                  <a:lnTo>
                    <a:pt x="12203" y="1511"/>
                  </a:lnTo>
                  <a:lnTo>
                    <a:pt x="11789" y="1389"/>
                  </a:lnTo>
                  <a:lnTo>
                    <a:pt x="11302" y="1267"/>
                  </a:lnTo>
                  <a:lnTo>
                    <a:pt x="11302" y="1267"/>
                  </a:lnTo>
                  <a:lnTo>
                    <a:pt x="11082" y="1024"/>
                  </a:lnTo>
                  <a:lnTo>
                    <a:pt x="10863" y="780"/>
                  </a:lnTo>
                  <a:lnTo>
                    <a:pt x="10547" y="512"/>
                  </a:lnTo>
                  <a:lnTo>
                    <a:pt x="10352" y="390"/>
                  </a:lnTo>
                  <a:lnTo>
                    <a:pt x="10157" y="269"/>
                  </a:lnTo>
                  <a:lnTo>
                    <a:pt x="9938" y="171"/>
                  </a:lnTo>
                  <a:lnTo>
                    <a:pt x="9719" y="98"/>
                  </a:lnTo>
                  <a:lnTo>
                    <a:pt x="9475" y="25"/>
                  </a:lnTo>
                  <a:lnTo>
                    <a:pt x="9231" y="1"/>
                  </a:lnTo>
                  <a:lnTo>
                    <a:pt x="8964" y="25"/>
                  </a:lnTo>
                  <a:lnTo>
                    <a:pt x="8696" y="74"/>
                  </a:lnTo>
                  <a:lnTo>
                    <a:pt x="8696" y="74"/>
                  </a:lnTo>
                  <a:lnTo>
                    <a:pt x="8501" y="122"/>
                  </a:lnTo>
                  <a:lnTo>
                    <a:pt x="8306" y="171"/>
                  </a:lnTo>
                  <a:lnTo>
                    <a:pt x="8111" y="269"/>
                  </a:lnTo>
                  <a:lnTo>
                    <a:pt x="7916" y="366"/>
                  </a:lnTo>
                  <a:lnTo>
                    <a:pt x="7746" y="488"/>
                  </a:lnTo>
                  <a:lnTo>
                    <a:pt x="7575" y="610"/>
                  </a:lnTo>
                  <a:lnTo>
                    <a:pt x="7405" y="756"/>
                  </a:lnTo>
                  <a:lnTo>
                    <a:pt x="7283" y="926"/>
                  </a:lnTo>
                  <a:lnTo>
                    <a:pt x="7137" y="1097"/>
                  </a:lnTo>
                  <a:lnTo>
                    <a:pt x="7039" y="1267"/>
                  </a:lnTo>
                  <a:lnTo>
                    <a:pt x="6942" y="1462"/>
                  </a:lnTo>
                  <a:lnTo>
                    <a:pt x="6845" y="1657"/>
                  </a:lnTo>
                  <a:lnTo>
                    <a:pt x="6796" y="1876"/>
                  </a:lnTo>
                  <a:lnTo>
                    <a:pt x="6747" y="2095"/>
                  </a:lnTo>
                  <a:lnTo>
                    <a:pt x="6723" y="2339"/>
                  </a:lnTo>
                  <a:lnTo>
                    <a:pt x="6723" y="2558"/>
                  </a:lnTo>
                  <a:lnTo>
                    <a:pt x="1" y="4360"/>
                  </a:lnTo>
                  <a:lnTo>
                    <a:pt x="1" y="4360"/>
                  </a:lnTo>
                  <a:lnTo>
                    <a:pt x="318" y="4579"/>
                  </a:lnTo>
                  <a:lnTo>
                    <a:pt x="634" y="4799"/>
                  </a:lnTo>
                  <a:lnTo>
                    <a:pt x="951" y="5018"/>
                  </a:lnTo>
                  <a:lnTo>
                    <a:pt x="1267" y="5188"/>
                  </a:lnTo>
                  <a:lnTo>
                    <a:pt x="1608" y="5359"/>
                  </a:lnTo>
                  <a:lnTo>
                    <a:pt x="1925" y="5481"/>
                  </a:lnTo>
                  <a:lnTo>
                    <a:pt x="2266" y="5602"/>
                  </a:lnTo>
                  <a:lnTo>
                    <a:pt x="2583" y="5724"/>
                  </a:lnTo>
                  <a:lnTo>
                    <a:pt x="2923" y="5797"/>
                  </a:lnTo>
                  <a:lnTo>
                    <a:pt x="3264" y="5846"/>
                  </a:lnTo>
                  <a:lnTo>
                    <a:pt x="3581" y="5895"/>
                  </a:lnTo>
                  <a:lnTo>
                    <a:pt x="3922" y="5919"/>
                  </a:lnTo>
                  <a:lnTo>
                    <a:pt x="4263" y="5919"/>
                  </a:lnTo>
                  <a:lnTo>
                    <a:pt x="4604" y="5895"/>
                  </a:lnTo>
                  <a:lnTo>
                    <a:pt x="4945" y="5846"/>
                  </a:lnTo>
                  <a:lnTo>
                    <a:pt x="5286" y="5797"/>
                  </a:lnTo>
                  <a:lnTo>
                    <a:pt x="5286" y="5797"/>
                  </a:lnTo>
                  <a:lnTo>
                    <a:pt x="5603" y="5700"/>
                  </a:lnTo>
                  <a:lnTo>
                    <a:pt x="5919" y="5627"/>
                  </a:lnTo>
                  <a:lnTo>
                    <a:pt x="6455" y="5407"/>
                  </a:lnTo>
                  <a:lnTo>
                    <a:pt x="6942" y="5188"/>
                  </a:lnTo>
                  <a:lnTo>
                    <a:pt x="7356" y="4969"/>
                  </a:lnTo>
                  <a:lnTo>
                    <a:pt x="7697" y="4750"/>
                  </a:lnTo>
                  <a:lnTo>
                    <a:pt x="7941" y="4579"/>
                  </a:lnTo>
                  <a:lnTo>
                    <a:pt x="8160" y="4409"/>
                  </a:lnTo>
                  <a:lnTo>
                    <a:pt x="8160" y="4409"/>
                  </a:lnTo>
                  <a:lnTo>
                    <a:pt x="8233" y="4360"/>
                  </a:lnTo>
                  <a:lnTo>
                    <a:pt x="8330" y="4336"/>
                  </a:lnTo>
                  <a:lnTo>
                    <a:pt x="8428" y="4360"/>
                  </a:lnTo>
                  <a:lnTo>
                    <a:pt x="8501" y="4409"/>
                  </a:lnTo>
                </a:path>
              </a:pathLst>
            </a:custGeom>
            <a:noFill/>
            <a:ln cap="rnd" cmpd="sng" w="28575">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5" name="Google Shape;295;p75"/>
            <p:cNvSpPr/>
            <p:nvPr/>
          </p:nvSpPr>
          <p:spPr>
            <a:xfrm>
              <a:off x="5937975" y="5210175"/>
              <a:ext cx="333700" cy="133375"/>
            </a:xfrm>
            <a:custGeom>
              <a:rect b="b" l="l" r="r" t="t"/>
              <a:pathLst>
                <a:path extrusionOk="0" fill="none" h="5335" w="13348">
                  <a:moveTo>
                    <a:pt x="7819" y="1"/>
                  </a:moveTo>
                  <a:lnTo>
                    <a:pt x="318" y="2533"/>
                  </a:lnTo>
                  <a:lnTo>
                    <a:pt x="318" y="2533"/>
                  </a:lnTo>
                  <a:lnTo>
                    <a:pt x="245" y="2582"/>
                  </a:lnTo>
                  <a:lnTo>
                    <a:pt x="147" y="2631"/>
                  </a:lnTo>
                  <a:lnTo>
                    <a:pt x="98" y="2704"/>
                  </a:lnTo>
                  <a:lnTo>
                    <a:pt x="50" y="2777"/>
                  </a:lnTo>
                  <a:lnTo>
                    <a:pt x="1" y="2874"/>
                  </a:lnTo>
                  <a:lnTo>
                    <a:pt x="1" y="2972"/>
                  </a:lnTo>
                  <a:lnTo>
                    <a:pt x="1" y="3045"/>
                  </a:lnTo>
                  <a:lnTo>
                    <a:pt x="25" y="3142"/>
                  </a:lnTo>
                  <a:lnTo>
                    <a:pt x="25" y="3142"/>
                  </a:lnTo>
                  <a:lnTo>
                    <a:pt x="98" y="3288"/>
                  </a:lnTo>
                  <a:lnTo>
                    <a:pt x="196" y="3386"/>
                  </a:lnTo>
                  <a:lnTo>
                    <a:pt x="318" y="3459"/>
                  </a:lnTo>
                  <a:lnTo>
                    <a:pt x="488" y="3483"/>
                  </a:lnTo>
                  <a:lnTo>
                    <a:pt x="488" y="3483"/>
                  </a:lnTo>
                  <a:lnTo>
                    <a:pt x="610" y="3459"/>
                  </a:lnTo>
                  <a:lnTo>
                    <a:pt x="269" y="3629"/>
                  </a:lnTo>
                  <a:lnTo>
                    <a:pt x="269" y="3629"/>
                  </a:lnTo>
                  <a:lnTo>
                    <a:pt x="171" y="3678"/>
                  </a:lnTo>
                  <a:lnTo>
                    <a:pt x="123" y="3751"/>
                  </a:lnTo>
                  <a:lnTo>
                    <a:pt x="50" y="3824"/>
                  </a:lnTo>
                  <a:lnTo>
                    <a:pt x="25" y="3922"/>
                  </a:lnTo>
                  <a:lnTo>
                    <a:pt x="1" y="3995"/>
                  </a:lnTo>
                  <a:lnTo>
                    <a:pt x="1" y="4092"/>
                  </a:lnTo>
                  <a:lnTo>
                    <a:pt x="1" y="4190"/>
                  </a:lnTo>
                  <a:lnTo>
                    <a:pt x="50" y="4287"/>
                  </a:lnTo>
                  <a:lnTo>
                    <a:pt x="50" y="4287"/>
                  </a:lnTo>
                  <a:lnTo>
                    <a:pt x="123" y="4409"/>
                  </a:lnTo>
                  <a:lnTo>
                    <a:pt x="220" y="4482"/>
                  </a:lnTo>
                  <a:lnTo>
                    <a:pt x="342" y="4531"/>
                  </a:lnTo>
                  <a:lnTo>
                    <a:pt x="488" y="4555"/>
                  </a:lnTo>
                  <a:lnTo>
                    <a:pt x="488" y="4555"/>
                  </a:lnTo>
                  <a:lnTo>
                    <a:pt x="586" y="4555"/>
                  </a:lnTo>
                  <a:lnTo>
                    <a:pt x="683" y="4506"/>
                  </a:lnTo>
                  <a:lnTo>
                    <a:pt x="853" y="4433"/>
                  </a:lnTo>
                  <a:lnTo>
                    <a:pt x="853" y="4433"/>
                  </a:lnTo>
                  <a:lnTo>
                    <a:pt x="780" y="4555"/>
                  </a:lnTo>
                  <a:lnTo>
                    <a:pt x="756" y="4701"/>
                  </a:lnTo>
                  <a:lnTo>
                    <a:pt x="780" y="4847"/>
                  </a:lnTo>
                  <a:lnTo>
                    <a:pt x="829" y="4993"/>
                  </a:lnTo>
                  <a:lnTo>
                    <a:pt x="829" y="4993"/>
                  </a:lnTo>
                  <a:lnTo>
                    <a:pt x="926" y="5091"/>
                  </a:lnTo>
                  <a:lnTo>
                    <a:pt x="1024" y="5139"/>
                  </a:lnTo>
                  <a:lnTo>
                    <a:pt x="1121" y="5188"/>
                  </a:lnTo>
                  <a:lnTo>
                    <a:pt x="1243" y="5212"/>
                  </a:lnTo>
                  <a:lnTo>
                    <a:pt x="1243" y="5212"/>
                  </a:lnTo>
                  <a:lnTo>
                    <a:pt x="1389" y="5188"/>
                  </a:lnTo>
                  <a:lnTo>
                    <a:pt x="1511" y="5115"/>
                  </a:lnTo>
                  <a:lnTo>
                    <a:pt x="6065" y="2144"/>
                  </a:lnTo>
                  <a:lnTo>
                    <a:pt x="6065" y="2144"/>
                  </a:lnTo>
                  <a:lnTo>
                    <a:pt x="6528" y="2363"/>
                  </a:lnTo>
                  <a:lnTo>
                    <a:pt x="7088" y="2582"/>
                  </a:lnTo>
                  <a:lnTo>
                    <a:pt x="7770" y="2826"/>
                  </a:lnTo>
                  <a:lnTo>
                    <a:pt x="8501" y="3045"/>
                  </a:lnTo>
                  <a:lnTo>
                    <a:pt x="9280" y="3240"/>
                  </a:lnTo>
                  <a:lnTo>
                    <a:pt x="10060" y="3386"/>
                  </a:lnTo>
                  <a:lnTo>
                    <a:pt x="10425" y="3435"/>
                  </a:lnTo>
                  <a:lnTo>
                    <a:pt x="10790" y="3483"/>
                  </a:lnTo>
                  <a:lnTo>
                    <a:pt x="11156" y="3483"/>
                  </a:lnTo>
                  <a:lnTo>
                    <a:pt x="11497" y="3483"/>
                  </a:lnTo>
                  <a:lnTo>
                    <a:pt x="12178" y="5188"/>
                  </a:lnTo>
                  <a:lnTo>
                    <a:pt x="12178" y="5188"/>
                  </a:lnTo>
                  <a:lnTo>
                    <a:pt x="12227" y="5237"/>
                  </a:lnTo>
                  <a:lnTo>
                    <a:pt x="12276" y="5286"/>
                  </a:lnTo>
                  <a:lnTo>
                    <a:pt x="12349" y="5310"/>
                  </a:lnTo>
                  <a:lnTo>
                    <a:pt x="12422" y="5334"/>
                  </a:lnTo>
                  <a:lnTo>
                    <a:pt x="13347" y="5334"/>
                  </a:lnTo>
                </a:path>
              </a:pathLst>
            </a:custGeom>
            <a:noFill/>
            <a:ln cap="rnd" cmpd="sng" w="28575">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6" name="Google Shape;296;p75"/>
            <p:cNvSpPr/>
            <p:nvPr/>
          </p:nvSpPr>
          <p:spPr>
            <a:xfrm>
              <a:off x="6352025" y="5109100"/>
              <a:ext cx="19500" cy="18900"/>
            </a:xfrm>
            <a:custGeom>
              <a:rect b="b" l="l" r="r" t="t"/>
              <a:pathLst>
                <a:path extrusionOk="0" h="756" w="780">
                  <a:moveTo>
                    <a:pt x="317" y="1"/>
                  </a:moveTo>
                  <a:lnTo>
                    <a:pt x="244" y="25"/>
                  </a:lnTo>
                  <a:lnTo>
                    <a:pt x="122" y="98"/>
                  </a:lnTo>
                  <a:lnTo>
                    <a:pt x="49" y="220"/>
                  </a:lnTo>
                  <a:lnTo>
                    <a:pt x="25" y="293"/>
                  </a:lnTo>
                  <a:lnTo>
                    <a:pt x="0" y="390"/>
                  </a:lnTo>
                  <a:lnTo>
                    <a:pt x="25" y="463"/>
                  </a:lnTo>
                  <a:lnTo>
                    <a:pt x="49" y="536"/>
                  </a:lnTo>
                  <a:lnTo>
                    <a:pt x="122" y="658"/>
                  </a:lnTo>
                  <a:lnTo>
                    <a:pt x="244" y="731"/>
                  </a:lnTo>
                  <a:lnTo>
                    <a:pt x="317" y="756"/>
                  </a:lnTo>
                  <a:lnTo>
                    <a:pt x="463" y="756"/>
                  </a:lnTo>
                  <a:lnTo>
                    <a:pt x="536" y="731"/>
                  </a:lnTo>
                  <a:lnTo>
                    <a:pt x="658" y="658"/>
                  </a:lnTo>
                  <a:lnTo>
                    <a:pt x="755" y="536"/>
                  </a:lnTo>
                  <a:lnTo>
                    <a:pt x="780" y="463"/>
                  </a:lnTo>
                  <a:lnTo>
                    <a:pt x="780" y="390"/>
                  </a:lnTo>
                  <a:lnTo>
                    <a:pt x="780" y="293"/>
                  </a:lnTo>
                  <a:lnTo>
                    <a:pt x="755" y="220"/>
                  </a:lnTo>
                  <a:lnTo>
                    <a:pt x="658" y="98"/>
                  </a:lnTo>
                  <a:lnTo>
                    <a:pt x="536" y="25"/>
                  </a:lnTo>
                  <a:lnTo>
                    <a:pt x="463" y="1"/>
                  </a:lnTo>
                  <a:close/>
                </a:path>
              </a:pathLst>
            </a:custGeom>
            <a:noFill/>
            <a:ln cap="flat" cmpd="sng" w="28575">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75"/>
          <p:cNvGrpSpPr/>
          <p:nvPr/>
        </p:nvGrpSpPr>
        <p:grpSpPr>
          <a:xfrm>
            <a:off x="10114816" y="2125183"/>
            <a:ext cx="544572" cy="582221"/>
            <a:chOff x="3968275" y="4980625"/>
            <a:chExt cx="379975" cy="452425"/>
          </a:xfrm>
        </p:grpSpPr>
        <p:sp>
          <p:nvSpPr>
            <p:cNvPr id="298" name="Google Shape;298;p75"/>
            <p:cNvSpPr/>
            <p:nvPr/>
          </p:nvSpPr>
          <p:spPr>
            <a:xfrm>
              <a:off x="4168000" y="4980625"/>
              <a:ext cx="85875" cy="102325"/>
            </a:xfrm>
            <a:custGeom>
              <a:rect b="b" l="l" r="r" t="t"/>
              <a:pathLst>
                <a:path extrusionOk="0" fill="none" h="4093" w="3435">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noFill/>
            <a:ln cap="rnd" cmpd="sng" w="28575">
              <a:solidFill>
                <a:srgbClr val="0070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9" name="Google Shape;299;p75"/>
            <p:cNvSpPr/>
            <p:nvPr/>
          </p:nvSpPr>
          <p:spPr>
            <a:xfrm>
              <a:off x="3968275" y="5043350"/>
              <a:ext cx="379975" cy="389700"/>
            </a:xfrm>
            <a:custGeom>
              <a:rect b="b" l="l" r="r" t="t"/>
              <a:pathLst>
                <a:path extrusionOk="0" fill="none" h="15588" w="15199">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noFill/>
            <a:ln cap="rnd" cmpd="sng" w="28575">
              <a:solidFill>
                <a:srgbClr val="0070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0" name="Google Shape;300;p75"/>
            <p:cNvSpPr/>
            <p:nvPr/>
          </p:nvSpPr>
          <p:spPr>
            <a:xfrm>
              <a:off x="4031000" y="5150500"/>
              <a:ext cx="54200" cy="61525"/>
            </a:xfrm>
            <a:custGeom>
              <a:rect b="b" l="l" r="r" t="t"/>
              <a:pathLst>
                <a:path extrusionOk="0" fill="none" h="2461" w="2168">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noFill/>
            <a:ln cap="rnd" cmpd="sng" w="28575">
              <a:solidFill>
                <a:srgbClr val="0070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75"/>
          <p:cNvGrpSpPr/>
          <p:nvPr/>
        </p:nvGrpSpPr>
        <p:grpSpPr>
          <a:xfrm>
            <a:off x="7890527" y="3778123"/>
            <a:ext cx="544572" cy="867930"/>
            <a:chOff x="1988225" y="4286525"/>
            <a:chExt cx="305075" cy="493200"/>
          </a:xfrm>
        </p:grpSpPr>
        <p:sp>
          <p:nvSpPr>
            <p:cNvPr id="302" name="Google Shape;302;p75"/>
            <p:cNvSpPr/>
            <p:nvPr/>
          </p:nvSpPr>
          <p:spPr>
            <a:xfrm>
              <a:off x="2178800" y="4519725"/>
              <a:ext cx="114500" cy="114475"/>
            </a:xfrm>
            <a:custGeom>
              <a:rect b="b" l="l" r="r" t="t"/>
              <a:pathLst>
                <a:path extrusionOk="0" fill="none" h="4579" w="458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3" name="Google Shape;303;p75"/>
            <p:cNvSpPr/>
            <p:nvPr/>
          </p:nvSpPr>
          <p:spPr>
            <a:xfrm>
              <a:off x="1988225" y="4539200"/>
              <a:ext cx="156500" cy="156500"/>
            </a:xfrm>
            <a:custGeom>
              <a:rect b="b" l="l" r="r" t="t"/>
              <a:pathLst>
                <a:path extrusionOk="0" fill="none" h="6260" w="626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4" name="Google Shape;304;p75"/>
            <p:cNvSpPr/>
            <p:nvPr/>
          </p:nvSpPr>
          <p:spPr>
            <a:xfrm>
              <a:off x="2042425" y="4286525"/>
              <a:ext cx="239300" cy="236250"/>
            </a:xfrm>
            <a:custGeom>
              <a:rect b="b" l="l" r="r" t="t"/>
              <a:pathLst>
                <a:path extrusionOk="0" fill="none" h="9450" w="9572">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5" name="Google Shape;305;p75"/>
            <p:cNvSpPr/>
            <p:nvPr/>
          </p:nvSpPr>
          <p:spPr>
            <a:xfrm>
              <a:off x="2161750" y="4522750"/>
              <a:ext cx="25" cy="256975"/>
            </a:xfrm>
            <a:custGeom>
              <a:rect b="b" l="l" r="r" t="t"/>
              <a:pathLst>
                <a:path extrusionOk="0" fill="none" h="10279" w="1">
                  <a:moveTo>
                    <a:pt x="1" y="10279"/>
                  </a:moveTo>
                  <a:lnTo>
                    <a:pt x="1" y="1"/>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6" name="Google Shape;306;p75"/>
            <p:cNvSpPr/>
            <p:nvPr/>
          </p:nvSpPr>
          <p:spPr>
            <a:xfrm>
              <a:off x="2133750" y="4377850"/>
              <a:ext cx="56050" cy="56025"/>
            </a:xfrm>
            <a:custGeom>
              <a:rect b="b" l="l" r="r" t="t"/>
              <a:pathLst>
                <a:path extrusionOk="0" fill="none" h="2241" w="2242">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7" name="Google Shape;307;p75"/>
            <p:cNvSpPr/>
            <p:nvPr/>
          </p:nvSpPr>
          <p:spPr>
            <a:xfrm>
              <a:off x="2038150" y="4589125"/>
              <a:ext cx="87100" cy="87100"/>
            </a:xfrm>
            <a:custGeom>
              <a:rect b="b" l="l" r="r" t="t"/>
              <a:pathLst>
                <a:path extrusionOk="0" fill="none" h="3484" w="3484">
                  <a:moveTo>
                    <a:pt x="1" y="0"/>
                  </a:moveTo>
                  <a:lnTo>
                    <a:pt x="3483" y="3483"/>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8" name="Google Shape;308;p75"/>
            <p:cNvSpPr/>
            <p:nvPr/>
          </p:nvSpPr>
          <p:spPr>
            <a:xfrm>
              <a:off x="2194025" y="4564150"/>
              <a:ext cx="54825" cy="54825"/>
            </a:xfrm>
            <a:custGeom>
              <a:rect b="b" l="l" r="r" t="t"/>
              <a:pathLst>
                <a:path extrusionOk="0" fill="none" h="2193" w="2193">
                  <a:moveTo>
                    <a:pt x="2192" y="1"/>
                  </a:moveTo>
                  <a:lnTo>
                    <a:pt x="1" y="2193"/>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75"/>
          <p:cNvGrpSpPr/>
          <p:nvPr/>
        </p:nvGrpSpPr>
        <p:grpSpPr>
          <a:xfrm>
            <a:off x="1388509" y="2109471"/>
            <a:ext cx="804166" cy="622582"/>
            <a:chOff x="2635450" y="4321225"/>
            <a:chExt cx="368400" cy="466425"/>
          </a:xfrm>
        </p:grpSpPr>
        <p:sp>
          <p:nvSpPr>
            <p:cNvPr id="310" name="Google Shape;310;p75"/>
            <p:cNvSpPr/>
            <p:nvPr/>
          </p:nvSpPr>
          <p:spPr>
            <a:xfrm>
              <a:off x="2635450" y="4653050"/>
              <a:ext cx="368400" cy="134600"/>
            </a:xfrm>
            <a:custGeom>
              <a:rect b="b" l="l" r="r" t="t"/>
              <a:pathLst>
                <a:path extrusionOk="0" fill="none" h="5384" w="14736">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1" name="Google Shape;311;p75"/>
            <p:cNvSpPr/>
            <p:nvPr/>
          </p:nvSpPr>
          <p:spPr>
            <a:xfrm>
              <a:off x="2819350" y="4321225"/>
              <a:ext cx="25" cy="347075"/>
            </a:xfrm>
            <a:custGeom>
              <a:rect b="b" l="l" r="r" t="t"/>
              <a:pathLst>
                <a:path extrusionOk="0" fill="none" h="13883" w="1">
                  <a:moveTo>
                    <a:pt x="0" y="13883"/>
                  </a:moveTo>
                  <a:lnTo>
                    <a:pt x="0" y="0"/>
                  </a:lnTo>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2" name="Google Shape;312;p75"/>
            <p:cNvSpPr/>
            <p:nvPr/>
          </p:nvSpPr>
          <p:spPr>
            <a:xfrm>
              <a:off x="2835175" y="4328525"/>
              <a:ext cx="114475" cy="114500"/>
            </a:xfrm>
            <a:custGeom>
              <a:rect b="b" l="l" r="r" t="t"/>
              <a:pathLst>
                <a:path extrusionOk="0" fill="none" h="4580" w="4579">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3" name="Google Shape;313;p75"/>
            <p:cNvSpPr/>
            <p:nvPr/>
          </p:nvSpPr>
          <p:spPr>
            <a:xfrm>
              <a:off x="2850400" y="4372975"/>
              <a:ext cx="54825" cy="54825"/>
            </a:xfrm>
            <a:custGeom>
              <a:rect b="b" l="l" r="r" t="t"/>
              <a:pathLst>
                <a:path extrusionOk="0" fill="none" h="2193" w="2193">
                  <a:moveTo>
                    <a:pt x="2192" y="0"/>
                  </a:moveTo>
                  <a:lnTo>
                    <a:pt x="0" y="2192"/>
                  </a:lnTo>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4" name="Google Shape;314;p75"/>
            <p:cNvSpPr/>
            <p:nvPr/>
          </p:nvSpPr>
          <p:spPr>
            <a:xfrm>
              <a:off x="2646425" y="4429600"/>
              <a:ext cx="156500" cy="156500"/>
            </a:xfrm>
            <a:custGeom>
              <a:rect b="b" l="l" r="r" t="t"/>
              <a:pathLst>
                <a:path extrusionOk="0" fill="none" h="6260" w="626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5" name="Google Shape;315;p75"/>
            <p:cNvSpPr/>
            <p:nvPr/>
          </p:nvSpPr>
          <p:spPr>
            <a:xfrm>
              <a:off x="2696350" y="4479525"/>
              <a:ext cx="87100" cy="87100"/>
            </a:xfrm>
            <a:custGeom>
              <a:rect b="b" l="l" r="r" t="t"/>
              <a:pathLst>
                <a:path extrusionOk="0" fill="none" h="3484" w="3484">
                  <a:moveTo>
                    <a:pt x="0" y="1"/>
                  </a:moveTo>
                  <a:lnTo>
                    <a:pt x="3483" y="3483"/>
                  </a:lnTo>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75"/>
          <p:cNvGrpSpPr/>
          <p:nvPr/>
        </p:nvGrpSpPr>
        <p:grpSpPr>
          <a:xfrm>
            <a:off x="3530484" y="3743043"/>
            <a:ext cx="804166" cy="903010"/>
            <a:chOff x="3236425" y="5001950"/>
            <a:chExt cx="499300" cy="405368"/>
          </a:xfrm>
        </p:grpSpPr>
        <p:sp>
          <p:nvSpPr>
            <p:cNvPr id="317" name="Google Shape;317;p75"/>
            <p:cNvSpPr/>
            <p:nvPr/>
          </p:nvSpPr>
          <p:spPr>
            <a:xfrm>
              <a:off x="3236425" y="5298918"/>
              <a:ext cx="499300" cy="108400"/>
            </a:xfrm>
            <a:custGeom>
              <a:rect b="b" l="l" r="r" t="t"/>
              <a:pathLst>
                <a:path extrusionOk="0" fill="none" h="4336" w="19972">
                  <a:moveTo>
                    <a:pt x="19533" y="0"/>
                  </a:moveTo>
                  <a:lnTo>
                    <a:pt x="439" y="0"/>
                  </a:lnTo>
                  <a:lnTo>
                    <a:pt x="439" y="0"/>
                  </a:lnTo>
                  <a:lnTo>
                    <a:pt x="365" y="0"/>
                  </a:lnTo>
                  <a:lnTo>
                    <a:pt x="268" y="25"/>
                  </a:lnTo>
                  <a:lnTo>
                    <a:pt x="195" y="73"/>
                  </a:lnTo>
                  <a:lnTo>
                    <a:pt x="122" y="122"/>
                  </a:lnTo>
                  <a:lnTo>
                    <a:pt x="73" y="195"/>
                  </a:lnTo>
                  <a:lnTo>
                    <a:pt x="49" y="268"/>
                  </a:lnTo>
                  <a:lnTo>
                    <a:pt x="25" y="341"/>
                  </a:lnTo>
                  <a:lnTo>
                    <a:pt x="0" y="439"/>
                  </a:lnTo>
                  <a:lnTo>
                    <a:pt x="0" y="439"/>
                  </a:lnTo>
                  <a:lnTo>
                    <a:pt x="25" y="512"/>
                  </a:lnTo>
                  <a:lnTo>
                    <a:pt x="49" y="585"/>
                  </a:lnTo>
                  <a:lnTo>
                    <a:pt x="73" y="658"/>
                  </a:lnTo>
                  <a:lnTo>
                    <a:pt x="122" y="731"/>
                  </a:lnTo>
                  <a:lnTo>
                    <a:pt x="195" y="780"/>
                  </a:lnTo>
                  <a:lnTo>
                    <a:pt x="268" y="828"/>
                  </a:lnTo>
                  <a:lnTo>
                    <a:pt x="365" y="853"/>
                  </a:lnTo>
                  <a:lnTo>
                    <a:pt x="439" y="853"/>
                  </a:lnTo>
                  <a:lnTo>
                    <a:pt x="439" y="853"/>
                  </a:lnTo>
                  <a:lnTo>
                    <a:pt x="487" y="877"/>
                  </a:lnTo>
                  <a:lnTo>
                    <a:pt x="560" y="902"/>
                  </a:lnTo>
                  <a:lnTo>
                    <a:pt x="706" y="1048"/>
                  </a:lnTo>
                  <a:lnTo>
                    <a:pt x="853" y="1242"/>
                  </a:lnTo>
                  <a:lnTo>
                    <a:pt x="1023" y="1486"/>
                  </a:lnTo>
                  <a:lnTo>
                    <a:pt x="1340" y="2022"/>
                  </a:lnTo>
                  <a:lnTo>
                    <a:pt x="1632" y="2509"/>
                  </a:lnTo>
                  <a:lnTo>
                    <a:pt x="1632" y="2509"/>
                  </a:lnTo>
                  <a:lnTo>
                    <a:pt x="1900" y="2996"/>
                  </a:lnTo>
                  <a:lnTo>
                    <a:pt x="2168" y="3459"/>
                  </a:lnTo>
                  <a:lnTo>
                    <a:pt x="2460" y="3873"/>
                  </a:lnTo>
                  <a:lnTo>
                    <a:pt x="2582" y="4043"/>
                  </a:lnTo>
                  <a:lnTo>
                    <a:pt x="2728" y="4214"/>
                  </a:lnTo>
                  <a:lnTo>
                    <a:pt x="2728" y="4214"/>
                  </a:lnTo>
                  <a:lnTo>
                    <a:pt x="2801" y="4263"/>
                  </a:lnTo>
                  <a:lnTo>
                    <a:pt x="2874" y="4287"/>
                  </a:lnTo>
                  <a:lnTo>
                    <a:pt x="2971" y="4311"/>
                  </a:lnTo>
                  <a:lnTo>
                    <a:pt x="3045" y="4336"/>
                  </a:lnTo>
                  <a:lnTo>
                    <a:pt x="16927" y="4336"/>
                  </a:lnTo>
                  <a:lnTo>
                    <a:pt x="16927" y="4336"/>
                  </a:lnTo>
                  <a:lnTo>
                    <a:pt x="17000" y="4311"/>
                  </a:lnTo>
                  <a:lnTo>
                    <a:pt x="17097" y="4287"/>
                  </a:lnTo>
                  <a:lnTo>
                    <a:pt x="17170" y="4263"/>
                  </a:lnTo>
                  <a:lnTo>
                    <a:pt x="17243" y="4214"/>
                  </a:lnTo>
                  <a:lnTo>
                    <a:pt x="17243" y="4214"/>
                  </a:lnTo>
                  <a:lnTo>
                    <a:pt x="17390" y="4043"/>
                  </a:lnTo>
                  <a:lnTo>
                    <a:pt x="17511" y="3873"/>
                  </a:lnTo>
                  <a:lnTo>
                    <a:pt x="17804" y="3459"/>
                  </a:lnTo>
                  <a:lnTo>
                    <a:pt x="18072" y="2996"/>
                  </a:lnTo>
                  <a:lnTo>
                    <a:pt x="18339" y="2509"/>
                  </a:lnTo>
                  <a:lnTo>
                    <a:pt x="18339" y="2509"/>
                  </a:lnTo>
                  <a:lnTo>
                    <a:pt x="18632" y="2022"/>
                  </a:lnTo>
                  <a:lnTo>
                    <a:pt x="18948" y="1486"/>
                  </a:lnTo>
                  <a:lnTo>
                    <a:pt x="19119" y="1242"/>
                  </a:lnTo>
                  <a:lnTo>
                    <a:pt x="19265" y="1048"/>
                  </a:lnTo>
                  <a:lnTo>
                    <a:pt x="19411" y="902"/>
                  </a:lnTo>
                  <a:lnTo>
                    <a:pt x="19484" y="877"/>
                  </a:lnTo>
                  <a:lnTo>
                    <a:pt x="19533" y="853"/>
                  </a:lnTo>
                  <a:lnTo>
                    <a:pt x="19533" y="853"/>
                  </a:lnTo>
                  <a:lnTo>
                    <a:pt x="19606" y="853"/>
                  </a:lnTo>
                  <a:lnTo>
                    <a:pt x="19703" y="828"/>
                  </a:lnTo>
                  <a:lnTo>
                    <a:pt x="19776" y="780"/>
                  </a:lnTo>
                  <a:lnTo>
                    <a:pt x="19849" y="731"/>
                  </a:lnTo>
                  <a:lnTo>
                    <a:pt x="19898" y="658"/>
                  </a:lnTo>
                  <a:lnTo>
                    <a:pt x="19922" y="585"/>
                  </a:lnTo>
                  <a:lnTo>
                    <a:pt x="19947" y="512"/>
                  </a:lnTo>
                  <a:lnTo>
                    <a:pt x="19971" y="439"/>
                  </a:lnTo>
                  <a:lnTo>
                    <a:pt x="19971" y="439"/>
                  </a:lnTo>
                  <a:lnTo>
                    <a:pt x="19947" y="341"/>
                  </a:lnTo>
                  <a:lnTo>
                    <a:pt x="19922" y="268"/>
                  </a:lnTo>
                  <a:lnTo>
                    <a:pt x="19898" y="195"/>
                  </a:lnTo>
                  <a:lnTo>
                    <a:pt x="19825" y="122"/>
                  </a:lnTo>
                  <a:lnTo>
                    <a:pt x="19776" y="73"/>
                  </a:lnTo>
                  <a:lnTo>
                    <a:pt x="19703" y="25"/>
                  </a:lnTo>
                  <a:lnTo>
                    <a:pt x="19606" y="0"/>
                  </a:lnTo>
                  <a:lnTo>
                    <a:pt x="19533" y="0"/>
                  </a:lnTo>
                  <a:lnTo>
                    <a:pt x="19533" y="0"/>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8" name="Google Shape;318;p75"/>
            <p:cNvSpPr/>
            <p:nvPr/>
          </p:nvSpPr>
          <p:spPr>
            <a:xfrm>
              <a:off x="3294875" y="5330725"/>
              <a:ext cx="382400" cy="25"/>
            </a:xfrm>
            <a:custGeom>
              <a:rect b="b" l="l" r="r" t="t"/>
              <a:pathLst>
                <a:path extrusionOk="0" fill="none" h="1" w="15296">
                  <a:moveTo>
                    <a:pt x="0" y="1"/>
                  </a:moveTo>
                  <a:lnTo>
                    <a:pt x="15295" y="1"/>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9" name="Google Shape;319;p75"/>
            <p:cNvSpPr/>
            <p:nvPr/>
          </p:nvSpPr>
          <p:spPr>
            <a:xfrm>
              <a:off x="3297848" y="5148232"/>
              <a:ext cx="411625" cy="136185"/>
            </a:xfrm>
            <a:custGeom>
              <a:rect b="b" l="l" r="r" t="t"/>
              <a:pathLst>
                <a:path extrusionOk="0" fill="none" h="5603" w="16465">
                  <a:moveTo>
                    <a:pt x="16465" y="5602"/>
                  </a:moveTo>
                  <a:lnTo>
                    <a:pt x="16465" y="5602"/>
                  </a:lnTo>
                  <a:lnTo>
                    <a:pt x="16392" y="5408"/>
                  </a:lnTo>
                  <a:lnTo>
                    <a:pt x="16294" y="5237"/>
                  </a:lnTo>
                  <a:lnTo>
                    <a:pt x="16075" y="4921"/>
                  </a:lnTo>
                  <a:lnTo>
                    <a:pt x="15807" y="4628"/>
                  </a:lnTo>
                  <a:lnTo>
                    <a:pt x="15490" y="4385"/>
                  </a:lnTo>
                  <a:lnTo>
                    <a:pt x="15320" y="4287"/>
                  </a:lnTo>
                  <a:lnTo>
                    <a:pt x="15149" y="4190"/>
                  </a:lnTo>
                  <a:lnTo>
                    <a:pt x="14979" y="4092"/>
                  </a:lnTo>
                  <a:lnTo>
                    <a:pt x="14784" y="4044"/>
                  </a:lnTo>
                  <a:lnTo>
                    <a:pt x="14589" y="3971"/>
                  </a:lnTo>
                  <a:lnTo>
                    <a:pt x="14394" y="3946"/>
                  </a:lnTo>
                  <a:lnTo>
                    <a:pt x="14175" y="3922"/>
                  </a:lnTo>
                  <a:lnTo>
                    <a:pt x="13980" y="3898"/>
                  </a:lnTo>
                  <a:lnTo>
                    <a:pt x="13980" y="3898"/>
                  </a:lnTo>
                  <a:lnTo>
                    <a:pt x="13737" y="3922"/>
                  </a:lnTo>
                  <a:lnTo>
                    <a:pt x="13518" y="3946"/>
                  </a:lnTo>
                  <a:lnTo>
                    <a:pt x="13518" y="3946"/>
                  </a:lnTo>
                  <a:lnTo>
                    <a:pt x="13420" y="3532"/>
                  </a:lnTo>
                  <a:lnTo>
                    <a:pt x="13299" y="3143"/>
                  </a:lnTo>
                  <a:lnTo>
                    <a:pt x="13128" y="2753"/>
                  </a:lnTo>
                  <a:lnTo>
                    <a:pt x="12933" y="2388"/>
                  </a:lnTo>
                  <a:lnTo>
                    <a:pt x="12714" y="2047"/>
                  </a:lnTo>
                  <a:lnTo>
                    <a:pt x="12470" y="1706"/>
                  </a:lnTo>
                  <a:lnTo>
                    <a:pt x="12178" y="1413"/>
                  </a:lnTo>
                  <a:lnTo>
                    <a:pt x="11886" y="1121"/>
                  </a:lnTo>
                  <a:lnTo>
                    <a:pt x="11545" y="878"/>
                  </a:lnTo>
                  <a:lnTo>
                    <a:pt x="11204" y="658"/>
                  </a:lnTo>
                  <a:lnTo>
                    <a:pt x="10839" y="464"/>
                  </a:lnTo>
                  <a:lnTo>
                    <a:pt x="10449" y="293"/>
                  </a:lnTo>
                  <a:lnTo>
                    <a:pt x="10059" y="171"/>
                  </a:lnTo>
                  <a:lnTo>
                    <a:pt x="9645" y="74"/>
                  </a:lnTo>
                  <a:lnTo>
                    <a:pt x="9207" y="25"/>
                  </a:lnTo>
                  <a:lnTo>
                    <a:pt x="8768" y="1"/>
                  </a:lnTo>
                  <a:lnTo>
                    <a:pt x="8768" y="1"/>
                  </a:lnTo>
                  <a:lnTo>
                    <a:pt x="8452" y="1"/>
                  </a:lnTo>
                  <a:lnTo>
                    <a:pt x="8135" y="50"/>
                  </a:lnTo>
                  <a:lnTo>
                    <a:pt x="7819" y="98"/>
                  </a:lnTo>
                  <a:lnTo>
                    <a:pt x="7502" y="171"/>
                  </a:lnTo>
                  <a:lnTo>
                    <a:pt x="7210" y="269"/>
                  </a:lnTo>
                  <a:lnTo>
                    <a:pt x="6918" y="366"/>
                  </a:lnTo>
                  <a:lnTo>
                    <a:pt x="6625" y="512"/>
                  </a:lnTo>
                  <a:lnTo>
                    <a:pt x="6357" y="658"/>
                  </a:lnTo>
                  <a:lnTo>
                    <a:pt x="6089" y="805"/>
                  </a:lnTo>
                  <a:lnTo>
                    <a:pt x="5846" y="999"/>
                  </a:lnTo>
                  <a:lnTo>
                    <a:pt x="5602" y="1170"/>
                  </a:lnTo>
                  <a:lnTo>
                    <a:pt x="5383" y="1389"/>
                  </a:lnTo>
                  <a:lnTo>
                    <a:pt x="5188" y="1608"/>
                  </a:lnTo>
                  <a:lnTo>
                    <a:pt x="4993" y="1852"/>
                  </a:lnTo>
                  <a:lnTo>
                    <a:pt x="4799" y="2095"/>
                  </a:lnTo>
                  <a:lnTo>
                    <a:pt x="4628" y="2363"/>
                  </a:lnTo>
                  <a:lnTo>
                    <a:pt x="4628" y="2363"/>
                  </a:lnTo>
                  <a:lnTo>
                    <a:pt x="4360" y="2266"/>
                  </a:lnTo>
                  <a:lnTo>
                    <a:pt x="4092" y="2217"/>
                  </a:lnTo>
                  <a:lnTo>
                    <a:pt x="3824" y="2193"/>
                  </a:lnTo>
                  <a:lnTo>
                    <a:pt x="3532" y="2168"/>
                  </a:lnTo>
                  <a:lnTo>
                    <a:pt x="3532" y="2168"/>
                  </a:lnTo>
                  <a:lnTo>
                    <a:pt x="3191" y="2193"/>
                  </a:lnTo>
                  <a:lnTo>
                    <a:pt x="2850" y="2242"/>
                  </a:lnTo>
                  <a:lnTo>
                    <a:pt x="2509" y="2339"/>
                  </a:lnTo>
                  <a:lnTo>
                    <a:pt x="2193" y="2436"/>
                  </a:lnTo>
                  <a:lnTo>
                    <a:pt x="1876" y="2582"/>
                  </a:lnTo>
                  <a:lnTo>
                    <a:pt x="1584" y="2753"/>
                  </a:lnTo>
                  <a:lnTo>
                    <a:pt x="1316" y="2948"/>
                  </a:lnTo>
                  <a:lnTo>
                    <a:pt x="1072" y="3167"/>
                  </a:lnTo>
                  <a:lnTo>
                    <a:pt x="853" y="3411"/>
                  </a:lnTo>
                  <a:lnTo>
                    <a:pt x="634" y="3678"/>
                  </a:lnTo>
                  <a:lnTo>
                    <a:pt x="463" y="3971"/>
                  </a:lnTo>
                  <a:lnTo>
                    <a:pt x="317" y="4263"/>
                  </a:lnTo>
                  <a:lnTo>
                    <a:pt x="196" y="4580"/>
                  </a:lnTo>
                  <a:lnTo>
                    <a:pt x="98" y="4896"/>
                  </a:lnTo>
                  <a:lnTo>
                    <a:pt x="25" y="5237"/>
                  </a:lnTo>
                  <a:lnTo>
                    <a:pt x="1" y="5602"/>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20" name="Google Shape;320;p75"/>
            <p:cNvSpPr/>
            <p:nvPr/>
          </p:nvSpPr>
          <p:spPr>
            <a:xfrm>
              <a:off x="3471450" y="5001950"/>
              <a:ext cx="17075" cy="114475"/>
            </a:xfrm>
            <a:custGeom>
              <a:rect b="b" l="l" r="r" t="t"/>
              <a:pathLst>
                <a:path extrusionOk="0" fill="none" h="4579" w="683">
                  <a:moveTo>
                    <a:pt x="682" y="0"/>
                  </a:moveTo>
                  <a:lnTo>
                    <a:pt x="682" y="0"/>
                  </a:lnTo>
                  <a:lnTo>
                    <a:pt x="658" y="171"/>
                  </a:lnTo>
                  <a:lnTo>
                    <a:pt x="609" y="317"/>
                  </a:lnTo>
                  <a:lnTo>
                    <a:pt x="512" y="439"/>
                  </a:lnTo>
                  <a:lnTo>
                    <a:pt x="414" y="585"/>
                  </a:lnTo>
                  <a:lnTo>
                    <a:pt x="414" y="585"/>
                  </a:lnTo>
                  <a:lnTo>
                    <a:pt x="268" y="731"/>
                  </a:lnTo>
                  <a:lnTo>
                    <a:pt x="146" y="950"/>
                  </a:lnTo>
                  <a:lnTo>
                    <a:pt x="73" y="1072"/>
                  </a:lnTo>
                  <a:lnTo>
                    <a:pt x="49" y="1194"/>
                  </a:lnTo>
                  <a:lnTo>
                    <a:pt x="0" y="1364"/>
                  </a:lnTo>
                  <a:lnTo>
                    <a:pt x="0" y="1535"/>
                  </a:lnTo>
                  <a:lnTo>
                    <a:pt x="0" y="1535"/>
                  </a:lnTo>
                  <a:lnTo>
                    <a:pt x="0" y="1705"/>
                  </a:lnTo>
                  <a:lnTo>
                    <a:pt x="49" y="1851"/>
                  </a:lnTo>
                  <a:lnTo>
                    <a:pt x="73" y="1997"/>
                  </a:lnTo>
                  <a:lnTo>
                    <a:pt x="146" y="2095"/>
                  </a:lnTo>
                  <a:lnTo>
                    <a:pt x="268" y="2314"/>
                  </a:lnTo>
                  <a:lnTo>
                    <a:pt x="414" y="2484"/>
                  </a:lnTo>
                  <a:lnTo>
                    <a:pt x="414" y="2484"/>
                  </a:lnTo>
                  <a:lnTo>
                    <a:pt x="512" y="2606"/>
                  </a:lnTo>
                  <a:lnTo>
                    <a:pt x="609" y="2728"/>
                  </a:lnTo>
                  <a:lnTo>
                    <a:pt x="658" y="2874"/>
                  </a:lnTo>
                  <a:lnTo>
                    <a:pt x="682" y="3045"/>
                  </a:lnTo>
                  <a:lnTo>
                    <a:pt x="682" y="3045"/>
                  </a:lnTo>
                  <a:lnTo>
                    <a:pt x="658" y="3239"/>
                  </a:lnTo>
                  <a:lnTo>
                    <a:pt x="609" y="3385"/>
                  </a:lnTo>
                  <a:lnTo>
                    <a:pt x="512" y="3507"/>
                  </a:lnTo>
                  <a:lnTo>
                    <a:pt x="414" y="3629"/>
                  </a:lnTo>
                  <a:lnTo>
                    <a:pt x="414" y="3629"/>
                  </a:lnTo>
                  <a:lnTo>
                    <a:pt x="268" y="3800"/>
                  </a:lnTo>
                  <a:lnTo>
                    <a:pt x="146" y="3994"/>
                  </a:lnTo>
                  <a:lnTo>
                    <a:pt x="73" y="4116"/>
                  </a:lnTo>
                  <a:lnTo>
                    <a:pt x="49" y="4262"/>
                  </a:lnTo>
                  <a:lnTo>
                    <a:pt x="0" y="4408"/>
                  </a:lnTo>
                  <a:lnTo>
                    <a:pt x="0" y="4579"/>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21" name="Google Shape;321;p75"/>
            <p:cNvSpPr/>
            <p:nvPr/>
          </p:nvSpPr>
          <p:spPr>
            <a:xfrm>
              <a:off x="3427600" y="5001950"/>
              <a:ext cx="17075" cy="114475"/>
            </a:xfrm>
            <a:custGeom>
              <a:rect b="b" l="l" r="r" t="t"/>
              <a:pathLst>
                <a:path extrusionOk="0" fill="none" h="4579" w="683">
                  <a:moveTo>
                    <a:pt x="683" y="0"/>
                  </a:moveTo>
                  <a:lnTo>
                    <a:pt x="683" y="0"/>
                  </a:lnTo>
                  <a:lnTo>
                    <a:pt x="658" y="171"/>
                  </a:lnTo>
                  <a:lnTo>
                    <a:pt x="609" y="317"/>
                  </a:lnTo>
                  <a:lnTo>
                    <a:pt x="536" y="439"/>
                  </a:lnTo>
                  <a:lnTo>
                    <a:pt x="415" y="585"/>
                  </a:lnTo>
                  <a:lnTo>
                    <a:pt x="415" y="585"/>
                  </a:lnTo>
                  <a:lnTo>
                    <a:pt x="269" y="731"/>
                  </a:lnTo>
                  <a:lnTo>
                    <a:pt x="147" y="950"/>
                  </a:lnTo>
                  <a:lnTo>
                    <a:pt x="98" y="1072"/>
                  </a:lnTo>
                  <a:lnTo>
                    <a:pt x="49" y="1194"/>
                  </a:lnTo>
                  <a:lnTo>
                    <a:pt x="25" y="1364"/>
                  </a:lnTo>
                  <a:lnTo>
                    <a:pt x="1" y="1535"/>
                  </a:lnTo>
                  <a:lnTo>
                    <a:pt x="1" y="1535"/>
                  </a:lnTo>
                  <a:lnTo>
                    <a:pt x="25" y="1705"/>
                  </a:lnTo>
                  <a:lnTo>
                    <a:pt x="49" y="1851"/>
                  </a:lnTo>
                  <a:lnTo>
                    <a:pt x="98" y="1997"/>
                  </a:lnTo>
                  <a:lnTo>
                    <a:pt x="147" y="2095"/>
                  </a:lnTo>
                  <a:lnTo>
                    <a:pt x="269" y="2314"/>
                  </a:lnTo>
                  <a:lnTo>
                    <a:pt x="415" y="2484"/>
                  </a:lnTo>
                  <a:lnTo>
                    <a:pt x="415" y="2484"/>
                  </a:lnTo>
                  <a:lnTo>
                    <a:pt x="536" y="2606"/>
                  </a:lnTo>
                  <a:lnTo>
                    <a:pt x="609" y="2728"/>
                  </a:lnTo>
                  <a:lnTo>
                    <a:pt x="658" y="2874"/>
                  </a:lnTo>
                  <a:lnTo>
                    <a:pt x="683" y="3045"/>
                  </a:lnTo>
                  <a:lnTo>
                    <a:pt x="683" y="3045"/>
                  </a:lnTo>
                  <a:lnTo>
                    <a:pt x="658" y="3239"/>
                  </a:lnTo>
                  <a:lnTo>
                    <a:pt x="609" y="3385"/>
                  </a:lnTo>
                  <a:lnTo>
                    <a:pt x="536" y="3507"/>
                  </a:lnTo>
                  <a:lnTo>
                    <a:pt x="415" y="3629"/>
                  </a:lnTo>
                  <a:lnTo>
                    <a:pt x="415" y="3629"/>
                  </a:lnTo>
                  <a:lnTo>
                    <a:pt x="269" y="3800"/>
                  </a:lnTo>
                  <a:lnTo>
                    <a:pt x="147" y="3994"/>
                  </a:lnTo>
                  <a:lnTo>
                    <a:pt x="98" y="4116"/>
                  </a:lnTo>
                  <a:lnTo>
                    <a:pt x="49" y="4262"/>
                  </a:lnTo>
                  <a:lnTo>
                    <a:pt x="25" y="4408"/>
                  </a:lnTo>
                  <a:lnTo>
                    <a:pt x="1" y="4579"/>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22" name="Google Shape;322;p75"/>
            <p:cNvSpPr/>
            <p:nvPr/>
          </p:nvSpPr>
          <p:spPr>
            <a:xfrm>
              <a:off x="3515275" y="5001950"/>
              <a:ext cx="16475" cy="114475"/>
            </a:xfrm>
            <a:custGeom>
              <a:rect b="b" l="l" r="r" t="t"/>
              <a:pathLst>
                <a:path extrusionOk="0" fill="none" h="4579" w="659">
                  <a:moveTo>
                    <a:pt x="658" y="0"/>
                  </a:moveTo>
                  <a:lnTo>
                    <a:pt x="658" y="0"/>
                  </a:lnTo>
                  <a:lnTo>
                    <a:pt x="658" y="171"/>
                  </a:lnTo>
                  <a:lnTo>
                    <a:pt x="585" y="317"/>
                  </a:lnTo>
                  <a:lnTo>
                    <a:pt x="512" y="439"/>
                  </a:lnTo>
                  <a:lnTo>
                    <a:pt x="390" y="585"/>
                  </a:lnTo>
                  <a:lnTo>
                    <a:pt x="390" y="585"/>
                  </a:lnTo>
                  <a:lnTo>
                    <a:pt x="269" y="731"/>
                  </a:lnTo>
                  <a:lnTo>
                    <a:pt x="122" y="950"/>
                  </a:lnTo>
                  <a:lnTo>
                    <a:pt x="74" y="1072"/>
                  </a:lnTo>
                  <a:lnTo>
                    <a:pt x="25" y="1194"/>
                  </a:lnTo>
                  <a:lnTo>
                    <a:pt x="1" y="1364"/>
                  </a:lnTo>
                  <a:lnTo>
                    <a:pt x="1" y="1535"/>
                  </a:lnTo>
                  <a:lnTo>
                    <a:pt x="1" y="1535"/>
                  </a:lnTo>
                  <a:lnTo>
                    <a:pt x="1" y="1705"/>
                  </a:lnTo>
                  <a:lnTo>
                    <a:pt x="25" y="1851"/>
                  </a:lnTo>
                  <a:lnTo>
                    <a:pt x="74" y="1997"/>
                  </a:lnTo>
                  <a:lnTo>
                    <a:pt x="122" y="2095"/>
                  </a:lnTo>
                  <a:lnTo>
                    <a:pt x="269"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9" y="3800"/>
                  </a:lnTo>
                  <a:lnTo>
                    <a:pt x="122" y="3994"/>
                  </a:lnTo>
                  <a:lnTo>
                    <a:pt x="74" y="4116"/>
                  </a:lnTo>
                  <a:lnTo>
                    <a:pt x="25" y="4262"/>
                  </a:lnTo>
                  <a:lnTo>
                    <a:pt x="1" y="4408"/>
                  </a:lnTo>
                  <a:lnTo>
                    <a:pt x="1" y="4579"/>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76">
            <a:hlinkClick r:id="rId3"/>
          </p:cNvPr>
          <p:cNvPicPr preferRelativeResize="0"/>
          <p:nvPr>
            <p:ph idx="2" type="pic"/>
          </p:nvPr>
        </p:nvPicPr>
        <p:blipFill rotWithShape="1">
          <a:blip r:embed="rId4">
            <a:alphaModFix/>
          </a:blip>
          <a:srcRect b="0" l="8828" r="8827" t="0"/>
          <a:stretch/>
        </p:blipFill>
        <p:spPr>
          <a:xfrm>
            <a:off x="7003915" y="1147863"/>
            <a:ext cx="5188085" cy="4202350"/>
          </a:xfrm>
          <a:prstGeom prst="rect">
            <a:avLst/>
          </a:prstGeom>
          <a:solidFill>
            <a:schemeClr val="lt1"/>
          </a:solidFill>
          <a:ln>
            <a:noFill/>
          </a:ln>
        </p:spPr>
      </p:pic>
      <p:sp>
        <p:nvSpPr>
          <p:cNvPr id="328" name="Google Shape;328;p76"/>
          <p:cNvSpPr txBox="1"/>
          <p:nvPr>
            <p:ph idx="1" type="body"/>
          </p:nvPr>
        </p:nvSpPr>
        <p:spPr>
          <a:xfrm>
            <a:off x="179882" y="3594100"/>
            <a:ext cx="5916118" cy="2620927"/>
          </a:xfrm>
          <a:prstGeom prst="rect">
            <a:avLst/>
          </a:prstGeom>
          <a:noFill/>
          <a:ln>
            <a:noFill/>
          </a:ln>
        </p:spPr>
        <p:txBody>
          <a:bodyPr anchorCtr="0" anchor="t" bIns="45700" lIns="91425" spcFirstLastPara="1" rIns="91425" wrap="square" tIns="45700">
            <a:normAutofit fontScale="92500" lnSpcReduction="10000"/>
          </a:bodyPr>
          <a:lstStyle/>
          <a:p>
            <a:pPr indent="-228600" lvl="0" marL="457200" rtl="0" algn="l">
              <a:lnSpc>
                <a:spcPct val="90000"/>
              </a:lnSpc>
              <a:spcBef>
                <a:spcPts val="1000"/>
              </a:spcBef>
              <a:spcAft>
                <a:spcPts val="0"/>
              </a:spcAft>
              <a:buClr>
                <a:srgbClr val="595959"/>
              </a:buClr>
              <a:buSzPct val="108108"/>
              <a:buNone/>
            </a:pPr>
            <a:r>
              <a:rPr lang="en-US" u="sng">
                <a:solidFill>
                  <a:srgbClr val="3F88D9"/>
                </a:solidFill>
                <a:latin typeface="Calibri"/>
                <a:ea typeface="Calibri"/>
                <a:cs typeface="Calibri"/>
                <a:sym typeface="Calibri"/>
                <a:hlinkClick r:id="rId5">
                  <a:extLst>
                    <a:ext uri="{A12FA001-AC4F-418D-AE19-62706E023703}">
                      <ahyp:hlinkClr val="tx"/>
                    </a:ext>
                  </a:extLst>
                </a:hlinkClick>
              </a:rPr>
              <a:t>Samkvæmt</a:t>
            </a:r>
            <a:r>
              <a:rPr lang="en-US" u="sng">
                <a:solidFill>
                  <a:srgbClr val="333333"/>
                </a:solidFill>
                <a:latin typeface="Calibri"/>
                <a:ea typeface="Calibri"/>
                <a:cs typeface="Calibri"/>
                <a:sym typeface="Calibri"/>
                <a:hlinkClick r:id="rId6">
                  <a:extLst>
                    <a:ext uri="{A12FA001-AC4F-418D-AE19-62706E023703}">
                      <ahyp:hlinkClr val="tx"/>
                    </a:ext>
                  </a:extLst>
                </a:hlinkClick>
              </a:rPr>
              <a:t> </a:t>
            </a:r>
            <a:r>
              <a:rPr lang="en-US" u="sng">
                <a:solidFill>
                  <a:srgbClr val="3F88D9"/>
                </a:solidFill>
                <a:latin typeface="Calibri"/>
                <a:ea typeface="Calibri"/>
                <a:cs typeface="Calibri"/>
                <a:sym typeface="Calibri"/>
                <a:hlinkClick r:id="rId7">
                  <a:extLst>
                    <a:ext uri="{A12FA001-AC4F-418D-AE19-62706E023703}">
                      <ahyp:hlinkClr val="tx"/>
                    </a:ext>
                  </a:extLst>
                </a:hlinkClick>
              </a:rPr>
              <a:t>FAO</a:t>
            </a:r>
            <a:r>
              <a:rPr lang="en-US">
                <a:solidFill>
                  <a:srgbClr val="333333"/>
                </a:solidFill>
                <a:latin typeface="Calibri"/>
                <a:ea typeface="Calibri"/>
                <a:cs typeface="Calibri"/>
                <a:sym typeface="Calibri"/>
              </a:rPr>
              <a:t> glatast u.þ.b. </a:t>
            </a:r>
            <a:r>
              <a:rPr b="0" i="0" lang="en-US">
                <a:solidFill>
                  <a:srgbClr val="333333"/>
                </a:solidFill>
                <a:latin typeface="Calibri"/>
                <a:ea typeface="Calibri"/>
                <a:cs typeface="Calibri"/>
                <a:sym typeface="Calibri"/>
              </a:rPr>
              <a:t>1/3 af öllum matvælum heimsins eða er hreinlega sóað á ári hverju. </a:t>
            </a:r>
            <a:endParaRPr/>
          </a:p>
          <a:p>
            <a:pPr indent="-228600" lvl="0" marL="457200" rtl="0" algn="l">
              <a:lnSpc>
                <a:spcPct val="90000"/>
              </a:lnSpc>
              <a:spcBef>
                <a:spcPts val="1000"/>
              </a:spcBef>
              <a:spcAft>
                <a:spcPts val="0"/>
              </a:spcAft>
              <a:buSzPct val="108108"/>
              <a:buNone/>
            </a:pPr>
            <a:r>
              <a:rPr b="0" i="0" lang="en-US">
                <a:solidFill>
                  <a:srgbClr val="333333"/>
                </a:solidFill>
                <a:latin typeface="Calibri"/>
                <a:ea typeface="Calibri"/>
                <a:cs typeface="Calibri"/>
                <a:sym typeface="Calibri"/>
              </a:rPr>
              <a:t>Sóunarfríir veitingastaðir leggja áherslu á að minnka, endurnýta og endurvinna auðlindir sínar. Hugmyndafræði og starfshættir „</a:t>
            </a:r>
            <a:r>
              <a:rPr lang="en-US">
                <a:solidFill>
                  <a:srgbClr val="333333"/>
                </a:solidFill>
                <a:latin typeface="Calibri"/>
                <a:ea typeface="Calibri"/>
                <a:cs typeface="Calibri"/>
                <a:sym typeface="Calibri"/>
              </a:rPr>
              <a:t>engrar sóunar“ </a:t>
            </a:r>
            <a:r>
              <a:rPr b="0" i="0" lang="en-US">
                <a:solidFill>
                  <a:srgbClr val="333333"/>
                </a:solidFill>
                <a:latin typeface="Calibri"/>
                <a:ea typeface="Calibri"/>
                <a:cs typeface="Calibri"/>
                <a:sym typeface="Calibri"/>
              </a:rPr>
              <a:t>hvetja einnig til hringrásarhagkerfis sem er sjálfbært og eykur hagnað.</a:t>
            </a:r>
            <a:endParaRPr>
              <a:solidFill>
                <a:srgbClr val="333333"/>
              </a:solidFill>
              <a:latin typeface="Calibri"/>
              <a:ea typeface="Calibri"/>
              <a:cs typeface="Calibri"/>
              <a:sym typeface="Calibri"/>
            </a:endParaRPr>
          </a:p>
          <a:p>
            <a:pPr indent="-228600" lvl="0" marL="228600" rtl="0" algn="l">
              <a:lnSpc>
                <a:spcPct val="90000"/>
              </a:lnSpc>
              <a:spcBef>
                <a:spcPts val="0"/>
              </a:spcBef>
              <a:spcAft>
                <a:spcPts val="0"/>
              </a:spcAft>
              <a:buClr>
                <a:srgbClr val="595959"/>
              </a:buClr>
              <a:buSzPct val="108108"/>
              <a:buNone/>
            </a:pPr>
            <a:r>
              <a:t/>
            </a:r>
            <a:endParaRPr/>
          </a:p>
          <a:p>
            <a:pPr indent="-228600" lvl="0" marL="228600" rtl="0" algn="l">
              <a:lnSpc>
                <a:spcPct val="90000"/>
              </a:lnSpc>
              <a:spcBef>
                <a:spcPts val="0"/>
              </a:spcBef>
              <a:spcAft>
                <a:spcPts val="0"/>
              </a:spcAft>
              <a:buClr>
                <a:srgbClr val="595959"/>
              </a:buClr>
              <a:buSzPct val="108108"/>
              <a:buNone/>
            </a:pPr>
            <a:r>
              <a:t/>
            </a:r>
            <a:endParaRPr/>
          </a:p>
        </p:txBody>
      </p:sp>
      <p:sp>
        <p:nvSpPr>
          <p:cNvPr id="329" name="Google Shape;329;p76"/>
          <p:cNvSpPr txBox="1"/>
          <p:nvPr>
            <p:ph idx="3" type="body"/>
          </p:nvPr>
        </p:nvSpPr>
        <p:spPr>
          <a:xfrm>
            <a:off x="734713" y="642972"/>
            <a:ext cx="5632220" cy="81617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17647"/>
              <a:buNone/>
            </a:pPr>
            <a:r>
              <a:rPr lang="en-US">
                <a:solidFill>
                  <a:srgbClr val="20EEF1"/>
                </a:solidFill>
              </a:rPr>
              <a:t>Viltu taka veitingastaðin þinn á næsta stig?</a:t>
            </a:r>
            <a:endParaRPr/>
          </a:p>
        </p:txBody>
      </p:sp>
      <p:sp>
        <p:nvSpPr>
          <p:cNvPr id="330" name="Google Shape;330;p76"/>
          <p:cNvSpPr/>
          <p:nvPr/>
        </p:nvSpPr>
        <p:spPr>
          <a:xfrm rot="1394362">
            <a:off x="4291845" y="1849193"/>
            <a:ext cx="2411754" cy="963108"/>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0070C0"/>
                </a:solidFill>
                <a:latin typeface="Arial"/>
                <a:ea typeface="Arial"/>
                <a:cs typeface="Arial"/>
                <a:sym typeface="Arial"/>
              </a:rPr>
              <a:t>Skoðaðu þetta!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77"/>
          <p:cNvSpPr txBox="1"/>
          <p:nvPr>
            <p:ph idx="1" type="body"/>
          </p:nvPr>
        </p:nvSpPr>
        <p:spPr>
          <a:xfrm>
            <a:off x="490874" y="3820886"/>
            <a:ext cx="6059828" cy="1447800"/>
          </a:xfrm>
          <a:prstGeom prst="rect">
            <a:avLst/>
          </a:prstGeom>
          <a:noFill/>
          <a:ln>
            <a:noFill/>
          </a:ln>
        </p:spPr>
        <p:txBody>
          <a:bodyPr anchorCtr="0" anchor="t" bIns="45700" lIns="91425" spcFirstLastPara="1" rIns="91425" wrap="square" tIns="45700">
            <a:noAutofit/>
          </a:bodyPr>
          <a:lstStyle/>
          <a:p>
            <a:pPr indent="0" lvl="0" marL="228600" rtl="0" algn="just">
              <a:lnSpc>
                <a:spcPct val="90000"/>
              </a:lnSpc>
              <a:spcBef>
                <a:spcPts val="1000"/>
              </a:spcBef>
              <a:spcAft>
                <a:spcPts val="0"/>
              </a:spcAft>
              <a:buSzPts val="2400"/>
              <a:buNone/>
            </a:pPr>
            <a:r>
              <a:rPr i="0" lang="en-US">
                <a:solidFill>
                  <a:srgbClr val="333333"/>
                </a:solidFill>
                <a:latin typeface="Calibri"/>
                <a:ea typeface="Calibri"/>
                <a:cs typeface="Calibri"/>
                <a:sym typeface="Calibri"/>
              </a:rPr>
              <a:t>Horfðu á myndbönd af ungum frumkvöðlum sem hafa stofnað fyrirtæki í fjallasvæðum </a:t>
            </a:r>
            <a:r>
              <a:rPr lang="en-US">
                <a:solidFill>
                  <a:srgbClr val="333333"/>
                </a:solidFill>
                <a:latin typeface="Calibri"/>
                <a:ea typeface="Calibri"/>
                <a:cs typeface="Calibri"/>
                <a:sym typeface="Calibri"/>
              </a:rPr>
              <a:t>E</a:t>
            </a:r>
            <a:r>
              <a:rPr i="0" lang="en-US">
                <a:solidFill>
                  <a:srgbClr val="333333"/>
                </a:solidFill>
                <a:latin typeface="Calibri"/>
                <a:ea typeface="Calibri"/>
                <a:cs typeface="Calibri"/>
                <a:sym typeface="Calibri"/>
              </a:rPr>
              <a:t>vrópu og fáðu innblástur!</a:t>
            </a:r>
            <a:endParaRPr/>
          </a:p>
          <a:p>
            <a:pPr indent="0" lvl="0" marL="228600" rtl="0" algn="l">
              <a:lnSpc>
                <a:spcPct val="90000"/>
              </a:lnSpc>
              <a:spcBef>
                <a:spcPts val="1000"/>
              </a:spcBef>
              <a:spcAft>
                <a:spcPts val="0"/>
              </a:spcAft>
              <a:buSzPts val="2400"/>
              <a:buNone/>
            </a:pPr>
            <a:r>
              <a:t/>
            </a:r>
            <a:endParaRPr>
              <a:solidFill>
                <a:srgbClr val="0070C0"/>
              </a:solidFill>
              <a:latin typeface="Calibri"/>
              <a:ea typeface="Calibri"/>
              <a:cs typeface="Calibri"/>
              <a:sym typeface="Calibri"/>
            </a:endParaRPr>
          </a:p>
          <a:p>
            <a:pPr indent="0" lvl="0" marL="228600" rtl="0" algn="l">
              <a:lnSpc>
                <a:spcPct val="90000"/>
              </a:lnSpc>
              <a:spcBef>
                <a:spcPts val="1000"/>
              </a:spcBef>
              <a:spcAft>
                <a:spcPts val="0"/>
              </a:spcAft>
              <a:buSzPts val="2400"/>
              <a:buNone/>
            </a:pPr>
            <a:r>
              <a:t/>
            </a:r>
            <a:endParaRPr>
              <a:solidFill>
                <a:srgbClr val="0070C0"/>
              </a:solidFill>
              <a:latin typeface="Calibri"/>
              <a:ea typeface="Calibri"/>
              <a:cs typeface="Calibri"/>
              <a:sym typeface="Calibri"/>
            </a:endParaRPr>
          </a:p>
        </p:txBody>
      </p:sp>
      <p:sp>
        <p:nvSpPr>
          <p:cNvPr id="336" name="Google Shape;336;p77"/>
          <p:cNvSpPr txBox="1"/>
          <p:nvPr>
            <p:ph idx="3" type="body"/>
          </p:nvPr>
        </p:nvSpPr>
        <p:spPr>
          <a:xfrm>
            <a:off x="490875" y="746950"/>
            <a:ext cx="3376588" cy="58222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n-US" sz="3200">
                <a:solidFill>
                  <a:srgbClr val="20EEF1"/>
                </a:solidFill>
              </a:rPr>
              <a:t>Fáðu innblástur!</a:t>
            </a:r>
            <a:endParaRPr/>
          </a:p>
        </p:txBody>
      </p:sp>
      <p:sp>
        <p:nvSpPr>
          <p:cNvPr id="337" name="Google Shape;337;p77"/>
          <p:cNvSpPr txBox="1"/>
          <p:nvPr/>
        </p:nvSpPr>
        <p:spPr>
          <a:xfrm>
            <a:off x="749228" y="1622697"/>
            <a:ext cx="5615286"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lt1"/>
                </a:solidFill>
                <a:latin typeface="Calibri"/>
                <a:ea typeface="Calibri"/>
                <a:cs typeface="Calibri"/>
                <a:sym typeface="Calibri"/>
              </a:rPr>
              <a:t>Jafningjanám er öflugt tæki sem gerir þér kleift að læra af öðrum og deila því sem þú hefur lært hingað til.</a:t>
            </a:r>
            <a:endParaRPr b="0" i="0" sz="2400" u="none" cap="none" strike="noStrike">
              <a:solidFill>
                <a:schemeClr val="lt1"/>
              </a:solidFill>
              <a:latin typeface="Calibri"/>
              <a:ea typeface="Calibri"/>
              <a:cs typeface="Calibri"/>
              <a:sym typeface="Calibri"/>
            </a:endParaRPr>
          </a:p>
        </p:txBody>
      </p:sp>
      <p:pic>
        <p:nvPicPr>
          <p:cNvPr id="338" name="Google Shape;338;p77">
            <a:hlinkClick r:id="rId3"/>
          </p:cNvPr>
          <p:cNvPicPr preferRelativeResize="0"/>
          <p:nvPr>
            <p:ph idx="2" type="pic"/>
          </p:nvPr>
        </p:nvPicPr>
        <p:blipFill rotWithShape="1">
          <a:blip r:embed="rId4">
            <a:alphaModFix/>
          </a:blip>
          <a:srcRect b="0" l="21388" r="21388" t="0"/>
          <a:stretch/>
        </p:blipFill>
        <p:spPr>
          <a:xfrm rot="5400000">
            <a:off x="7669213" y="595313"/>
            <a:ext cx="3914775" cy="5130800"/>
          </a:xfrm>
          <a:prstGeom prst="rect">
            <a:avLst/>
          </a:prstGeom>
          <a:solidFill>
            <a:schemeClr val="lt1"/>
          </a:solidFill>
          <a:ln>
            <a:noFill/>
          </a:ln>
        </p:spPr>
      </p:pic>
      <p:sp>
        <p:nvSpPr>
          <p:cNvPr id="339" name="Google Shape;339;p77"/>
          <p:cNvSpPr/>
          <p:nvPr/>
        </p:nvSpPr>
        <p:spPr>
          <a:xfrm rot="-1500931">
            <a:off x="7125881" y="1424858"/>
            <a:ext cx="1962910" cy="601761"/>
          </a:xfrm>
          <a:prstGeom prst="ellipse">
            <a:avLst/>
          </a:prstGeom>
          <a:solidFill>
            <a:srgbClr val="00B0F0"/>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sng" cap="none" strike="noStrike">
                <a:solidFill>
                  <a:schemeClr val="lt1"/>
                </a:solidFill>
                <a:latin typeface="Arial"/>
                <a:ea typeface="Arial"/>
                <a:cs typeface="Arial"/>
                <a:sym typeface="Arial"/>
                <a:hlinkClick r:id="rId5">
                  <a:extLst>
                    <a:ext uri="{A12FA001-AC4F-418D-AE19-62706E023703}">
                      <ahyp:hlinkClr val="tx"/>
                    </a:ext>
                  </a:extLst>
                </a:hlinkClick>
              </a:rPr>
              <a:t>Smella!</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78"/>
          <p:cNvSpPr/>
          <p:nvPr/>
        </p:nvSpPr>
        <p:spPr>
          <a:xfrm>
            <a:off x="9244264" y="2268067"/>
            <a:ext cx="530699" cy="530699"/>
          </a:xfrm>
          <a:custGeom>
            <a:rect b="b" l="l" r="r" t="t"/>
            <a:pathLst>
              <a:path extrusionOk="0" h="21600" w="2160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chemeClr val="lt1"/>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chemeClr val="dk2"/>
              </a:solidFill>
              <a:latin typeface="Calibri"/>
              <a:ea typeface="Calibri"/>
              <a:cs typeface="Calibri"/>
              <a:sym typeface="Calibri"/>
            </a:endParaRPr>
          </a:p>
        </p:txBody>
      </p:sp>
      <p:sp>
        <p:nvSpPr>
          <p:cNvPr id="345" name="Google Shape;345;p78"/>
          <p:cNvSpPr/>
          <p:nvPr/>
        </p:nvSpPr>
        <p:spPr>
          <a:xfrm>
            <a:off x="5814553" y="2258548"/>
            <a:ext cx="584121" cy="477970"/>
          </a:xfrm>
          <a:custGeom>
            <a:rect b="b" l="l" r="r" t="t"/>
            <a:pathLst>
              <a:path extrusionOk="0" h="21600" w="2160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chemeClr val="dk2"/>
              </a:solidFill>
              <a:latin typeface="Calibri"/>
              <a:ea typeface="Calibri"/>
              <a:cs typeface="Calibri"/>
              <a:sym typeface="Calibri"/>
            </a:endParaRPr>
          </a:p>
        </p:txBody>
      </p:sp>
      <p:sp>
        <p:nvSpPr>
          <p:cNvPr id="346" name="Google Shape;346;p78"/>
          <p:cNvSpPr/>
          <p:nvPr/>
        </p:nvSpPr>
        <p:spPr>
          <a:xfrm>
            <a:off x="2733105" y="2265599"/>
            <a:ext cx="532771" cy="532768"/>
          </a:xfrm>
          <a:custGeom>
            <a:rect b="b" l="l" r="r" t="t"/>
            <a:pathLst>
              <a:path extrusionOk="0" h="21600" w="2160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lt1"/>
          </a:solidFill>
          <a:ln>
            <a:noFill/>
          </a:ln>
        </p:spPr>
        <p:txBody>
          <a:bodyPr anchorCtr="0" anchor="ctr" bIns="38075" lIns="38075" spcFirstLastPara="1" rIns="38075" wrap="square" tIns="38075">
            <a:noAutofit/>
          </a:bodyPr>
          <a:lstStyle/>
          <a:p>
            <a:pPr indent="0" lvl="0" marL="0" marR="0" rtl="0" algn="ctr">
              <a:lnSpc>
                <a:spcPct val="100000"/>
              </a:lnSpc>
              <a:spcBef>
                <a:spcPts val="0"/>
              </a:spcBef>
              <a:spcAft>
                <a:spcPts val="0"/>
              </a:spcAft>
              <a:buClr>
                <a:srgbClr val="000000"/>
              </a:buClr>
              <a:buSzPts val="2999"/>
              <a:buFont typeface="Arial"/>
              <a:buNone/>
            </a:pPr>
            <a:r>
              <a:t/>
            </a:r>
            <a:endParaRPr b="0" i="0" sz="2999" u="none" cap="none" strike="noStrike">
              <a:solidFill>
                <a:schemeClr val="dk1"/>
              </a:solidFill>
              <a:latin typeface="Calibri"/>
              <a:ea typeface="Calibri"/>
              <a:cs typeface="Calibri"/>
              <a:sym typeface="Calibri"/>
            </a:endParaRPr>
          </a:p>
        </p:txBody>
      </p:sp>
      <p:sp>
        <p:nvSpPr>
          <p:cNvPr id="347" name="Google Shape;347;p78"/>
          <p:cNvSpPr txBox="1"/>
          <p:nvPr>
            <p:ph idx="1" type="body"/>
          </p:nvPr>
        </p:nvSpPr>
        <p:spPr>
          <a:xfrm>
            <a:off x="1363762" y="4407437"/>
            <a:ext cx="3149600" cy="1024099"/>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279BD3"/>
              </a:buClr>
              <a:buSzPts val="2000"/>
              <a:buNone/>
            </a:pPr>
            <a:r>
              <a:rPr lang="en-US"/>
              <a:t>1. Kerfisbundin frumleg hugsun, slæða 12 og 13 í námspakka 3a</a:t>
            </a:r>
            <a:endParaRPr/>
          </a:p>
        </p:txBody>
      </p:sp>
      <p:sp>
        <p:nvSpPr>
          <p:cNvPr id="348" name="Google Shape;348;p78"/>
          <p:cNvSpPr txBox="1"/>
          <p:nvPr>
            <p:ph idx="2" type="body"/>
          </p:nvPr>
        </p:nvSpPr>
        <p:spPr>
          <a:xfrm>
            <a:off x="4898797" y="4344472"/>
            <a:ext cx="2947667" cy="1024099"/>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279BD3"/>
              </a:buClr>
              <a:buSzPts val="2000"/>
              <a:buNone/>
            </a:pPr>
            <a:r>
              <a:rPr lang="en-US"/>
              <a:t>2. Hönnunarhugsun, slæða 14 og 15 í námspakka 3a</a:t>
            </a:r>
            <a:endParaRPr/>
          </a:p>
          <a:p>
            <a:pPr indent="-228600" lvl="0" marL="228600" rtl="0" algn="ctr">
              <a:lnSpc>
                <a:spcPct val="90000"/>
              </a:lnSpc>
              <a:spcBef>
                <a:spcPts val="0"/>
              </a:spcBef>
              <a:spcAft>
                <a:spcPts val="0"/>
              </a:spcAft>
              <a:buClr>
                <a:srgbClr val="279BD3"/>
              </a:buClr>
              <a:buSzPts val="2000"/>
              <a:buNone/>
            </a:pPr>
            <a:r>
              <a:t/>
            </a:r>
            <a:endParaRPr/>
          </a:p>
        </p:txBody>
      </p:sp>
      <p:sp>
        <p:nvSpPr>
          <p:cNvPr id="349" name="Google Shape;349;p78"/>
          <p:cNvSpPr txBox="1"/>
          <p:nvPr>
            <p:ph idx="3" type="body"/>
          </p:nvPr>
        </p:nvSpPr>
        <p:spPr>
          <a:xfrm>
            <a:off x="8231899" y="4356634"/>
            <a:ext cx="2740901" cy="1074901"/>
          </a:xfrm>
          <a:prstGeom prst="rect">
            <a:avLst/>
          </a:prstGeom>
          <a:noFill/>
          <a:ln>
            <a:noFill/>
          </a:ln>
        </p:spPr>
        <p:txBody>
          <a:bodyPr anchorCtr="0" anchor="t" bIns="45700" lIns="91425" spcFirstLastPara="1" rIns="91425" wrap="square" tIns="45700">
            <a:normAutofit lnSpcReduction="10000"/>
          </a:bodyPr>
          <a:lstStyle/>
          <a:p>
            <a:pPr indent="-228600" lvl="0" marL="228600" rtl="0" algn="ctr">
              <a:lnSpc>
                <a:spcPct val="90000"/>
              </a:lnSpc>
              <a:spcBef>
                <a:spcPts val="0"/>
              </a:spcBef>
              <a:spcAft>
                <a:spcPts val="0"/>
              </a:spcAft>
              <a:buSzPts val="2000"/>
              <a:buNone/>
            </a:pPr>
            <a:r>
              <a:rPr lang="en-US"/>
              <a:t>3. Að leggja mat á hugmyndir, slæða 16 og 17 í námspakka 3a</a:t>
            </a:r>
            <a:endParaRPr/>
          </a:p>
          <a:p>
            <a:pPr indent="-228600" lvl="0" marL="228600" rtl="0" algn="ctr">
              <a:lnSpc>
                <a:spcPct val="90000"/>
              </a:lnSpc>
              <a:spcBef>
                <a:spcPts val="0"/>
              </a:spcBef>
              <a:spcAft>
                <a:spcPts val="0"/>
              </a:spcAft>
              <a:buClr>
                <a:srgbClr val="7F59A1"/>
              </a:buClr>
              <a:buSzPts val="2000"/>
              <a:buNone/>
            </a:pPr>
            <a:r>
              <a:t/>
            </a:r>
            <a:endParaRPr/>
          </a:p>
        </p:txBody>
      </p:sp>
      <p:sp>
        <p:nvSpPr>
          <p:cNvPr id="350" name="Google Shape;350;p78"/>
          <p:cNvSpPr txBox="1"/>
          <p:nvPr>
            <p:ph idx="4" type="body"/>
          </p:nvPr>
        </p:nvSpPr>
        <p:spPr>
          <a:xfrm>
            <a:off x="778933" y="254765"/>
            <a:ext cx="10634133" cy="158701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rgbClr val="595959"/>
              </a:buClr>
              <a:buSzPct val="108108"/>
              <a:buNone/>
            </a:pPr>
            <a:r>
              <a:rPr lang="en-US">
                <a:solidFill>
                  <a:srgbClr val="3F88D9"/>
                </a:solidFill>
              </a:rPr>
              <a:t>Ertu að leita að hugmynd?</a:t>
            </a:r>
            <a:endParaRPr/>
          </a:p>
          <a:p>
            <a:pPr indent="0" lvl="0" marL="0" rtl="0" algn="ctr">
              <a:lnSpc>
                <a:spcPct val="90000"/>
              </a:lnSpc>
              <a:spcBef>
                <a:spcPts val="0"/>
              </a:spcBef>
              <a:spcAft>
                <a:spcPts val="0"/>
              </a:spcAft>
              <a:buClr>
                <a:srgbClr val="595959"/>
              </a:buClr>
              <a:buSzPct val="117936"/>
              <a:buNone/>
            </a:pPr>
            <a:r>
              <a:t/>
            </a:r>
            <a:endParaRPr sz="3300"/>
          </a:p>
          <a:p>
            <a:pPr indent="0" lvl="0" marL="0" rtl="0" algn="ctr">
              <a:lnSpc>
                <a:spcPct val="90000"/>
              </a:lnSpc>
              <a:spcBef>
                <a:spcPts val="0"/>
              </a:spcBef>
              <a:spcAft>
                <a:spcPts val="0"/>
              </a:spcAft>
              <a:buClr>
                <a:srgbClr val="595959"/>
              </a:buClr>
              <a:buSzPct val="117936"/>
              <a:buNone/>
            </a:pPr>
            <a:r>
              <a:rPr lang="en-US" sz="3300"/>
              <a:t>Æfðu þig í að nýta aðferðirnar sem kynntar eru í námspakka 3a  til þess að finna, bæta og meta hugmyndir þínar</a:t>
            </a:r>
            <a:endParaRPr sz="33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10"/>
          <p:cNvPicPr preferRelativeResize="0"/>
          <p:nvPr>
            <p:ph idx="2" type="pic"/>
          </p:nvPr>
        </p:nvPicPr>
        <p:blipFill rotWithShape="1">
          <a:blip r:embed="rId3">
            <a:alphaModFix/>
          </a:blip>
          <a:srcRect b="40" l="32778" r="19935" t="-41"/>
          <a:stretch/>
        </p:blipFill>
        <p:spPr>
          <a:xfrm flipH="1">
            <a:off x="11793" y="0"/>
            <a:ext cx="4862437" cy="6855220"/>
          </a:xfrm>
          <a:prstGeom prst="rect">
            <a:avLst/>
          </a:prstGeom>
          <a:noFill/>
          <a:ln>
            <a:noFill/>
          </a:ln>
        </p:spPr>
      </p:pic>
      <p:sp>
        <p:nvSpPr>
          <p:cNvPr id="356" name="Google Shape;356;p10"/>
          <p:cNvSpPr txBox="1"/>
          <p:nvPr>
            <p:ph idx="1" type="body"/>
          </p:nvPr>
        </p:nvSpPr>
        <p:spPr>
          <a:xfrm>
            <a:off x="5208500" y="1843705"/>
            <a:ext cx="6971706" cy="3170589"/>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595959"/>
              </a:buClr>
              <a:buSzPts val="2400"/>
              <a:buFont typeface="Arial"/>
              <a:buChar char="•"/>
            </a:pPr>
            <a:r>
              <a:rPr lang="en-US"/>
              <a:t>Segðu vini frá innihaldi þessa námspakka</a:t>
            </a:r>
            <a:endParaRPr/>
          </a:p>
          <a:p>
            <a:pPr indent="-190500" lvl="0" marL="342900" rtl="0" algn="l">
              <a:lnSpc>
                <a:spcPct val="90000"/>
              </a:lnSpc>
              <a:spcBef>
                <a:spcPts val="0"/>
              </a:spcBef>
              <a:spcAft>
                <a:spcPts val="0"/>
              </a:spcAft>
              <a:buClr>
                <a:srgbClr val="595959"/>
              </a:buClr>
              <a:buSzPts val="2400"/>
              <a:buFont typeface="Arial"/>
              <a:buNone/>
            </a:pPr>
            <a:r>
              <a:t/>
            </a:r>
            <a:endParaRPr/>
          </a:p>
          <a:p>
            <a:pPr indent="-342900" lvl="0" marL="342900" rtl="0" algn="l">
              <a:lnSpc>
                <a:spcPct val="90000"/>
              </a:lnSpc>
              <a:spcBef>
                <a:spcPts val="0"/>
              </a:spcBef>
              <a:spcAft>
                <a:spcPts val="0"/>
              </a:spcAft>
              <a:buClr>
                <a:srgbClr val="595959"/>
              </a:buClr>
              <a:buSzPts val="2400"/>
              <a:buFont typeface="Arial"/>
              <a:buChar char="•"/>
            </a:pPr>
            <a:r>
              <a:rPr lang="en-US"/>
              <a:t>Ræðið, gagnrýnið og verið ósammála</a:t>
            </a:r>
            <a:endParaRPr/>
          </a:p>
          <a:p>
            <a:pPr indent="-190500" lvl="0" marL="342900" rtl="0" algn="l">
              <a:lnSpc>
                <a:spcPct val="90000"/>
              </a:lnSpc>
              <a:spcBef>
                <a:spcPts val="0"/>
              </a:spcBef>
              <a:spcAft>
                <a:spcPts val="0"/>
              </a:spcAft>
              <a:buClr>
                <a:srgbClr val="595959"/>
              </a:buClr>
              <a:buSzPts val="2400"/>
              <a:buFont typeface="Arial"/>
              <a:buNone/>
            </a:pPr>
            <a:r>
              <a:t/>
            </a:r>
            <a:endParaRPr/>
          </a:p>
          <a:p>
            <a:pPr indent="-342900" lvl="0" marL="342900" rtl="0" algn="l">
              <a:lnSpc>
                <a:spcPct val="90000"/>
              </a:lnSpc>
              <a:spcBef>
                <a:spcPts val="0"/>
              </a:spcBef>
              <a:spcAft>
                <a:spcPts val="0"/>
              </a:spcAft>
              <a:buClr>
                <a:srgbClr val="595959"/>
              </a:buClr>
              <a:buSzPts val="2400"/>
              <a:buFont typeface="Arial"/>
              <a:buChar char="•"/>
            </a:pPr>
            <a:r>
              <a:rPr lang="en-US"/>
              <a:t>Prófið að setja hugmynd inn í ferlið „Að meta hugmyndir“ á slæðu 17 í námspakka 3a</a:t>
            </a:r>
            <a:endParaRPr/>
          </a:p>
          <a:p>
            <a:pPr indent="-190500" lvl="0" marL="342900" rtl="0" algn="l">
              <a:lnSpc>
                <a:spcPct val="90000"/>
              </a:lnSpc>
              <a:spcBef>
                <a:spcPts val="0"/>
              </a:spcBef>
              <a:spcAft>
                <a:spcPts val="0"/>
              </a:spcAft>
              <a:buClr>
                <a:srgbClr val="595959"/>
              </a:buClr>
              <a:buSzPts val="2400"/>
              <a:buFont typeface="Arial"/>
              <a:buNone/>
            </a:pPr>
            <a:r>
              <a:t/>
            </a:r>
            <a:endParaRPr/>
          </a:p>
          <a:p>
            <a:pPr indent="-342900" lvl="0" marL="342900" rtl="0" algn="l">
              <a:lnSpc>
                <a:spcPct val="90000"/>
              </a:lnSpc>
              <a:spcBef>
                <a:spcPts val="0"/>
              </a:spcBef>
              <a:spcAft>
                <a:spcPts val="0"/>
              </a:spcAft>
              <a:buClr>
                <a:srgbClr val="595959"/>
              </a:buClr>
              <a:buSzPts val="2400"/>
              <a:buFont typeface="Arial"/>
              <a:buChar char="•"/>
            </a:pPr>
            <a:r>
              <a:rPr lang="en-US"/>
              <a:t>Njóttu og gangi þér vel með fyrirtækjahugmyndina þína </a:t>
            </a:r>
            <a:r>
              <a:rPr lang="en-US" sz="2800">
                <a:solidFill>
                  <a:srgbClr val="FF00FF"/>
                </a:solidFill>
              </a:rPr>
              <a:t>☺ </a:t>
            </a:r>
            <a:endParaRPr/>
          </a:p>
        </p:txBody>
      </p:sp>
      <p:sp>
        <p:nvSpPr>
          <p:cNvPr id="357" name="Google Shape;357;p10"/>
          <p:cNvSpPr txBox="1"/>
          <p:nvPr>
            <p:ph idx="3" type="body"/>
          </p:nvPr>
        </p:nvSpPr>
        <p:spPr>
          <a:xfrm>
            <a:off x="5109754" y="405392"/>
            <a:ext cx="6971707" cy="94372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8108"/>
              <a:buNone/>
            </a:pPr>
            <a:r>
              <a:rPr i="1" lang="en-US" sz="3600">
                <a:solidFill>
                  <a:srgbClr val="7030A0"/>
                </a:solidFill>
              </a:rPr>
              <a:t>Hvað lærðir þú af lestri námspakkans? </a:t>
            </a:r>
            <a:r>
              <a:rPr i="1" lang="en-US" sz="3600">
                <a:solidFill>
                  <a:srgbClr val="3F88D9"/>
                </a:solidFill>
              </a:rPr>
              <a:t>Deildu því með vini</a:t>
            </a:r>
            <a:r>
              <a:rPr i="1" lang="en-US">
                <a:solidFill>
                  <a:srgbClr val="3F88D9"/>
                </a:solidFill>
              </a:rPr>
              <a:t>!</a:t>
            </a:r>
            <a:endParaRPr i="1" sz="3600">
              <a:solidFill>
                <a:srgbClr val="3F88D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79"/>
          <p:cNvSpPr txBox="1"/>
          <p:nvPr>
            <p:ph idx="1" type="body"/>
          </p:nvPr>
        </p:nvSpPr>
        <p:spPr>
          <a:xfrm>
            <a:off x="1183301" y="4328138"/>
            <a:ext cx="3316369" cy="1310717"/>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1B728D"/>
              </a:buClr>
              <a:buSzPts val="2400"/>
              <a:buNone/>
            </a:pPr>
            <a:r>
              <a:rPr lang="en-US" sz="2400"/>
              <a:t>Hverjar eru þrjár stoðir sjálfbærni?</a:t>
            </a:r>
            <a:endParaRPr/>
          </a:p>
        </p:txBody>
      </p:sp>
      <p:sp>
        <p:nvSpPr>
          <p:cNvPr id="363" name="Google Shape;363;p79"/>
          <p:cNvSpPr txBox="1"/>
          <p:nvPr>
            <p:ph idx="2" type="body"/>
          </p:nvPr>
        </p:nvSpPr>
        <p:spPr>
          <a:xfrm>
            <a:off x="4526178" y="4328138"/>
            <a:ext cx="3166153" cy="1310716"/>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279BD3"/>
              </a:buClr>
              <a:buSzPts val="2400"/>
              <a:buNone/>
            </a:pPr>
            <a:r>
              <a:rPr lang="en-US" sz="2400"/>
              <a:t>Hver eru fimm stig</a:t>
            </a:r>
            <a:endParaRPr/>
          </a:p>
          <a:p>
            <a:pPr indent="-228600" lvl="0" marL="228600" rtl="0" algn="ctr">
              <a:lnSpc>
                <a:spcPct val="90000"/>
              </a:lnSpc>
              <a:spcBef>
                <a:spcPts val="0"/>
              </a:spcBef>
              <a:spcAft>
                <a:spcPts val="0"/>
              </a:spcAft>
              <a:buClr>
                <a:srgbClr val="279BD3"/>
              </a:buClr>
              <a:buSzPts val="2400"/>
              <a:buNone/>
            </a:pPr>
            <a:r>
              <a:rPr lang="en-US" sz="2400"/>
              <a:t>hönnunar-hugsunar?</a:t>
            </a:r>
            <a:endParaRPr/>
          </a:p>
        </p:txBody>
      </p:sp>
      <p:sp>
        <p:nvSpPr>
          <p:cNvPr id="364" name="Google Shape;364;p79"/>
          <p:cNvSpPr txBox="1"/>
          <p:nvPr>
            <p:ph idx="3" type="body"/>
          </p:nvPr>
        </p:nvSpPr>
        <p:spPr>
          <a:xfrm>
            <a:off x="7965626" y="4328138"/>
            <a:ext cx="3447738" cy="1310716"/>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Clr>
                <a:srgbClr val="7F59A1"/>
              </a:buClr>
              <a:buSzPts val="2400"/>
              <a:buNone/>
            </a:pPr>
            <a:r>
              <a:rPr lang="en-US" sz="2400"/>
              <a:t>Hverjir eru þrír þættir umbreytandi ferðaupplifunar?</a:t>
            </a:r>
            <a:endParaRPr/>
          </a:p>
        </p:txBody>
      </p:sp>
      <p:sp>
        <p:nvSpPr>
          <p:cNvPr id="365" name="Google Shape;365;p79"/>
          <p:cNvSpPr txBox="1"/>
          <p:nvPr>
            <p:ph idx="4" type="body"/>
          </p:nvPr>
        </p:nvSpPr>
        <p:spPr>
          <a:xfrm>
            <a:off x="10764" y="446202"/>
            <a:ext cx="12181236" cy="582221"/>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595959"/>
              </a:buClr>
              <a:buSzPts val="3600"/>
              <a:buNone/>
            </a:pPr>
            <a:r>
              <a:rPr lang="en-US">
                <a:solidFill>
                  <a:srgbClr val="0070C0"/>
                </a:solidFill>
              </a:rPr>
              <a:t>Könnun</a:t>
            </a:r>
            <a:endParaRPr/>
          </a:p>
        </p:txBody>
      </p:sp>
      <p:sp>
        <p:nvSpPr>
          <p:cNvPr id="366" name="Google Shape;366;p79"/>
          <p:cNvSpPr txBox="1"/>
          <p:nvPr/>
        </p:nvSpPr>
        <p:spPr>
          <a:xfrm>
            <a:off x="2537476" y="2143590"/>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A</a:t>
            </a:r>
            <a:endParaRPr/>
          </a:p>
        </p:txBody>
      </p:sp>
      <p:sp>
        <p:nvSpPr>
          <p:cNvPr id="367" name="Google Shape;367;p79"/>
          <p:cNvSpPr txBox="1"/>
          <p:nvPr/>
        </p:nvSpPr>
        <p:spPr>
          <a:xfrm>
            <a:off x="5659938" y="2179473"/>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B</a:t>
            </a:r>
            <a:endParaRPr/>
          </a:p>
        </p:txBody>
      </p:sp>
      <p:sp>
        <p:nvSpPr>
          <p:cNvPr id="368" name="Google Shape;368;p79"/>
          <p:cNvSpPr txBox="1"/>
          <p:nvPr/>
        </p:nvSpPr>
        <p:spPr>
          <a:xfrm>
            <a:off x="9060296" y="2143590"/>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C</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65"/>
          <p:cNvSpPr txBox="1"/>
          <p:nvPr>
            <p:ph idx="1" type="body"/>
          </p:nvPr>
        </p:nvSpPr>
        <p:spPr>
          <a:xfrm>
            <a:off x="5579390" y="1807812"/>
            <a:ext cx="5997844" cy="43564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2400"/>
              <a:buNone/>
            </a:pPr>
            <a:r>
              <a:rPr b="1" lang="en-US">
                <a:solidFill>
                  <a:srgbClr val="333333"/>
                </a:solidFill>
              </a:rPr>
              <a:t>Þessi þriðji námspakki af sex hluta námsefnispakka PEAK býður upp á verkfæri og greiningu til að:</a:t>
            </a:r>
            <a:endParaRPr/>
          </a:p>
          <a:p>
            <a:pPr indent="0" lvl="0" marL="0" rtl="0" algn="l">
              <a:lnSpc>
                <a:spcPct val="90000"/>
              </a:lnSpc>
              <a:spcBef>
                <a:spcPts val="0"/>
              </a:spcBef>
              <a:spcAft>
                <a:spcPts val="0"/>
              </a:spcAft>
              <a:buClr>
                <a:srgbClr val="595959"/>
              </a:buClr>
              <a:buSzPts val="2400"/>
              <a:buNone/>
            </a:pPr>
            <a:r>
              <a:t/>
            </a:r>
            <a:endParaRPr b="1">
              <a:solidFill>
                <a:srgbClr val="333333"/>
              </a:solidFill>
            </a:endParaRPr>
          </a:p>
          <a:p>
            <a:pPr indent="0" lvl="0" marL="0" rtl="0" algn="l">
              <a:lnSpc>
                <a:spcPct val="90000"/>
              </a:lnSpc>
              <a:spcBef>
                <a:spcPts val="0"/>
              </a:spcBef>
              <a:spcAft>
                <a:spcPts val="0"/>
              </a:spcAft>
              <a:buClr>
                <a:srgbClr val="595959"/>
              </a:buClr>
              <a:buSzPts val="2400"/>
              <a:buNone/>
            </a:pPr>
            <a:r>
              <a:t/>
            </a:r>
            <a:endParaRPr b="1">
              <a:solidFill>
                <a:srgbClr val="333333"/>
              </a:solidFill>
            </a:endParaRPr>
          </a:p>
          <a:p>
            <a:pPr indent="0" lvl="0" marL="0" rtl="0" algn="l">
              <a:lnSpc>
                <a:spcPct val="90000"/>
              </a:lnSpc>
              <a:spcBef>
                <a:spcPts val="0"/>
              </a:spcBef>
              <a:spcAft>
                <a:spcPts val="0"/>
              </a:spcAft>
              <a:buClr>
                <a:srgbClr val="595959"/>
              </a:buClr>
              <a:buSzPts val="2400"/>
              <a:buNone/>
            </a:pPr>
            <a:r>
              <a:rPr lang="en-US">
                <a:solidFill>
                  <a:srgbClr val="333333"/>
                </a:solidFill>
              </a:rPr>
              <a:t>Fjalla um sjálfbærni- og nýsköpunaraðferðir við að skapa og/eða styrkja ferðaþjónustufyrirtæki í fjalllendi og dreifbýli.</a:t>
            </a:r>
            <a:endParaRPr/>
          </a:p>
          <a:p>
            <a:pPr indent="0" lvl="0" marL="0" rtl="0" algn="l">
              <a:lnSpc>
                <a:spcPct val="90000"/>
              </a:lnSpc>
              <a:spcBef>
                <a:spcPts val="0"/>
              </a:spcBef>
              <a:spcAft>
                <a:spcPts val="0"/>
              </a:spcAft>
              <a:buClr>
                <a:srgbClr val="595959"/>
              </a:buClr>
              <a:buSzPts val="2400"/>
              <a:buNone/>
            </a:pPr>
            <a:r>
              <a:t/>
            </a:r>
            <a:endParaRPr/>
          </a:p>
          <a:p>
            <a:pPr indent="-190500" lvl="0" marL="342900" rtl="0" algn="l">
              <a:lnSpc>
                <a:spcPct val="90000"/>
              </a:lnSpc>
              <a:spcBef>
                <a:spcPts val="0"/>
              </a:spcBef>
              <a:spcAft>
                <a:spcPts val="0"/>
              </a:spcAft>
              <a:buClr>
                <a:srgbClr val="595959"/>
              </a:buClr>
              <a:buSzPts val="2400"/>
              <a:buFont typeface="Arial"/>
              <a:buNone/>
            </a:pPr>
            <a:r>
              <a:t/>
            </a:r>
            <a:endParaRPr/>
          </a:p>
          <a:p>
            <a:pPr indent="-190500" lvl="0" marL="342900" rtl="0" algn="l">
              <a:lnSpc>
                <a:spcPct val="90000"/>
              </a:lnSpc>
              <a:spcBef>
                <a:spcPts val="0"/>
              </a:spcBef>
              <a:spcAft>
                <a:spcPts val="0"/>
              </a:spcAft>
              <a:buClr>
                <a:srgbClr val="595959"/>
              </a:buClr>
              <a:buSzPts val="2400"/>
              <a:buFont typeface="Arial"/>
              <a:buNone/>
            </a:pPr>
            <a:r>
              <a:t/>
            </a:r>
            <a:endParaRPr/>
          </a:p>
        </p:txBody>
      </p:sp>
      <p:sp>
        <p:nvSpPr>
          <p:cNvPr id="173" name="Google Shape;173;p65"/>
          <p:cNvSpPr txBox="1"/>
          <p:nvPr>
            <p:ph idx="3" type="body"/>
          </p:nvPr>
        </p:nvSpPr>
        <p:spPr>
          <a:xfrm>
            <a:off x="5181599" y="599374"/>
            <a:ext cx="6766561" cy="61184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95959"/>
              </a:buClr>
              <a:buSzPts val="3600"/>
              <a:buNone/>
            </a:pPr>
            <a:r>
              <a:rPr lang="en-US">
                <a:solidFill>
                  <a:srgbClr val="3F88D9"/>
                </a:solidFill>
              </a:rPr>
              <a:t>Kynning</a:t>
            </a:r>
            <a:endParaRPr>
              <a:solidFill>
                <a:srgbClr val="3F88D9"/>
              </a:solidFill>
            </a:endParaRPr>
          </a:p>
        </p:txBody>
      </p:sp>
      <p:sp>
        <p:nvSpPr>
          <p:cNvPr id="174" name="Google Shape;174;p65"/>
          <p:cNvSpPr/>
          <p:nvPr>
            <p:ph idx="2" type="pic"/>
          </p:nvPr>
        </p:nvSpPr>
        <p:spPr>
          <a:xfrm flipH="1">
            <a:off x="-1" y="2780"/>
            <a:ext cx="4862437" cy="6855220"/>
          </a:xfrm>
          <a:prstGeom prst="rect">
            <a:avLst/>
          </a:prstGeom>
          <a:noFill/>
          <a:ln>
            <a:noFill/>
          </a:ln>
        </p:spPr>
      </p:sp>
      <p:pic>
        <p:nvPicPr>
          <p:cNvPr descr="Mynd sem inniheldur utandyra, vor, vatn, n�tt�ra" id="175" name="Google Shape;175;p65"/>
          <p:cNvPicPr preferRelativeResize="0"/>
          <p:nvPr/>
        </p:nvPicPr>
        <p:blipFill rotWithShape="1">
          <a:blip r:embed="rId3">
            <a:alphaModFix/>
          </a:blip>
          <a:srcRect b="0" l="9929" r="18563" t="0"/>
          <a:stretch/>
        </p:blipFill>
        <p:spPr>
          <a:xfrm>
            <a:off x="-1" y="-1"/>
            <a:ext cx="4925292" cy="68626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80"/>
          <p:cNvSpPr txBox="1"/>
          <p:nvPr>
            <p:ph idx="1" type="body"/>
          </p:nvPr>
        </p:nvSpPr>
        <p:spPr>
          <a:xfrm>
            <a:off x="1675060" y="4284859"/>
            <a:ext cx="2623466" cy="131071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1B728D"/>
              </a:buClr>
              <a:buSzPts val="2400"/>
              <a:buFont typeface="Arial"/>
              <a:buChar char="•"/>
            </a:pPr>
            <a:r>
              <a:rPr lang="en-US" sz="2400"/>
              <a:t>Efnahagur</a:t>
            </a:r>
            <a:endParaRPr/>
          </a:p>
          <a:p>
            <a:pPr indent="-342900" lvl="0" marL="342900" rtl="0" algn="l">
              <a:lnSpc>
                <a:spcPct val="90000"/>
              </a:lnSpc>
              <a:spcBef>
                <a:spcPts val="0"/>
              </a:spcBef>
              <a:spcAft>
                <a:spcPts val="0"/>
              </a:spcAft>
              <a:buClr>
                <a:srgbClr val="1B728D"/>
              </a:buClr>
              <a:buSzPts val="2400"/>
              <a:buFont typeface="Arial"/>
              <a:buChar char="•"/>
            </a:pPr>
            <a:r>
              <a:rPr lang="en-US" sz="2400"/>
              <a:t>Umhverfi</a:t>
            </a:r>
            <a:endParaRPr/>
          </a:p>
          <a:p>
            <a:pPr indent="-342900" lvl="0" marL="342900" rtl="0" algn="l">
              <a:lnSpc>
                <a:spcPct val="90000"/>
              </a:lnSpc>
              <a:spcBef>
                <a:spcPts val="0"/>
              </a:spcBef>
              <a:spcAft>
                <a:spcPts val="0"/>
              </a:spcAft>
              <a:buClr>
                <a:srgbClr val="1B728D"/>
              </a:buClr>
              <a:buSzPts val="2400"/>
              <a:buFont typeface="Arial"/>
              <a:buChar char="•"/>
            </a:pPr>
            <a:r>
              <a:rPr lang="en-US" sz="2400"/>
              <a:t>Samfélag</a:t>
            </a:r>
            <a:endParaRPr/>
          </a:p>
        </p:txBody>
      </p:sp>
      <p:sp>
        <p:nvSpPr>
          <p:cNvPr id="374" name="Google Shape;374;p80"/>
          <p:cNvSpPr txBox="1"/>
          <p:nvPr>
            <p:ph idx="2" type="body"/>
          </p:nvPr>
        </p:nvSpPr>
        <p:spPr>
          <a:xfrm>
            <a:off x="4631961" y="4270673"/>
            <a:ext cx="3432747" cy="179727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279BD3"/>
              </a:buClr>
              <a:buSzPts val="2400"/>
              <a:buFont typeface="Arial"/>
              <a:buChar char="•"/>
            </a:pPr>
            <a:r>
              <a:rPr lang="en-US" sz="2400"/>
              <a:t>Samlíðan</a:t>
            </a:r>
            <a:endParaRPr/>
          </a:p>
          <a:p>
            <a:pPr indent="-342900" lvl="0" marL="342900" rtl="0" algn="l">
              <a:lnSpc>
                <a:spcPct val="90000"/>
              </a:lnSpc>
              <a:spcBef>
                <a:spcPts val="0"/>
              </a:spcBef>
              <a:spcAft>
                <a:spcPts val="0"/>
              </a:spcAft>
              <a:buClr>
                <a:srgbClr val="279BD3"/>
              </a:buClr>
              <a:buSzPts val="2400"/>
              <a:buFont typeface="Arial"/>
              <a:buChar char="•"/>
            </a:pPr>
            <a:r>
              <a:rPr lang="en-US" sz="2400"/>
              <a:t>Skilgreining</a:t>
            </a:r>
            <a:endParaRPr/>
          </a:p>
          <a:p>
            <a:pPr indent="-342900" lvl="0" marL="342900" rtl="0" algn="l">
              <a:lnSpc>
                <a:spcPct val="90000"/>
              </a:lnSpc>
              <a:spcBef>
                <a:spcPts val="0"/>
              </a:spcBef>
              <a:spcAft>
                <a:spcPts val="0"/>
              </a:spcAft>
              <a:buClr>
                <a:srgbClr val="279BD3"/>
              </a:buClr>
              <a:buSzPts val="2400"/>
              <a:buFont typeface="Arial"/>
              <a:buChar char="•"/>
            </a:pPr>
            <a:r>
              <a:rPr lang="en-US" sz="2400"/>
              <a:t>Hugmyndasköpun</a:t>
            </a:r>
            <a:endParaRPr/>
          </a:p>
          <a:p>
            <a:pPr indent="-342900" lvl="0" marL="342900" rtl="0" algn="l">
              <a:lnSpc>
                <a:spcPct val="90000"/>
              </a:lnSpc>
              <a:spcBef>
                <a:spcPts val="0"/>
              </a:spcBef>
              <a:spcAft>
                <a:spcPts val="0"/>
              </a:spcAft>
              <a:buClr>
                <a:srgbClr val="279BD3"/>
              </a:buClr>
              <a:buSzPts val="2400"/>
              <a:buFont typeface="Arial"/>
              <a:buChar char="•"/>
            </a:pPr>
            <a:r>
              <a:rPr lang="en-US" sz="2400"/>
              <a:t>Frumgerðir</a:t>
            </a:r>
            <a:endParaRPr/>
          </a:p>
          <a:p>
            <a:pPr indent="-342900" lvl="0" marL="342900" rtl="0" algn="l">
              <a:lnSpc>
                <a:spcPct val="90000"/>
              </a:lnSpc>
              <a:spcBef>
                <a:spcPts val="0"/>
              </a:spcBef>
              <a:spcAft>
                <a:spcPts val="0"/>
              </a:spcAft>
              <a:buClr>
                <a:srgbClr val="279BD3"/>
              </a:buClr>
              <a:buSzPts val="2400"/>
              <a:buFont typeface="Arial"/>
              <a:buChar char="•"/>
            </a:pPr>
            <a:r>
              <a:rPr lang="en-US" sz="2400"/>
              <a:t>Prófun</a:t>
            </a:r>
            <a:endParaRPr/>
          </a:p>
        </p:txBody>
      </p:sp>
      <p:sp>
        <p:nvSpPr>
          <p:cNvPr id="375" name="Google Shape;375;p80"/>
          <p:cNvSpPr txBox="1"/>
          <p:nvPr>
            <p:ph idx="3" type="body"/>
          </p:nvPr>
        </p:nvSpPr>
        <p:spPr>
          <a:xfrm>
            <a:off x="8184458" y="4284859"/>
            <a:ext cx="3148106" cy="1310716"/>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7F59A1"/>
              </a:buClr>
              <a:buSzPts val="2400"/>
              <a:buFont typeface="Arial"/>
              <a:buChar char="•"/>
            </a:pPr>
            <a:r>
              <a:rPr lang="en-US" sz="2400"/>
              <a:t>Tenging</a:t>
            </a:r>
            <a:endParaRPr/>
          </a:p>
          <a:p>
            <a:pPr indent="-342900" lvl="0" marL="342900" rtl="0" algn="l">
              <a:lnSpc>
                <a:spcPct val="90000"/>
              </a:lnSpc>
              <a:spcBef>
                <a:spcPts val="0"/>
              </a:spcBef>
              <a:spcAft>
                <a:spcPts val="0"/>
              </a:spcAft>
              <a:buClr>
                <a:srgbClr val="7F59A1"/>
              </a:buClr>
              <a:buSzPts val="2400"/>
              <a:buFont typeface="Arial"/>
              <a:buChar char="•"/>
            </a:pPr>
            <a:r>
              <a:rPr lang="en-US" sz="2400"/>
              <a:t>Áreiðanleiki</a:t>
            </a:r>
            <a:endParaRPr/>
          </a:p>
          <a:p>
            <a:pPr indent="-342900" lvl="0" marL="342900" rtl="0" algn="l">
              <a:lnSpc>
                <a:spcPct val="90000"/>
              </a:lnSpc>
              <a:spcBef>
                <a:spcPts val="0"/>
              </a:spcBef>
              <a:spcAft>
                <a:spcPts val="0"/>
              </a:spcAft>
              <a:buClr>
                <a:srgbClr val="7F59A1"/>
              </a:buClr>
              <a:buSzPts val="2400"/>
              <a:buFont typeface="Arial"/>
              <a:buChar char="•"/>
            </a:pPr>
            <a:r>
              <a:rPr lang="en-US" sz="2400"/>
              <a:t>Persónubinding</a:t>
            </a:r>
            <a:endParaRPr/>
          </a:p>
          <a:p>
            <a:pPr indent="-228600" lvl="0" marL="228600" rtl="0" algn="ctr">
              <a:lnSpc>
                <a:spcPct val="90000"/>
              </a:lnSpc>
              <a:spcBef>
                <a:spcPts val="0"/>
              </a:spcBef>
              <a:spcAft>
                <a:spcPts val="0"/>
              </a:spcAft>
              <a:buClr>
                <a:srgbClr val="7F59A1"/>
              </a:buClr>
              <a:buSzPts val="2000"/>
              <a:buNone/>
            </a:pPr>
            <a:r>
              <a:t/>
            </a:r>
            <a:endParaRPr/>
          </a:p>
          <a:p>
            <a:pPr indent="-228600" lvl="0" marL="228600" rtl="0" algn="ctr">
              <a:lnSpc>
                <a:spcPct val="90000"/>
              </a:lnSpc>
              <a:spcBef>
                <a:spcPts val="0"/>
              </a:spcBef>
              <a:spcAft>
                <a:spcPts val="0"/>
              </a:spcAft>
              <a:buClr>
                <a:srgbClr val="7F59A1"/>
              </a:buClr>
              <a:buSzPts val="2000"/>
              <a:buNone/>
            </a:pPr>
            <a:r>
              <a:t/>
            </a:r>
            <a:endParaRPr/>
          </a:p>
          <a:p>
            <a:pPr indent="-228600" lvl="0" marL="228600" rtl="0" algn="ctr">
              <a:lnSpc>
                <a:spcPct val="90000"/>
              </a:lnSpc>
              <a:spcBef>
                <a:spcPts val="0"/>
              </a:spcBef>
              <a:spcAft>
                <a:spcPts val="0"/>
              </a:spcAft>
              <a:buClr>
                <a:srgbClr val="7F59A1"/>
              </a:buClr>
              <a:buSzPts val="2000"/>
              <a:buNone/>
            </a:pPr>
            <a:r>
              <a:t/>
            </a:r>
            <a:endParaRPr/>
          </a:p>
        </p:txBody>
      </p:sp>
      <p:sp>
        <p:nvSpPr>
          <p:cNvPr id="376" name="Google Shape;376;p80"/>
          <p:cNvSpPr txBox="1"/>
          <p:nvPr>
            <p:ph idx="4"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595959"/>
              </a:buClr>
              <a:buSzPts val="3600"/>
              <a:buNone/>
            </a:pPr>
            <a:r>
              <a:rPr i="1" lang="en-US" sz="3200">
                <a:solidFill>
                  <a:srgbClr val="0070C0"/>
                </a:solidFill>
              </a:rPr>
              <a:t>Spurningar: Svör við spurningum A – C</a:t>
            </a:r>
            <a:endParaRPr/>
          </a:p>
        </p:txBody>
      </p:sp>
      <p:sp>
        <p:nvSpPr>
          <p:cNvPr id="377" name="Google Shape;377;p80"/>
          <p:cNvSpPr txBox="1"/>
          <p:nvPr/>
        </p:nvSpPr>
        <p:spPr>
          <a:xfrm>
            <a:off x="2537476" y="2143590"/>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A</a:t>
            </a:r>
            <a:endParaRPr/>
          </a:p>
        </p:txBody>
      </p:sp>
      <p:sp>
        <p:nvSpPr>
          <p:cNvPr id="378" name="Google Shape;378;p80"/>
          <p:cNvSpPr txBox="1"/>
          <p:nvPr/>
        </p:nvSpPr>
        <p:spPr>
          <a:xfrm>
            <a:off x="5659938" y="2179473"/>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B</a:t>
            </a:r>
            <a:endParaRPr/>
          </a:p>
        </p:txBody>
      </p:sp>
      <p:sp>
        <p:nvSpPr>
          <p:cNvPr id="379" name="Google Shape;379;p80"/>
          <p:cNvSpPr txBox="1"/>
          <p:nvPr/>
        </p:nvSpPr>
        <p:spPr>
          <a:xfrm>
            <a:off x="9060296" y="2143590"/>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C</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2"/>
          <p:cNvSpPr txBox="1"/>
          <p:nvPr>
            <p:ph idx="4" type="body"/>
          </p:nvPr>
        </p:nvSpPr>
        <p:spPr>
          <a:xfrm>
            <a:off x="918627" y="5726524"/>
            <a:ext cx="4364573" cy="731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en-US" sz="2400" u="sng">
                <a:solidFill>
                  <a:schemeClr val="lt1"/>
                </a:solidFill>
                <a:hlinkClick r:id="rId3">
                  <a:extLst>
                    <a:ext uri="{A12FA001-AC4F-418D-AE19-62706E023703}">
                      <ahyp:hlinkClr val="tx"/>
                    </a:ext>
                  </a:extLst>
                </a:hlinkClick>
              </a:rPr>
              <a:t>www.</a:t>
            </a:r>
            <a:r>
              <a:rPr b="1" lang="en-US" sz="2400" u="sng">
                <a:solidFill>
                  <a:schemeClr val="lt1"/>
                </a:solidFill>
                <a:hlinkClick r:id="rId4">
                  <a:extLst>
                    <a:ext uri="{A12FA001-AC4F-418D-AE19-62706E023703}">
                      <ahyp:hlinkClr val="tx"/>
                    </a:ext>
                  </a:extLst>
                </a:hlinkClick>
              </a:rPr>
              <a:t>peakentrepreneurs.</a:t>
            </a:r>
            <a:r>
              <a:rPr lang="en-US" sz="2400" u="sng">
                <a:solidFill>
                  <a:schemeClr val="lt1"/>
                </a:solidFill>
                <a:hlinkClick r:id="rId5">
                  <a:extLst>
                    <a:ext uri="{A12FA001-AC4F-418D-AE19-62706E023703}">
                      <ahyp:hlinkClr val="tx"/>
                    </a:ext>
                  </a:extLst>
                </a:hlinkClick>
              </a:rPr>
              <a:t>eu</a:t>
            </a:r>
            <a:endParaRPr sz="2400">
              <a:solidFill>
                <a:schemeClr val="lt1"/>
              </a:solidFill>
            </a:endParaRPr>
          </a:p>
        </p:txBody>
      </p:sp>
      <p:sp>
        <p:nvSpPr>
          <p:cNvPr id="385" name="Google Shape;385;p32"/>
          <p:cNvSpPr txBox="1"/>
          <p:nvPr>
            <p:ph idx="5" type="body"/>
          </p:nvPr>
        </p:nvSpPr>
        <p:spPr>
          <a:xfrm>
            <a:off x="7116276" y="3032200"/>
            <a:ext cx="4865100" cy="2617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lang="en-US">
                <a:solidFill>
                  <a:srgbClr val="FFFFFF"/>
                </a:solidFill>
              </a:rPr>
              <a:t>Gerið ykkur nú klár fyrir </a:t>
            </a:r>
            <a:r>
              <a:rPr b="1" lang="en-US"/>
              <a:t>námspakka nr. 4 </a:t>
            </a:r>
            <a:endParaRPr b="1"/>
          </a:p>
          <a:p>
            <a:pPr indent="0" lvl="0" marL="0" rtl="0" algn="l">
              <a:lnSpc>
                <a:spcPct val="90000"/>
              </a:lnSpc>
              <a:spcBef>
                <a:spcPts val="0"/>
              </a:spcBef>
              <a:spcAft>
                <a:spcPts val="0"/>
              </a:spcAft>
              <a:buClr>
                <a:schemeClr val="lt1"/>
              </a:buClr>
              <a:buSzPts val="2800"/>
              <a:buNone/>
            </a:pPr>
            <a:r>
              <a:t/>
            </a:r>
            <a:endParaRPr b="1" i="1"/>
          </a:p>
          <a:p>
            <a:pPr indent="0" lvl="0" marL="0" rtl="0" algn="l">
              <a:lnSpc>
                <a:spcPct val="90000"/>
              </a:lnSpc>
              <a:spcBef>
                <a:spcPts val="0"/>
              </a:spcBef>
              <a:spcAft>
                <a:spcPts val="0"/>
              </a:spcAft>
              <a:buClr>
                <a:schemeClr val="lt1"/>
              </a:buClr>
              <a:buSzPts val="2800"/>
              <a:buNone/>
            </a:pPr>
            <a:r>
              <a:rPr b="1" i="1" lang="en-US"/>
              <a:t>Umhverfisleg sjálfbærninálgun fyrir fyrirtæki og samfélög í fjallahéruðum og dreifbýli</a:t>
            </a:r>
            <a:endParaRPr/>
          </a:p>
        </p:txBody>
      </p:sp>
      <p:sp>
        <p:nvSpPr>
          <p:cNvPr id="386" name="Google Shape;386;p32"/>
          <p:cNvSpPr txBox="1"/>
          <p:nvPr>
            <p:ph idx="6" type="body"/>
          </p:nvPr>
        </p:nvSpPr>
        <p:spPr>
          <a:xfrm>
            <a:off x="8376388" y="2260701"/>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US"/>
              <a:t>Vel gert!</a:t>
            </a:r>
            <a:endParaRPr/>
          </a:p>
        </p:txBody>
      </p:sp>
      <p:sp>
        <p:nvSpPr>
          <p:cNvPr id="387" name="Google Shape;387;p32"/>
          <p:cNvSpPr txBox="1"/>
          <p:nvPr/>
        </p:nvSpPr>
        <p:spPr>
          <a:xfrm>
            <a:off x="862425" y="2691475"/>
            <a:ext cx="5739300" cy="281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a:solidFill>
                  <a:srgbClr val="323338"/>
                </a:solidFill>
                <a:highlight>
                  <a:schemeClr val="lt1"/>
                </a:highlight>
              </a:rPr>
              <a:t>YouTube: </a:t>
            </a:r>
            <a:r>
              <a:rPr lang="en-US" u="sng">
                <a:solidFill>
                  <a:schemeClr val="accent3"/>
                </a:solidFill>
                <a:highlight>
                  <a:schemeClr val="lt1"/>
                </a:highlight>
                <a:hlinkClick r:id="rId6">
                  <a:extLst>
                    <a:ext uri="{A12FA001-AC4F-418D-AE19-62706E023703}">
                      <ahyp:hlinkClr val="tx"/>
                    </a:ext>
                  </a:extLst>
                </a:hlinkClick>
              </a:rPr>
              <a:t>https://www.youtube.com/@peakentrepreneurs2892/videos</a:t>
            </a:r>
            <a:endParaRPr u="sng">
              <a:solidFill>
                <a:schemeClr val="accent3"/>
              </a:solidFill>
              <a:highlight>
                <a:schemeClr val="lt1"/>
              </a:highlight>
            </a:endParaRPr>
          </a:p>
          <a:p>
            <a:pPr indent="0" lvl="0" marL="0" rtl="0" algn="l">
              <a:lnSpc>
                <a:spcPct val="115000"/>
              </a:lnSpc>
              <a:spcBef>
                <a:spcPts val="1200"/>
              </a:spcBef>
              <a:spcAft>
                <a:spcPts val="0"/>
              </a:spcAft>
              <a:buNone/>
            </a:pPr>
            <a:r>
              <a:t/>
            </a:r>
            <a:endParaRPr b="1">
              <a:solidFill>
                <a:srgbClr val="323338"/>
              </a:solidFill>
              <a:highlight>
                <a:schemeClr val="lt1"/>
              </a:highlight>
            </a:endParaRPr>
          </a:p>
          <a:p>
            <a:pPr indent="0" lvl="0" marL="0" rtl="0" algn="l">
              <a:lnSpc>
                <a:spcPct val="115000"/>
              </a:lnSpc>
              <a:spcBef>
                <a:spcPts val="1200"/>
              </a:spcBef>
              <a:spcAft>
                <a:spcPts val="0"/>
              </a:spcAft>
              <a:buNone/>
            </a:pPr>
            <a:r>
              <a:rPr b="1" lang="en-US">
                <a:solidFill>
                  <a:srgbClr val="323338"/>
                </a:solidFill>
                <a:highlight>
                  <a:schemeClr val="lt1"/>
                </a:highlight>
              </a:rPr>
              <a:t>TikTok:</a:t>
            </a:r>
            <a:r>
              <a:rPr lang="en-US">
                <a:solidFill>
                  <a:srgbClr val="323338"/>
                </a:solidFill>
                <a:highlight>
                  <a:schemeClr val="lt1"/>
                </a:highlight>
              </a:rPr>
              <a:t> </a:t>
            </a:r>
            <a:r>
              <a:rPr lang="en-US" u="sng">
                <a:solidFill>
                  <a:schemeClr val="accent3"/>
                </a:solidFill>
                <a:highlight>
                  <a:schemeClr val="lt1"/>
                </a:highlight>
                <a:hlinkClick r:id="rId7">
                  <a:extLst>
                    <a:ext uri="{A12FA001-AC4F-418D-AE19-62706E023703}">
                      <ahyp:hlinkClr val="tx"/>
                    </a:ext>
                  </a:extLst>
                </a:hlinkClick>
              </a:rPr>
              <a:t>https://www.tiktok.com/@peakentrepreneurs</a:t>
            </a:r>
            <a:endParaRPr u="sng">
              <a:solidFill>
                <a:schemeClr val="accent3"/>
              </a:solidFill>
              <a:highlight>
                <a:schemeClr val="lt1"/>
              </a:highlight>
            </a:endParaRPr>
          </a:p>
          <a:p>
            <a:pPr indent="0" lvl="0" marL="0" rtl="0" algn="l">
              <a:lnSpc>
                <a:spcPct val="115000"/>
              </a:lnSpc>
              <a:spcBef>
                <a:spcPts val="1200"/>
              </a:spcBef>
              <a:spcAft>
                <a:spcPts val="0"/>
              </a:spcAft>
              <a:buNone/>
            </a:pPr>
            <a:r>
              <a:t/>
            </a:r>
            <a:endParaRPr b="1">
              <a:solidFill>
                <a:srgbClr val="323338"/>
              </a:solidFill>
              <a:highlight>
                <a:schemeClr val="lt1"/>
              </a:highlight>
            </a:endParaRPr>
          </a:p>
          <a:p>
            <a:pPr indent="0" lvl="0" marL="0" rtl="0" algn="l">
              <a:lnSpc>
                <a:spcPct val="115000"/>
              </a:lnSpc>
              <a:spcBef>
                <a:spcPts val="1200"/>
              </a:spcBef>
              <a:spcAft>
                <a:spcPts val="0"/>
              </a:spcAft>
              <a:buNone/>
            </a:pPr>
            <a:r>
              <a:rPr b="1" lang="en-US">
                <a:solidFill>
                  <a:srgbClr val="323338"/>
                </a:solidFill>
                <a:highlight>
                  <a:schemeClr val="lt1"/>
                </a:highlight>
              </a:rPr>
              <a:t>Instagram:</a:t>
            </a:r>
            <a:r>
              <a:rPr lang="en-US">
                <a:solidFill>
                  <a:srgbClr val="323338"/>
                </a:solidFill>
                <a:highlight>
                  <a:schemeClr val="lt1"/>
                </a:highlight>
              </a:rPr>
              <a:t> </a:t>
            </a:r>
            <a:r>
              <a:rPr lang="en-US" u="sng">
                <a:solidFill>
                  <a:schemeClr val="accent3"/>
                </a:solidFill>
                <a:highlight>
                  <a:schemeClr val="lt1"/>
                </a:highlight>
                <a:hlinkClick r:id="rId8">
                  <a:extLst>
                    <a:ext uri="{A12FA001-AC4F-418D-AE19-62706E023703}">
                      <ahyp:hlinkClr val="tx"/>
                    </a:ext>
                  </a:extLst>
                </a:hlinkClick>
              </a:rPr>
              <a:t>https://www.instagram.com/peak.entrepreneurs/</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1200"/>
              </a:spcAft>
              <a:buNone/>
            </a:pPr>
            <a:r>
              <a:rPr lang="en-US"/>
              <a:t>Facebook: </a:t>
            </a:r>
            <a:r>
              <a:rPr lang="en-US" u="sng">
                <a:solidFill>
                  <a:schemeClr val="accent3"/>
                </a:solidFill>
                <a:hlinkClick r:id="rId9">
                  <a:extLst>
                    <a:ext uri="{A12FA001-AC4F-418D-AE19-62706E023703}">
                      <ahyp:hlinkClr val="tx"/>
                    </a:ext>
                  </a:extLst>
                </a:hlinkClick>
              </a:rPr>
              <a:t>https://www.facebook.com/PeakEntrepreneurs</a:t>
            </a:r>
            <a:endParaRPr/>
          </a:p>
        </p:txBody>
      </p:sp>
      <p:pic>
        <p:nvPicPr>
          <p:cNvPr id="388" name="Google Shape;388;p32"/>
          <p:cNvPicPr preferRelativeResize="0"/>
          <p:nvPr/>
        </p:nvPicPr>
        <p:blipFill rotWithShape="1">
          <a:blip r:embed="rId10">
            <a:alphaModFix/>
          </a:blip>
          <a:srcRect b="0" l="0" r="0" t="0"/>
          <a:stretch/>
        </p:blipFill>
        <p:spPr>
          <a:xfrm>
            <a:off x="292401" y="2691475"/>
            <a:ext cx="492250" cy="340735"/>
          </a:xfrm>
          <a:prstGeom prst="rect">
            <a:avLst/>
          </a:prstGeom>
          <a:noFill/>
          <a:ln>
            <a:noFill/>
          </a:ln>
        </p:spPr>
      </p:pic>
      <p:pic>
        <p:nvPicPr>
          <p:cNvPr id="389" name="Google Shape;389;p32"/>
          <p:cNvPicPr preferRelativeResize="0"/>
          <p:nvPr/>
        </p:nvPicPr>
        <p:blipFill rotWithShape="1">
          <a:blip r:embed="rId11">
            <a:alphaModFix/>
          </a:blip>
          <a:srcRect b="0" l="0" r="0" t="0"/>
          <a:stretch/>
        </p:blipFill>
        <p:spPr>
          <a:xfrm>
            <a:off x="344745" y="3397750"/>
            <a:ext cx="439900" cy="493850"/>
          </a:xfrm>
          <a:prstGeom prst="rect">
            <a:avLst/>
          </a:prstGeom>
          <a:noFill/>
          <a:ln>
            <a:noFill/>
          </a:ln>
        </p:spPr>
      </p:pic>
      <p:pic>
        <p:nvPicPr>
          <p:cNvPr id="390" name="Google Shape;390;p32"/>
          <p:cNvPicPr preferRelativeResize="0"/>
          <p:nvPr/>
        </p:nvPicPr>
        <p:blipFill rotWithShape="1">
          <a:blip r:embed="rId12">
            <a:alphaModFix/>
          </a:blip>
          <a:srcRect b="0" l="0" r="0" t="0"/>
          <a:stretch/>
        </p:blipFill>
        <p:spPr>
          <a:xfrm>
            <a:off x="292395" y="4224325"/>
            <a:ext cx="492250" cy="492250"/>
          </a:xfrm>
          <a:prstGeom prst="rect">
            <a:avLst/>
          </a:prstGeom>
          <a:noFill/>
          <a:ln>
            <a:noFill/>
          </a:ln>
        </p:spPr>
      </p:pic>
      <p:sp>
        <p:nvSpPr>
          <p:cNvPr id="391" name="Google Shape;391;p32"/>
          <p:cNvSpPr/>
          <p:nvPr/>
        </p:nvSpPr>
        <p:spPr>
          <a:xfrm>
            <a:off x="318575" y="4910325"/>
            <a:ext cx="439900" cy="493850"/>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pic>
        <p:nvPicPr>
          <p:cNvPr id="392" name="Google Shape;392;p32"/>
          <p:cNvPicPr preferRelativeResize="0"/>
          <p:nvPr/>
        </p:nvPicPr>
        <p:blipFill>
          <a:blip r:embed="rId13">
            <a:alphaModFix/>
          </a:blip>
          <a:stretch>
            <a:fillRect/>
          </a:stretch>
        </p:blipFill>
        <p:spPr>
          <a:xfrm>
            <a:off x="292400" y="1962725"/>
            <a:ext cx="2529350" cy="619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66"/>
          <p:cNvSpPr txBox="1"/>
          <p:nvPr>
            <p:ph idx="1" type="body"/>
          </p:nvPr>
        </p:nvSpPr>
        <p:spPr>
          <a:xfrm>
            <a:off x="504268" y="882452"/>
            <a:ext cx="4535691" cy="65268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400"/>
              <a:buNone/>
            </a:pPr>
            <a:r>
              <a:rPr lang="en-US" sz="4400">
                <a:solidFill>
                  <a:srgbClr val="33CCFF"/>
                </a:solidFill>
              </a:rPr>
              <a:t>Námsmarkmið</a:t>
            </a:r>
            <a:endParaRPr/>
          </a:p>
        </p:txBody>
      </p:sp>
      <p:sp>
        <p:nvSpPr>
          <p:cNvPr id="181" name="Google Shape;181;p66"/>
          <p:cNvSpPr txBox="1"/>
          <p:nvPr>
            <p:ph idx="3" type="body"/>
          </p:nvPr>
        </p:nvSpPr>
        <p:spPr>
          <a:xfrm>
            <a:off x="6414889" y="1101960"/>
            <a:ext cx="4858164" cy="8223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95959"/>
              </a:buClr>
              <a:buSzPts val="2200"/>
              <a:buNone/>
            </a:pPr>
            <a:r>
              <a:t/>
            </a:r>
            <a:endParaRPr sz="2800">
              <a:solidFill>
                <a:srgbClr val="0070C0"/>
              </a:solidFill>
            </a:endParaRPr>
          </a:p>
          <a:p>
            <a:pPr indent="0" lvl="0" marL="0" rtl="0" algn="l">
              <a:lnSpc>
                <a:spcPct val="90000"/>
              </a:lnSpc>
              <a:spcBef>
                <a:spcPts val="0"/>
              </a:spcBef>
              <a:spcAft>
                <a:spcPts val="0"/>
              </a:spcAft>
              <a:buClr>
                <a:srgbClr val="595959"/>
              </a:buClr>
              <a:buSzPts val="2200"/>
              <a:buNone/>
            </a:pPr>
            <a:r>
              <a:rPr lang="en-US" sz="2800">
                <a:solidFill>
                  <a:srgbClr val="0070C0"/>
                </a:solidFill>
              </a:rPr>
              <a:t>Eftir áfangann ættu notendur að geta:</a:t>
            </a:r>
            <a:endParaRPr/>
          </a:p>
          <a:p>
            <a:pPr indent="0" lvl="0" marL="0" rtl="0" algn="l">
              <a:lnSpc>
                <a:spcPct val="90000"/>
              </a:lnSpc>
              <a:spcBef>
                <a:spcPts val="0"/>
              </a:spcBef>
              <a:spcAft>
                <a:spcPts val="0"/>
              </a:spcAft>
              <a:buClr>
                <a:srgbClr val="595959"/>
              </a:buClr>
              <a:buSzPts val="2200"/>
              <a:buNone/>
            </a:pPr>
            <a:r>
              <a:t/>
            </a:r>
            <a:endParaRPr sz="2800">
              <a:solidFill>
                <a:srgbClr val="0070C0"/>
              </a:solidFill>
            </a:endParaRPr>
          </a:p>
        </p:txBody>
      </p:sp>
      <p:sp>
        <p:nvSpPr>
          <p:cNvPr id="182" name="Google Shape;182;p66"/>
          <p:cNvSpPr txBox="1"/>
          <p:nvPr>
            <p:ph idx="4" type="body"/>
          </p:nvPr>
        </p:nvSpPr>
        <p:spPr>
          <a:xfrm>
            <a:off x="5955415" y="2101061"/>
            <a:ext cx="5777111" cy="4113759"/>
          </a:xfrm>
          <a:prstGeom prst="rect">
            <a:avLst/>
          </a:prstGeom>
          <a:noFill/>
          <a:ln>
            <a:noFill/>
          </a:ln>
        </p:spPr>
        <p:txBody>
          <a:bodyPr anchorCtr="0" anchor="ctr" bIns="45700" lIns="91425" spcFirstLastPara="1" rIns="91425" wrap="square" tIns="45700">
            <a:noAutofit/>
          </a:bodyPr>
          <a:lstStyle/>
          <a:p>
            <a:pPr indent="-342900" lvl="0" marL="342900" rtl="0" algn="just">
              <a:lnSpc>
                <a:spcPct val="90000"/>
              </a:lnSpc>
              <a:spcBef>
                <a:spcPts val="0"/>
              </a:spcBef>
              <a:spcAft>
                <a:spcPts val="0"/>
              </a:spcAft>
              <a:buSzPts val="2400"/>
              <a:buFont typeface="Arial"/>
              <a:buChar char="•"/>
            </a:pPr>
            <a:r>
              <a:rPr lang="en-US" sz="2400">
                <a:solidFill>
                  <a:srgbClr val="333333"/>
                </a:solidFill>
              </a:rPr>
              <a:t>Leitað uppi undirliggjandi strauma í sjálfbærnitengdri ferðaþjónustu og einnig hvata viðskiptavina til að ferðast.</a:t>
            </a:r>
            <a:endParaRPr/>
          </a:p>
          <a:p>
            <a:pPr indent="-190500" lvl="0" marL="342900" rtl="0" algn="just">
              <a:lnSpc>
                <a:spcPct val="90000"/>
              </a:lnSpc>
              <a:spcBef>
                <a:spcPts val="0"/>
              </a:spcBef>
              <a:spcAft>
                <a:spcPts val="0"/>
              </a:spcAft>
              <a:buSzPts val="2400"/>
              <a:buFont typeface="Arial"/>
              <a:buNone/>
            </a:pPr>
            <a:r>
              <a:t/>
            </a:r>
            <a:endParaRPr sz="2400">
              <a:solidFill>
                <a:srgbClr val="333333"/>
              </a:solidFill>
            </a:endParaRPr>
          </a:p>
          <a:p>
            <a:pPr indent="-342900" lvl="0" marL="342900" rtl="0" algn="just">
              <a:lnSpc>
                <a:spcPct val="90000"/>
              </a:lnSpc>
              <a:spcBef>
                <a:spcPts val="0"/>
              </a:spcBef>
              <a:spcAft>
                <a:spcPts val="0"/>
              </a:spcAft>
              <a:buSzPts val="2400"/>
              <a:buFont typeface="Arial"/>
              <a:buChar char="•"/>
            </a:pPr>
            <a:r>
              <a:rPr lang="en-US" sz="2400">
                <a:solidFill>
                  <a:srgbClr val="333333"/>
                </a:solidFill>
              </a:rPr>
              <a:t>Greina tækifæri í vistvænni matvæla-framleiðslu og tengsl hennar við ábyrga ferðaþjónustu.</a:t>
            </a:r>
            <a:endParaRPr/>
          </a:p>
          <a:p>
            <a:pPr indent="-190500" lvl="0" marL="342900" rtl="0" algn="just">
              <a:lnSpc>
                <a:spcPct val="90000"/>
              </a:lnSpc>
              <a:spcBef>
                <a:spcPts val="0"/>
              </a:spcBef>
              <a:spcAft>
                <a:spcPts val="0"/>
              </a:spcAft>
              <a:buSzPts val="2400"/>
              <a:buFont typeface="Arial"/>
              <a:buNone/>
            </a:pPr>
            <a:r>
              <a:t/>
            </a:r>
            <a:endParaRPr sz="2400">
              <a:solidFill>
                <a:srgbClr val="333333"/>
              </a:solidFill>
            </a:endParaRPr>
          </a:p>
          <a:p>
            <a:pPr indent="-342900" lvl="0" marL="342900" rtl="0" algn="just">
              <a:lnSpc>
                <a:spcPct val="90000"/>
              </a:lnSpc>
              <a:spcBef>
                <a:spcPts val="0"/>
              </a:spcBef>
              <a:spcAft>
                <a:spcPts val="0"/>
              </a:spcAft>
              <a:buSzPts val="2400"/>
              <a:buFont typeface="Arial"/>
              <a:buChar char="•"/>
            </a:pPr>
            <a:r>
              <a:rPr lang="en-US" sz="2400">
                <a:solidFill>
                  <a:srgbClr val="333333"/>
                </a:solidFill>
              </a:rPr>
              <a:t>Beita vinnuaðferðum skapandi hugsunar  og sjálfbærni við vinnu tengda viðskiptahugmyndum.</a:t>
            </a:r>
            <a:endParaRPr/>
          </a:p>
        </p:txBody>
      </p:sp>
      <p:sp>
        <p:nvSpPr>
          <p:cNvPr id="183" name="Google Shape;183;p66"/>
          <p:cNvSpPr txBox="1"/>
          <p:nvPr/>
        </p:nvSpPr>
        <p:spPr>
          <a:xfrm>
            <a:off x="2493450" y="6099675"/>
            <a:ext cx="3000000" cy="66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700">
                <a:solidFill>
                  <a:schemeClr val="lt1"/>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700">
              <a:solidFill>
                <a:schemeClr val="lt1"/>
              </a:solidFill>
              <a:latin typeface="Calibri"/>
              <a:ea typeface="Calibri"/>
              <a:cs typeface="Calibri"/>
              <a:sym typeface="Calibri"/>
            </a:endParaRPr>
          </a:p>
        </p:txBody>
      </p:sp>
      <p:sp>
        <p:nvSpPr>
          <p:cNvPr id="184" name="Google Shape;184;p66"/>
          <p:cNvSpPr txBox="1"/>
          <p:nvPr/>
        </p:nvSpPr>
        <p:spPr>
          <a:xfrm>
            <a:off x="7297625" y="6099675"/>
            <a:ext cx="45357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67"/>
          <p:cNvPicPr preferRelativeResize="0"/>
          <p:nvPr>
            <p:ph idx="2" type="pic"/>
          </p:nvPr>
        </p:nvPicPr>
        <p:blipFill rotWithShape="1">
          <a:blip r:embed="rId3">
            <a:alphaModFix amt="87000"/>
          </a:blip>
          <a:srcRect b="12362" l="0" r="0" t="12363"/>
          <a:stretch/>
        </p:blipFill>
        <p:spPr>
          <a:xfrm flipH="1">
            <a:off x="0" y="0"/>
            <a:ext cx="12192000" cy="6858000"/>
          </a:xfrm>
          <a:prstGeom prst="rect">
            <a:avLst/>
          </a:prstGeom>
          <a:noFill/>
          <a:ln>
            <a:noFill/>
          </a:ln>
        </p:spPr>
      </p:pic>
      <p:sp>
        <p:nvSpPr>
          <p:cNvPr id="190" name="Google Shape;190;p67"/>
          <p:cNvSpPr txBox="1"/>
          <p:nvPr>
            <p:ph idx="1" type="body"/>
          </p:nvPr>
        </p:nvSpPr>
        <p:spPr>
          <a:xfrm>
            <a:off x="1131376" y="2761173"/>
            <a:ext cx="10538848" cy="194242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lang="en-US" sz="2400">
                <a:latin typeface="Calibri"/>
                <a:ea typeface="Calibri"/>
                <a:cs typeface="Calibri"/>
                <a:sym typeface="Calibri"/>
              </a:rPr>
              <a:t>,,Ferðaþjónusta felur í sér athafnir einstaklinga sem ferðast til og dvelja á stöðum utan síns hefðbundna umhverfis, skemur en eitt ár samfellt, sér til ánægju, í vinnutengdum erindum eða í öðrum tilgangi."</a:t>
            </a:r>
            <a:endParaRPr sz="2400">
              <a:latin typeface="Calibri"/>
              <a:ea typeface="Calibri"/>
              <a:cs typeface="Calibri"/>
              <a:sym typeface="Calibri"/>
            </a:endParaRPr>
          </a:p>
        </p:txBody>
      </p:sp>
      <p:sp>
        <p:nvSpPr>
          <p:cNvPr id="191" name="Google Shape;191;p67"/>
          <p:cNvSpPr txBox="1"/>
          <p:nvPr>
            <p:ph idx="3" type="body"/>
          </p:nvPr>
        </p:nvSpPr>
        <p:spPr>
          <a:xfrm>
            <a:off x="3529557" y="108488"/>
            <a:ext cx="4312585" cy="606767"/>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Clr>
                <a:schemeClr val="lt1"/>
              </a:buClr>
              <a:buSzPct val="90090"/>
              <a:buNone/>
            </a:pPr>
            <a:r>
              <a:rPr b="1" i="0" lang="en-US" sz="3600">
                <a:solidFill>
                  <a:srgbClr val="3F88D9"/>
                </a:solidFill>
              </a:rPr>
              <a:t>Hvað er ferðaþjónusta?</a:t>
            </a:r>
            <a:endParaRPr/>
          </a:p>
        </p:txBody>
      </p:sp>
      <p:sp>
        <p:nvSpPr>
          <p:cNvPr id="192" name="Google Shape;192;p67"/>
          <p:cNvSpPr txBox="1"/>
          <p:nvPr/>
        </p:nvSpPr>
        <p:spPr>
          <a:xfrm>
            <a:off x="6811134" y="3884841"/>
            <a:ext cx="5134229" cy="818753"/>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lt1"/>
              </a:buClr>
              <a:buSzPts val="2000"/>
              <a:buFont typeface="Arial"/>
              <a:buNone/>
            </a:pPr>
            <a:r>
              <a:rPr b="0" i="0" lang="en-US" sz="2000" u="none" cap="none" strike="noStrike">
                <a:solidFill>
                  <a:schemeClr val="lt1"/>
                </a:solidFill>
                <a:latin typeface="Calibri"/>
                <a:ea typeface="Calibri"/>
                <a:cs typeface="Calibri"/>
                <a:sym typeface="Calibri"/>
              </a:rPr>
              <a:t>UNWTO</a:t>
            </a:r>
            <a:r>
              <a:rPr b="0" i="0" lang="en-US" sz="3600" u="none" cap="none" strike="noStrike">
                <a:solidFill>
                  <a:schemeClr val="lt1"/>
                </a:solidFill>
                <a:latin typeface="Calibri"/>
                <a:ea typeface="Calibri"/>
                <a:cs typeface="Calibri"/>
                <a:sym typeface="Calibri"/>
              </a:rPr>
              <a:t> - </a:t>
            </a:r>
            <a:r>
              <a:rPr b="0" i="0" lang="en-US" sz="1800" u="none" cap="none" strike="noStrike">
                <a:solidFill>
                  <a:schemeClr val="lt1"/>
                </a:solidFill>
                <a:latin typeface="Calibri"/>
                <a:ea typeface="Calibri"/>
                <a:cs typeface="Calibri"/>
                <a:sym typeface="Calibri"/>
              </a:rPr>
              <a:t>Ferðamálastofnun Sameinuðu þjóðanna</a:t>
            </a:r>
            <a:endParaRPr b="1" i="0" sz="1800" u="none" cap="none" strike="noStrike">
              <a:solidFill>
                <a:schemeClr val="lt1"/>
              </a:solidFill>
              <a:latin typeface="Calibri"/>
              <a:ea typeface="Calibri"/>
              <a:cs typeface="Calibri"/>
              <a:sym typeface="Calibri"/>
            </a:endParaRPr>
          </a:p>
        </p:txBody>
      </p:sp>
      <p:sp>
        <p:nvSpPr>
          <p:cNvPr id="193" name="Google Shape;193;p67"/>
          <p:cNvSpPr txBox="1"/>
          <p:nvPr/>
        </p:nvSpPr>
        <p:spPr>
          <a:xfrm>
            <a:off x="464949" y="4906692"/>
            <a:ext cx="767941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lt1"/>
                </a:solidFill>
                <a:latin typeface="Calibri"/>
                <a:ea typeface="Calibri"/>
                <a:cs typeface="Calibri"/>
                <a:sym typeface="Calibri"/>
              </a:rPr>
              <a:t>,,Um allan heim, í löndum á öllum þróunarstigum, eru margar milljónir starfa og fyrirtækja háð virkri og blómlegri ferðaþjónustu</a:t>
            </a:r>
            <a:r>
              <a:rPr b="0" i="0" lang="en-US" sz="2400" u="none" cap="none" strike="noStrike">
                <a:solidFill>
                  <a:schemeClr val="lt1"/>
                </a:solidFill>
                <a:latin typeface="Calibri"/>
                <a:ea typeface="Calibri"/>
                <a:cs typeface="Calibri"/>
                <a:sym typeface="Calibri"/>
              </a:rPr>
              <a:t>."</a:t>
            </a:r>
            <a:r>
              <a:rPr b="1" i="0" lang="en-US" sz="2400" u="none" cap="none" strike="noStrike">
                <a:solidFill>
                  <a:schemeClr val="lt1"/>
                </a:solidFill>
                <a:latin typeface="Calibri"/>
                <a:ea typeface="Calibri"/>
                <a:cs typeface="Calibri"/>
                <a:sym typeface="Calibri"/>
              </a:rPr>
              <a:t> </a:t>
            </a:r>
            <a:endParaRPr b="1" i="0" sz="2400" u="none" cap="none" strike="noStrike">
              <a:solidFill>
                <a:schemeClr val="lt1"/>
              </a:solidFill>
              <a:latin typeface="Calibri"/>
              <a:ea typeface="Calibri"/>
              <a:cs typeface="Calibri"/>
              <a:sym typeface="Calibri"/>
            </a:endParaRPr>
          </a:p>
        </p:txBody>
      </p:sp>
      <p:sp>
        <p:nvSpPr>
          <p:cNvPr id="194" name="Google Shape;194;p67"/>
          <p:cNvSpPr txBox="1"/>
          <p:nvPr/>
        </p:nvSpPr>
        <p:spPr>
          <a:xfrm>
            <a:off x="4660897" y="5845937"/>
            <a:ext cx="5134228" cy="464871"/>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None/>
            </a:pPr>
            <a:r>
              <a:rPr b="0" i="0" lang="en-US" sz="1800" u="none" cap="none" strike="noStrike">
                <a:solidFill>
                  <a:schemeClr val="lt1"/>
                </a:solidFill>
                <a:latin typeface="Calibri"/>
                <a:ea typeface="Calibri"/>
                <a:cs typeface="Calibri"/>
                <a:sym typeface="Calibri"/>
              </a:rPr>
              <a:t>Zurab Pololikashvili, Framkvæmdarstjóri UNWTO l</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68"/>
          <p:cNvSpPr txBox="1"/>
          <p:nvPr>
            <p:ph idx="1" type="body"/>
          </p:nvPr>
        </p:nvSpPr>
        <p:spPr>
          <a:xfrm>
            <a:off x="5129939" y="1436914"/>
            <a:ext cx="6865749" cy="464171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400"/>
              <a:buNone/>
            </a:pPr>
            <a:r>
              <a:rPr lang="en-US" sz="2000">
                <a:solidFill>
                  <a:srgbClr val="333333"/>
                </a:solidFill>
              </a:rPr>
              <a:t>Í ferðaþjónusturannsóknum er nýsköpun gjarnan flokkuð niður. </a:t>
            </a:r>
            <a:endParaRPr/>
          </a:p>
          <a:p>
            <a:pPr indent="-228600" lvl="0" marL="228600" rtl="0" algn="l">
              <a:lnSpc>
                <a:spcPct val="90000"/>
              </a:lnSpc>
              <a:spcBef>
                <a:spcPts val="0"/>
              </a:spcBef>
              <a:spcAft>
                <a:spcPts val="0"/>
              </a:spcAft>
              <a:buClr>
                <a:srgbClr val="595959"/>
              </a:buClr>
              <a:buSzPts val="2400"/>
              <a:buNone/>
            </a:pPr>
            <a:r>
              <a:rPr lang="en-US" sz="2000">
                <a:solidFill>
                  <a:srgbClr val="333333"/>
                </a:solidFill>
              </a:rPr>
              <a:t> Ein slík flokkun er samkvæmt Hjalager (2010) þar sem nýsköpun er skipt í fimm tegundir:</a:t>
            </a:r>
            <a:endParaRPr/>
          </a:p>
          <a:p>
            <a:pPr indent="-228600" lvl="0" marL="228600" rtl="0" algn="l">
              <a:lnSpc>
                <a:spcPct val="90000"/>
              </a:lnSpc>
              <a:spcBef>
                <a:spcPts val="0"/>
              </a:spcBef>
              <a:spcAft>
                <a:spcPts val="0"/>
              </a:spcAft>
              <a:buClr>
                <a:srgbClr val="595959"/>
              </a:buClr>
              <a:buSzPts val="2400"/>
              <a:buNone/>
            </a:pPr>
            <a:r>
              <a:t/>
            </a:r>
            <a:endParaRPr sz="2000">
              <a:solidFill>
                <a:srgbClr val="333333"/>
              </a:solidFill>
            </a:endParaRPr>
          </a:p>
          <a:p>
            <a:pPr indent="-457200" lvl="0" marL="457200" rtl="0" algn="l">
              <a:lnSpc>
                <a:spcPct val="90000"/>
              </a:lnSpc>
              <a:spcBef>
                <a:spcPts val="0"/>
              </a:spcBef>
              <a:spcAft>
                <a:spcPts val="0"/>
              </a:spcAft>
              <a:buClr>
                <a:srgbClr val="595959"/>
              </a:buClr>
              <a:buSzPts val="2400"/>
              <a:buFont typeface="Arial"/>
              <a:buAutoNum type="arabicPeriod"/>
            </a:pPr>
            <a:r>
              <a:rPr b="1" lang="en-US" sz="2000">
                <a:solidFill>
                  <a:srgbClr val="333333"/>
                </a:solidFill>
              </a:rPr>
              <a:t>Vöru- eða þjónustunýsköpun </a:t>
            </a:r>
            <a:r>
              <a:rPr lang="en-US" sz="2000">
                <a:solidFill>
                  <a:srgbClr val="333333"/>
                </a:solidFill>
              </a:rPr>
              <a:t>(breytingar sem ferðamaðurinn og aðrir viðskiptavinir geta séð beint).</a:t>
            </a:r>
            <a:endParaRPr/>
          </a:p>
          <a:p>
            <a:pPr indent="-304800" lvl="0" marL="457200" rtl="0" algn="l">
              <a:lnSpc>
                <a:spcPct val="90000"/>
              </a:lnSpc>
              <a:spcBef>
                <a:spcPts val="0"/>
              </a:spcBef>
              <a:spcAft>
                <a:spcPts val="0"/>
              </a:spcAft>
              <a:buClr>
                <a:srgbClr val="595959"/>
              </a:buClr>
              <a:buSzPts val="2400"/>
              <a:buFont typeface="Arial"/>
              <a:buNone/>
            </a:pPr>
            <a:r>
              <a:t/>
            </a:r>
            <a:endParaRPr sz="800">
              <a:solidFill>
                <a:srgbClr val="333333"/>
              </a:solidFill>
            </a:endParaRPr>
          </a:p>
          <a:p>
            <a:pPr indent="-457200" lvl="0" marL="457200" rtl="0" algn="l">
              <a:lnSpc>
                <a:spcPct val="90000"/>
              </a:lnSpc>
              <a:spcBef>
                <a:spcPts val="0"/>
              </a:spcBef>
              <a:spcAft>
                <a:spcPts val="0"/>
              </a:spcAft>
              <a:buClr>
                <a:srgbClr val="595959"/>
              </a:buClr>
              <a:buSzPts val="2400"/>
              <a:buFont typeface="Arial"/>
              <a:buAutoNum type="arabicPeriod"/>
            </a:pPr>
            <a:r>
              <a:rPr b="1" lang="en-US" sz="2000">
                <a:solidFill>
                  <a:srgbClr val="333333"/>
                </a:solidFill>
              </a:rPr>
              <a:t>Ferlanýsköpun</a:t>
            </a:r>
            <a:r>
              <a:rPr lang="en-US" sz="2000">
                <a:solidFill>
                  <a:srgbClr val="333333"/>
                </a:solidFill>
              </a:rPr>
              <a:t> (venjulega baksviðsaðgerðir sem miða að því að bæta skilvirkni og framleiðni).</a:t>
            </a:r>
            <a:endParaRPr/>
          </a:p>
          <a:p>
            <a:pPr indent="-304800" lvl="0" marL="457200" rtl="0" algn="l">
              <a:lnSpc>
                <a:spcPct val="90000"/>
              </a:lnSpc>
              <a:spcBef>
                <a:spcPts val="0"/>
              </a:spcBef>
              <a:spcAft>
                <a:spcPts val="0"/>
              </a:spcAft>
              <a:buClr>
                <a:srgbClr val="595959"/>
              </a:buClr>
              <a:buSzPts val="2400"/>
              <a:buFont typeface="Arial"/>
              <a:buNone/>
            </a:pPr>
            <a:r>
              <a:t/>
            </a:r>
            <a:endParaRPr sz="800">
              <a:solidFill>
                <a:srgbClr val="333333"/>
              </a:solidFill>
            </a:endParaRPr>
          </a:p>
          <a:p>
            <a:pPr indent="-457200" lvl="0" marL="457200" rtl="0" algn="l">
              <a:lnSpc>
                <a:spcPct val="90000"/>
              </a:lnSpc>
              <a:spcBef>
                <a:spcPts val="0"/>
              </a:spcBef>
              <a:spcAft>
                <a:spcPts val="0"/>
              </a:spcAft>
              <a:buClr>
                <a:srgbClr val="595959"/>
              </a:buClr>
              <a:buSzPts val="2400"/>
              <a:buFont typeface="Arial"/>
              <a:buAutoNum type="arabicPeriod"/>
            </a:pPr>
            <a:r>
              <a:rPr b="1" lang="en-US" sz="2000">
                <a:solidFill>
                  <a:srgbClr val="333333"/>
                </a:solidFill>
              </a:rPr>
              <a:t>Stjórnunarnýsköpun</a:t>
            </a:r>
            <a:r>
              <a:rPr lang="en-US" sz="2000">
                <a:solidFill>
                  <a:srgbClr val="333333"/>
                </a:solidFill>
              </a:rPr>
              <a:t> (nýjar leiðir til að skipuleggja viðskiptaferla, styrkja starfsfólk, o.s.frv.).</a:t>
            </a:r>
            <a:endParaRPr/>
          </a:p>
          <a:p>
            <a:pPr indent="-304800" lvl="0" marL="457200" rtl="0" algn="l">
              <a:lnSpc>
                <a:spcPct val="90000"/>
              </a:lnSpc>
              <a:spcBef>
                <a:spcPts val="0"/>
              </a:spcBef>
              <a:spcAft>
                <a:spcPts val="0"/>
              </a:spcAft>
              <a:buClr>
                <a:srgbClr val="595959"/>
              </a:buClr>
              <a:buSzPts val="2400"/>
              <a:buFont typeface="Arial"/>
              <a:buNone/>
            </a:pPr>
            <a:r>
              <a:t/>
            </a:r>
            <a:endParaRPr sz="800">
              <a:solidFill>
                <a:srgbClr val="333333"/>
              </a:solidFill>
            </a:endParaRPr>
          </a:p>
          <a:p>
            <a:pPr indent="-457200" lvl="0" marL="457200" rtl="0" algn="l">
              <a:lnSpc>
                <a:spcPct val="90000"/>
              </a:lnSpc>
              <a:spcBef>
                <a:spcPts val="0"/>
              </a:spcBef>
              <a:spcAft>
                <a:spcPts val="0"/>
              </a:spcAft>
              <a:buClr>
                <a:srgbClr val="595959"/>
              </a:buClr>
              <a:buSzPts val="2400"/>
              <a:buFont typeface="Arial"/>
              <a:buAutoNum type="arabicPeriod"/>
            </a:pPr>
            <a:r>
              <a:rPr b="1" lang="en-US" sz="2000">
                <a:solidFill>
                  <a:srgbClr val="333333"/>
                </a:solidFill>
              </a:rPr>
              <a:t>Markaðsnýsköpun</a:t>
            </a:r>
            <a:r>
              <a:rPr lang="en-US" sz="2000">
                <a:solidFill>
                  <a:srgbClr val="333333"/>
                </a:solidFill>
              </a:rPr>
              <a:t> (nýjar markaðsaðgerðir, t.d. vildarkerfi)</a:t>
            </a:r>
            <a:endParaRPr/>
          </a:p>
          <a:p>
            <a:pPr indent="-304800" lvl="0" marL="457200" rtl="0" algn="l">
              <a:lnSpc>
                <a:spcPct val="90000"/>
              </a:lnSpc>
              <a:spcBef>
                <a:spcPts val="0"/>
              </a:spcBef>
              <a:spcAft>
                <a:spcPts val="0"/>
              </a:spcAft>
              <a:buClr>
                <a:srgbClr val="595959"/>
              </a:buClr>
              <a:buSzPts val="2400"/>
              <a:buFont typeface="Arial"/>
              <a:buNone/>
            </a:pPr>
            <a:r>
              <a:t/>
            </a:r>
            <a:endParaRPr sz="2000">
              <a:solidFill>
                <a:srgbClr val="333333"/>
              </a:solidFill>
            </a:endParaRPr>
          </a:p>
          <a:p>
            <a:pPr indent="-457200" lvl="0" marL="457200" rtl="0" algn="l">
              <a:lnSpc>
                <a:spcPct val="90000"/>
              </a:lnSpc>
              <a:spcBef>
                <a:spcPts val="0"/>
              </a:spcBef>
              <a:spcAft>
                <a:spcPts val="0"/>
              </a:spcAft>
              <a:buClr>
                <a:srgbClr val="595959"/>
              </a:buClr>
              <a:buSzPts val="2400"/>
              <a:buFont typeface="Arial"/>
              <a:buAutoNum type="arabicPeriod"/>
            </a:pPr>
            <a:r>
              <a:rPr b="1" lang="en-US" sz="2000">
                <a:solidFill>
                  <a:srgbClr val="333333"/>
                </a:solidFill>
              </a:rPr>
              <a:t>Stofnananýsköpun</a:t>
            </a:r>
            <a:r>
              <a:rPr lang="en-US" sz="2000">
                <a:solidFill>
                  <a:srgbClr val="333333"/>
                </a:solidFill>
              </a:rPr>
              <a:t> (nýtt form samstarfs, t.d. klasar, net og bandalög).</a:t>
            </a:r>
            <a:endParaRPr/>
          </a:p>
        </p:txBody>
      </p:sp>
      <p:sp>
        <p:nvSpPr>
          <p:cNvPr id="200" name="Google Shape;200;p68"/>
          <p:cNvSpPr txBox="1"/>
          <p:nvPr>
            <p:ph idx="3" type="body"/>
          </p:nvPr>
        </p:nvSpPr>
        <p:spPr>
          <a:xfrm>
            <a:off x="6096000" y="470993"/>
            <a:ext cx="5585003" cy="582221"/>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8108"/>
              <a:buNone/>
            </a:pPr>
            <a:r>
              <a:rPr lang="en-US">
                <a:solidFill>
                  <a:srgbClr val="3F88D9"/>
                </a:solidFill>
              </a:rPr>
              <a:t>Nýsköpun í fjallaferðamennsku</a:t>
            </a:r>
            <a:endParaRPr>
              <a:solidFill>
                <a:srgbClr val="3F88D9"/>
              </a:solidFill>
            </a:endParaRPr>
          </a:p>
          <a:p>
            <a:pPr indent="0" lvl="0" marL="0" rtl="0" algn="l">
              <a:lnSpc>
                <a:spcPct val="90000"/>
              </a:lnSpc>
              <a:spcBef>
                <a:spcPts val="0"/>
              </a:spcBef>
              <a:spcAft>
                <a:spcPts val="0"/>
              </a:spcAft>
              <a:buClr>
                <a:srgbClr val="595959"/>
              </a:buClr>
              <a:buSzPct val="108108"/>
              <a:buNone/>
            </a:pPr>
            <a:r>
              <a:t/>
            </a:r>
            <a:endParaRPr/>
          </a:p>
        </p:txBody>
      </p:sp>
      <p:sp>
        <p:nvSpPr>
          <p:cNvPr id="201" name="Google Shape;201;p68"/>
          <p:cNvSpPr/>
          <p:nvPr>
            <p:ph idx="2" type="pic"/>
          </p:nvPr>
        </p:nvSpPr>
        <p:spPr>
          <a:xfrm flipH="1">
            <a:off x="-4" y="2780"/>
            <a:ext cx="4891315" cy="6855220"/>
          </a:xfrm>
          <a:prstGeom prst="rect">
            <a:avLst/>
          </a:prstGeom>
          <a:noFill/>
          <a:ln>
            <a:noFill/>
          </a:ln>
        </p:spPr>
      </p:sp>
      <p:pic>
        <p:nvPicPr>
          <p:cNvPr descr="3D swirl of cords on a blue background" id="202" name="Google Shape;202;p68"/>
          <p:cNvPicPr preferRelativeResize="0"/>
          <p:nvPr/>
        </p:nvPicPr>
        <p:blipFill rotWithShape="1">
          <a:blip r:embed="rId3">
            <a:alphaModFix/>
          </a:blip>
          <a:srcRect b="-422" l="41538" r="7699" t="422"/>
          <a:stretch/>
        </p:blipFill>
        <p:spPr>
          <a:xfrm flipH="1">
            <a:off x="-21929" y="-1"/>
            <a:ext cx="4913237" cy="6858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69"/>
          <p:cNvPicPr preferRelativeResize="0"/>
          <p:nvPr>
            <p:ph idx="2" type="pic"/>
          </p:nvPr>
        </p:nvPicPr>
        <p:blipFill rotWithShape="1">
          <a:blip r:embed="rId3">
            <a:alphaModFix/>
          </a:blip>
          <a:srcRect b="33606" l="0" r="0" t="33606"/>
          <a:stretch/>
        </p:blipFill>
        <p:spPr>
          <a:xfrm>
            <a:off x="0" y="0"/>
            <a:ext cx="12175700" cy="3672541"/>
          </a:xfrm>
          <a:prstGeom prst="rect">
            <a:avLst/>
          </a:prstGeom>
          <a:noFill/>
          <a:ln>
            <a:noFill/>
          </a:ln>
        </p:spPr>
      </p:pic>
      <p:sp>
        <p:nvSpPr>
          <p:cNvPr id="208" name="Google Shape;208;p69"/>
          <p:cNvSpPr txBox="1"/>
          <p:nvPr>
            <p:ph idx="1" type="body"/>
          </p:nvPr>
        </p:nvSpPr>
        <p:spPr>
          <a:xfrm>
            <a:off x="5761929" y="4429586"/>
            <a:ext cx="6430071" cy="1788333"/>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595959"/>
              </a:buClr>
              <a:buSzPts val="2400"/>
              <a:buNone/>
            </a:pPr>
            <a:r>
              <a:rPr lang="en-US" sz="2200">
                <a:solidFill>
                  <a:srgbClr val="333333"/>
                </a:solidFill>
              </a:rPr>
              <a:t>Flokkar ferðamanna sem uxu hraðast 2022:</a:t>
            </a:r>
            <a:endParaRPr/>
          </a:p>
          <a:p>
            <a:pPr indent="-228600" lvl="0" marL="228600" rtl="0" algn="l">
              <a:lnSpc>
                <a:spcPct val="90000"/>
              </a:lnSpc>
              <a:spcBef>
                <a:spcPts val="0"/>
              </a:spcBef>
              <a:spcAft>
                <a:spcPts val="0"/>
              </a:spcAft>
              <a:buClr>
                <a:srgbClr val="595959"/>
              </a:buClr>
              <a:buSzPts val="2400"/>
              <a:buNone/>
            </a:pPr>
            <a:r>
              <a:t/>
            </a:r>
            <a:endParaRPr sz="800">
              <a:solidFill>
                <a:srgbClr val="333333"/>
              </a:solidFill>
            </a:endParaRPr>
          </a:p>
          <a:p>
            <a:pPr indent="-228600" lvl="0" marL="228600" rtl="0" algn="l">
              <a:lnSpc>
                <a:spcPct val="90000"/>
              </a:lnSpc>
              <a:spcBef>
                <a:spcPts val="0"/>
              </a:spcBef>
              <a:spcAft>
                <a:spcPts val="0"/>
              </a:spcAft>
              <a:buClr>
                <a:srgbClr val="595959"/>
              </a:buClr>
              <a:buSzPts val="2400"/>
              <a:buNone/>
            </a:pPr>
            <a:r>
              <a:t/>
            </a:r>
            <a:endParaRPr sz="1100">
              <a:solidFill>
                <a:srgbClr val="333333"/>
              </a:solidFill>
            </a:endParaRPr>
          </a:p>
          <a:p>
            <a:pPr indent="-228600" lvl="0" marL="228600" rtl="0" algn="l">
              <a:lnSpc>
                <a:spcPct val="90000"/>
              </a:lnSpc>
              <a:spcBef>
                <a:spcPts val="0"/>
              </a:spcBef>
              <a:spcAft>
                <a:spcPts val="0"/>
              </a:spcAft>
              <a:buSzPts val="2400"/>
              <a:buNone/>
            </a:pPr>
            <a:r>
              <a:rPr lang="en-US" sz="2200">
                <a:solidFill>
                  <a:srgbClr val="333333"/>
                </a:solidFill>
              </a:rPr>
              <a:t>Loftslagþenkjandi ferðamenn, skipulagðir ferðalangar sem ferðast einir, stórfjölskyldur, vellíðunar ferðamenn og  matarupplifunar ferðalangar. </a:t>
            </a:r>
            <a:endParaRPr/>
          </a:p>
          <a:p>
            <a:pPr indent="-228600" lvl="0" marL="228600" rtl="0" algn="r">
              <a:lnSpc>
                <a:spcPct val="90000"/>
              </a:lnSpc>
              <a:spcBef>
                <a:spcPts val="0"/>
              </a:spcBef>
              <a:spcAft>
                <a:spcPts val="0"/>
              </a:spcAft>
              <a:buSzPts val="2400"/>
              <a:buNone/>
            </a:pPr>
            <a:r>
              <a:rPr lang="en-US" sz="1800">
                <a:solidFill>
                  <a:srgbClr val="333333"/>
                </a:solidFill>
              </a:rPr>
              <a:t>Skift, Barron’s &amp; Forbes, 2022</a:t>
            </a:r>
            <a:endParaRPr/>
          </a:p>
          <a:p>
            <a:pPr indent="-228600" lvl="0" marL="228600" rtl="0" algn="r">
              <a:lnSpc>
                <a:spcPct val="90000"/>
              </a:lnSpc>
              <a:spcBef>
                <a:spcPts val="0"/>
              </a:spcBef>
              <a:spcAft>
                <a:spcPts val="0"/>
              </a:spcAft>
              <a:buSzPts val="2400"/>
              <a:buNone/>
            </a:pPr>
            <a:r>
              <a:t/>
            </a:r>
            <a:endParaRPr sz="1700"/>
          </a:p>
          <a:p>
            <a:pPr indent="-228600" lvl="0" marL="228600" rtl="0" algn="r">
              <a:lnSpc>
                <a:spcPct val="90000"/>
              </a:lnSpc>
              <a:spcBef>
                <a:spcPts val="0"/>
              </a:spcBef>
              <a:spcAft>
                <a:spcPts val="0"/>
              </a:spcAft>
              <a:buSzPts val="2400"/>
              <a:buNone/>
            </a:pPr>
            <a:r>
              <a:t/>
            </a:r>
            <a:endParaRPr sz="1700"/>
          </a:p>
          <a:p>
            <a:pPr indent="-228600" lvl="0" marL="228600" rtl="0" algn="l">
              <a:lnSpc>
                <a:spcPct val="90000"/>
              </a:lnSpc>
              <a:spcBef>
                <a:spcPts val="0"/>
              </a:spcBef>
              <a:spcAft>
                <a:spcPts val="0"/>
              </a:spcAft>
              <a:buClr>
                <a:srgbClr val="595959"/>
              </a:buClr>
              <a:buSzPts val="2400"/>
              <a:buNone/>
            </a:pPr>
            <a:r>
              <a:t/>
            </a:r>
            <a:endParaRPr sz="2200"/>
          </a:p>
          <a:p>
            <a:pPr indent="-228600" lvl="0" marL="228600" rtl="0" algn="l">
              <a:lnSpc>
                <a:spcPct val="90000"/>
              </a:lnSpc>
              <a:spcBef>
                <a:spcPts val="0"/>
              </a:spcBef>
              <a:spcAft>
                <a:spcPts val="0"/>
              </a:spcAft>
              <a:buClr>
                <a:srgbClr val="595959"/>
              </a:buClr>
              <a:buSzPts val="2400"/>
              <a:buNone/>
            </a:pPr>
            <a:r>
              <a:t/>
            </a:r>
            <a:endParaRPr/>
          </a:p>
        </p:txBody>
      </p:sp>
      <p:sp>
        <p:nvSpPr>
          <p:cNvPr id="209" name="Google Shape;209;p69"/>
          <p:cNvSpPr txBox="1"/>
          <p:nvPr>
            <p:ph idx="3" type="body"/>
          </p:nvPr>
        </p:nvSpPr>
        <p:spPr>
          <a:xfrm>
            <a:off x="181514" y="221376"/>
            <a:ext cx="3770554" cy="3327736"/>
          </a:xfrm>
          <a:prstGeom prst="rect">
            <a:avLst/>
          </a:prstGeom>
          <a:solidFill>
            <a:schemeClr val="lt1"/>
          </a:solidFill>
          <a:ln>
            <a:noFill/>
          </a:ln>
        </p:spPr>
        <p:txBody>
          <a:bodyPr anchorCtr="0" anchor="t" bIns="45700" lIns="91425" spcFirstLastPara="1" rIns="91425" wrap="square" tIns="45700">
            <a:noAutofit/>
          </a:bodyPr>
          <a:lstStyle/>
          <a:p>
            <a:pPr indent="0" lvl="0" marL="185738" rtl="0" algn="ctr">
              <a:lnSpc>
                <a:spcPct val="90000"/>
              </a:lnSpc>
              <a:spcBef>
                <a:spcPts val="0"/>
              </a:spcBef>
              <a:spcAft>
                <a:spcPts val="0"/>
              </a:spcAft>
              <a:buClr>
                <a:srgbClr val="595959"/>
              </a:buClr>
              <a:buSzPts val="3600"/>
              <a:buNone/>
            </a:pPr>
            <a:r>
              <a:t/>
            </a:r>
            <a:endParaRPr sz="2200"/>
          </a:p>
          <a:p>
            <a:pPr indent="0" lvl="0" marL="185738" rtl="0" algn="ctr">
              <a:lnSpc>
                <a:spcPct val="90000"/>
              </a:lnSpc>
              <a:spcBef>
                <a:spcPts val="0"/>
              </a:spcBef>
              <a:spcAft>
                <a:spcPts val="0"/>
              </a:spcAft>
              <a:buClr>
                <a:srgbClr val="595959"/>
              </a:buClr>
              <a:buSzPts val="3600"/>
              <a:buNone/>
            </a:pPr>
            <a:r>
              <a:rPr lang="en-US" sz="2200">
                <a:solidFill>
                  <a:srgbClr val="3F88D9"/>
                </a:solidFill>
              </a:rPr>
              <a:t>Ert þú ferðaþjónustuaðili á fjallasvæði, sem vilt búa til nýja vöru eða bæta núverandi vöru?</a:t>
            </a:r>
            <a:endParaRPr/>
          </a:p>
          <a:p>
            <a:pPr indent="0" lvl="0" marL="185738" rtl="0" algn="ctr">
              <a:lnSpc>
                <a:spcPct val="90000"/>
              </a:lnSpc>
              <a:spcBef>
                <a:spcPts val="0"/>
              </a:spcBef>
              <a:spcAft>
                <a:spcPts val="0"/>
              </a:spcAft>
              <a:buClr>
                <a:srgbClr val="595959"/>
              </a:buClr>
              <a:buSzPts val="3600"/>
              <a:buNone/>
            </a:pPr>
            <a:r>
              <a:t/>
            </a:r>
            <a:endParaRPr sz="800">
              <a:solidFill>
                <a:srgbClr val="3F88D9"/>
              </a:solidFill>
            </a:endParaRPr>
          </a:p>
          <a:p>
            <a:pPr indent="0" lvl="0" marL="185738" rtl="0" algn="ctr">
              <a:lnSpc>
                <a:spcPct val="90000"/>
              </a:lnSpc>
              <a:spcBef>
                <a:spcPts val="0"/>
              </a:spcBef>
              <a:spcAft>
                <a:spcPts val="0"/>
              </a:spcAft>
              <a:buClr>
                <a:srgbClr val="595959"/>
              </a:buClr>
              <a:buSzPts val="3600"/>
              <a:buNone/>
            </a:pPr>
            <a:r>
              <a:t/>
            </a:r>
            <a:endParaRPr sz="1100">
              <a:solidFill>
                <a:srgbClr val="3F88D9"/>
              </a:solidFill>
            </a:endParaRPr>
          </a:p>
          <a:p>
            <a:pPr indent="0" lvl="0" marL="185738" rtl="0" algn="ctr">
              <a:lnSpc>
                <a:spcPct val="90000"/>
              </a:lnSpc>
              <a:spcBef>
                <a:spcPts val="0"/>
              </a:spcBef>
              <a:spcAft>
                <a:spcPts val="0"/>
              </a:spcAft>
              <a:buClr>
                <a:srgbClr val="595959"/>
              </a:buClr>
              <a:buSzPts val="3600"/>
              <a:buNone/>
            </a:pPr>
            <a:r>
              <a:rPr lang="en-US" sz="2200">
                <a:solidFill>
                  <a:srgbClr val="3F88D9"/>
                </a:solidFill>
              </a:rPr>
              <a:t>Eða</a:t>
            </a:r>
            <a:endParaRPr/>
          </a:p>
          <a:p>
            <a:pPr indent="0" lvl="0" marL="185738" rtl="0" algn="ctr">
              <a:lnSpc>
                <a:spcPct val="90000"/>
              </a:lnSpc>
              <a:spcBef>
                <a:spcPts val="0"/>
              </a:spcBef>
              <a:spcAft>
                <a:spcPts val="0"/>
              </a:spcAft>
              <a:buClr>
                <a:srgbClr val="595959"/>
              </a:buClr>
              <a:buSzPts val="3600"/>
              <a:buNone/>
            </a:pPr>
            <a:r>
              <a:t/>
            </a:r>
            <a:endParaRPr sz="1100">
              <a:solidFill>
                <a:srgbClr val="3F88D9"/>
              </a:solidFill>
            </a:endParaRPr>
          </a:p>
          <a:p>
            <a:pPr indent="0" lvl="0" marL="185738" rtl="0" algn="ctr">
              <a:lnSpc>
                <a:spcPct val="90000"/>
              </a:lnSpc>
              <a:spcBef>
                <a:spcPts val="0"/>
              </a:spcBef>
              <a:spcAft>
                <a:spcPts val="0"/>
              </a:spcAft>
              <a:buClr>
                <a:srgbClr val="595959"/>
              </a:buClr>
              <a:buSzPts val="3600"/>
              <a:buNone/>
            </a:pPr>
            <a:r>
              <a:t/>
            </a:r>
            <a:endParaRPr sz="800">
              <a:solidFill>
                <a:srgbClr val="3F88D9"/>
              </a:solidFill>
            </a:endParaRPr>
          </a:p>
          <a:p>
            <a:pPr indent="0" lvl="0" marL="185738" rtl="0" algn="ctr">
              <a:lnSpc>
                <a:spcPct val="90000"/>
              </a:lnSpc>
              <a:spcBef>
                <a:spcPts val="0"/>
              </a:spcBef>
              <a:spcAft>
                <a:spcPts val="0"/>
              </a:spcAft>
              <a:buClr>
                <a:srgbClr val="595959"/>
              </a:buClr>
              <a:buSzPts val="3600"/>
              <a:buNone/>
            </a:pPr>
            <a:r>
              <a:rPr lang="en-US" sz="2200">
                <a:solidFill>
                  <a:srgbClr val="3F88D9"/>
                </a:solidFill>
              </a:rPr>
              <a:t>Langar þig að gerast  ferðaþjónustuaðili í fjalllendi?</a:t>
            </a:r>
            <a:endParaRPr/>
          </a:p>
        </p:txBody>
      </p:sp>
      <p:sp>
        <p:nvSpPr>
          <p:cNvPr id="210" name="Google Shape;210;p69"/>
          <p:cNvSpPr txBox="1"/>
          <p:nvPr/>
        </p:nvSpPr>
        <p:spPr>
          <a:xfrm>
            <a:off x="2792854" y="6325673"/>
            <a:ext cx="5938148" cy="532327"/>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marR="0" rtl="0" algn="l">
              <a:lnSpc>
                <a:spcPct val="90000"/>
              </a:lnSpc>
              <a:spcBef>
                <a:spcPts val="0"/>
              </a:spcBef>
              <a:spcAft>
                <a:spcPts val="0"/>
              </a:spcAft>
              <a:buClr>
                <a:srgbClr val="595959"/>
              </a:buClr>
              <a:buSzPct val="117647"/>
              <a:buFont typeface="Arial"/>
              <a:buNone/>
            </a:pPr>
            <a:r>
              <a:rPr b="0" i="0" lang="en-US" sz="2400" u="none" cap="none" strike="noStrike">
                <a:solidFill>
                  <a:srgbClr val="3F88D9"/>
                </a:solidFill>
                <a:latin typeface="Calibri"/>
                <a:ea typeface="Calibri"/>
                <a:cs typeface="Calibri"/>
                <a:sym typeface="Calibri"/>
              </a:rPr>
              <a:t>Allir flokkarnir falla að ábyrgri sjálfbærri ferðamennsku!</a:t>
            </a:r>
            <a:endParaRPr b="0" i="0" sz="1700" u="none" cap="none" strike="noStrike">
              <a:solidFill>
                <a:srgbClr val="595959"/>
              </a:solidFill>
              <a:latin typeface="Calibri"/>
              <a:ea typeface="Calibri"/>
              <a:cs typeface="Calibri"/>
              <a:sym typeface="Calibri"/>
            </a:endParaRPr>
          </a:p>
          <a:p>
            <a:pPr indent="-228600" lvl="0" marL="228600" marR="0" rtl="0" algn="r">
              <a:lnSpc>
                <a:spcPct val="90000"/>
              </a:lnSpc>
              <a:spcBef>
                <a:spcPts val="0"/>
              </a:spcBef>
              <a:spcAft>
                <a:spcPts val="0"/>
              </a:spcAft>
              <a:buClr>
                <a:srgbClr val="595959"/>
              </a:buClr>
              <a:buSzPct val="166089"/>
              <a:buFont typeface="Arial"/>
              <a:buNone/>
            </a:pPr>
            <a:r>
              <a:t/>
            </a:r>
            <a:endParaRPr b="0" i="0" sz="1700" u="none" cap="none" strike="noStrike">
              <a:solidFill>
                <a:srgbClr val="595959"/>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ct val="128342"/>
              <a:buFont typeface="Arial"/>
              <a:buNone/>
            </a:pPr>
            <a:r>
              <a:t/>
            </a:r>
            <a:endParaRPr b="0" i="0" sz="2200" u="none" cap="none" strike="noStrike">
              <a:solidFill>
                <a:srgbClr val="595959"/>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ct val="117647"/>
              <a:buFont typeface="Arial"/>
              <a:buNone/>
            </a:pPr>
            <a:r>
              <a:t/>
            </a:r>
            <a:endParaRPr b="0" i="0" sz="2400" u="none" cap="none" strike="noStrike">
              <a:solidFill>
                <a:srgbClr val="595959"/>
              </a:solidFill>
              <a:latin typeface="Calibri"/>
              <a:ea typeface="Calibri"/>
              <a:cs typeface="Calibri"/>
              <a:sym typeface="Calibri"/>
            </a:endParaRPr>
          </a:p>
        </p:txBody>
      </p:sp>
      <p:sp>
        <p:nvSpPr>
          <p:cNvPr id="211" name="Google Shape;211;p69"/>
          <p:cNvSpPr txBox="1"/>
          <p:nvPr/>
        </p:nvSpPr>
        <p:spPr>
          <a:xfrm>
            <a:off x="0" y="4429587"/>
            <a:ext cx="5461686" cy="1788332"/>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90000"/>
              </a:lnSpc>
              <a:spcBef>
                <a:spcPts val="0"/>
              </a:spcBef>
              <a:spcAft>
                <a:spcPts val="0"/>
              </a:spcAft>
              <a:buClr>
                <a:srgbClr val="595959"/>
              </a:buClr>
              <a:buSzPts val="2400"/>
              <a:buFont typeface="Arial"/>
              <a:buNone/>
            </a:pPr>
            <a:r>
              <a:rPr b="0" i="0" lang="en-US" sz="2200" u="none" cap="none" strike="noStrike">
                <a:solidFill>
                  <a:srgbClr val="333333"/>
                </a:solidFill>
                <a:latin typeface="Calibri"/>
                <a:ea typeface="Calibri"/>
                <a:cs typeface="Calibri"/>
                <a:sym typeface="Calibri"/>
              </a:rPr>
              <a:t>Síðan 2018 hefur </a:t>
            </a:r>
            <a:r>
              <a:rPr b="1" i="1" lang="en-US" sz="2200" u="none" cap="none" strike="noStrike">
                <a:solidFill>
                  <a:srgbClr val="333333"/>
                </a:solidFill>
                <a:latin typeface="Calibri"/>
                <a:ea typeface="Calibri"/>
                <a:cs typeface="Calibri"/>
                <a:sym typeface="Calibri"/>
              </a:rPr>
              <a:t>umbreytandi ferðamennska </a:t>
            </a:r>
            <a:r>
              <a:rPr b="0" i="0" lang="en-US" sz="2200" u="none" cap="none" strike="noStrike">
                <a:solidFill>
                  <a:srgbClr val="333333"/>
                </a:solidFill>
                <a:latin typeface="Calibri"/>
                <a:ea typeface="Calibri"/>
                <a:cs typeface="Calibri"/>
                <a:sym typeface="Calibri"/>
              </a:rPr>
              <a:t>farið vaxandi. Hún er hvers kyns ferðaupplifun sem hvetur fólk til að gera mikilvægar og varanlegar breytingar á lífi sínu.</a:t>
            </a:r>
            <a:endParaRPr/>
          </a:p>
          <a:p>
            <a:pPr indent="-228600" lvl="0" marL="228600" marR="0" rtl="0" algn="r">
              <a:lnSpc>
                <a:spcPct val="90000"/>
              </a:lnSpc>
              <a:spcBef>
                <a:spcPts val="0"/>
              </a:spcBef>
              <a:spcAft>
                <a:spcPts val="0"/>
              </a:spcAft>
              <a:buClr>
                <a:srgbClr val="595959"/>
              </a:buClr>
              <a:buSzPts val="2400"/>
              <a:buFont typeface="Arial"/>
              <a:buNone/>
            </a:pPr>
            <a:r>
              <a:rPr b="0" i="0" lang="en-US" sz="1800" u="none" cap="none" strike="noStrike">
                <a:solidFill>
                  <a:srgbClr val="595959"/>
                </a:solidFill>
                <a:latin typeface="Calibri"/>
                <a:ea typeface="Calibri"/>
                <a:cs typeface="Calibri"/>
                <a:sym typeface="Calibri"/>
              </a:rPr>
              <a:t>Skift, 2018</a:t>
            </a:r>
            <a:endParaRPr/>
          </a:p>
          <a:p>
            <a:pPr indent="-228600" lvl="0" marL="228600" marR="0" rtl="0" algn="l">
              <a:lnSpc>
                <a:spcPct val="90000"/>
              </a:lnSpc>
              <a:spcBef>
                <a:spcPts val="0"/>
              </a:spcBef>
              <a:spcAft>
                <a:spcPts val="0"/>
              </a:spcAft>
              <a:buClr>
                <a:srgbClr val="595959"/>
              </a:buClr>
              <a:buSzPts val="2400"/>
              <a:buFont typeface="Arial"/>
              <a:buNone/>
            </a:pPr>
            <a:r>
              <a:t/>
            </a:r>
            <a:endParaRPr b="0" i="0" sz="2200" u="none" cap="none" strike="noStrike">
              <a:solidFill>
                <a:srgbClr val="595959"/>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ts val="2400"/>
              <a:buFont typeface="Arial"/>
              <a:buNone/>
            </a:pPr>
            <a:r>
              <a:t/>
            </a:r>
            <a:endParaRPr b="0" i="0" sz="1700" u="none" cap="none" strike="noStrike">
              <a:solidFill>
                <a:srgbClr val="595959"/>
              </a:solidFill>
              <a:latin typeface="Calibri"/>
              <a:ea typeface="Calibri"/>
              <a:cs typeface="Calibri"/>
              <a:sym typeface="Calibri"/>
            </a:endParaRPr>
          </a:p>
        </p:txBody>
      </p:sp>
      <p:sp>
        <p:nvSpPr>
          <p:cNvPr id="212" name="Google Shape;212;p69"/>
          <p:cNvSpPr txBox="1"/>
          <p:nvPr/>
        </p:nvSpPr>
        <p:spPr>
          <a:xfrm>
            <a:off x="3627879" y="3769450"/>
            <a:ext cx="4268099" cy="680903"/>
          </a:xfrm>
          <a:prstGeom prst="rect">
            <a:avLst/>
          </a:prstGeom>
          <a:solidFill>
            <a:schemeClr val="lt1"/>
          </a:solid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595959"/>
              </a:buClr>
              <a:buSzPts val="2400"/>
              <a:buFont typeface="Arial"/>
              <a:buNone/>
            </a:pPr>
            <a:r>
              <a:rPr b="0" i="0" lang="en-US" sz="3500" u="none" cap="none" strike="noStrike">
                <a:solidFill>
                  <a:srgbClr val="3F88D9"/>
                </a:solidFill>
                <a:latin typeface="Calibri"/>
                <a:ea typeface="Calibri"/>
                <a:cs typeface="Calibri"/>
                <a:sym typeface="Calibri"/>
              </a:rPr>
              <a:t>Hvar liggja tækifærin?</a:t>
            </a:r>
            <a:endParaRPr b="0" i="0" sz="2200" u="none" cap="none" strike="noStrike">
              <a:solidFill>
                <a:srgbClr val="595959"/>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ts val="2400"/>
              <a:buFont typeface="Arial"/>
              <a:buNone/>
            </a:pPr>
            <a:r>
              <a:t/>
            </a:r>
            <a:endParaRPr b="0" i="0" sz="1700" u="none" cap="none" strike="noStrike">
              <a:solidFill>
                <a:srgbClr val="59595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70"/>
          <p:cNvSpPr txBox="1"/>
          <p:nvPr>
            <p:ph idx="3" type="body"/>
          </p:nvPr>
        </p:nvSpPr>
        <p:spPr>
          <a:xfrm>
            <a:off x="602481" y="4132668"/>
            <a:ext cx="4668890" cy="167690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2800">
                <a:solidFill>
                  <a:srgbClr val="333333"/>
                </a:solidFill>
              </a:rPr>
              <a:t>Umbreytandi ferðaupplifun samanstendur af þremur lykilþáttum sem auðveldlega nýtast í fjallahéruðum:</a:t>
            </a:r>
            <a:endParaRPr/>
          </a:p>
        </p:txBody>
      </p:sp>
      <p:pic>
        <p:nvPicPr>
          <p:cNvPr id="218" name="Google Shape;218;p70"/>
          <p:cNvPicPr preferRelativeResize="0"/>
          <p:nvPr>
            <p:ph idx="2" type="pic"/>
          </p:nvPr>
        </p:nvPicPr>
        <p:blipFill rotWithShape="1">
          <a:blip r:embed="rId3">
            <a:alphaModFix/>
          </a:blip>
          <a:srcRect b="27563" l="0" r="0" t="27562"/>
          <a:stretch/>
        </p:blipFill>
        <p:spPr>
          <a:xfrm>
            <a:off x="16292" y="-87229"/>
            <a:ext cx="12175708" cy="3869842"/>
          </a:xfrm>
          <a:prstGeom prst="rect">
            <a:avLst/>
          </a:prstGeom>
          <a:noFill/>
          <a:ln>
            <a:noFill/>
          </a:ln>
        </p:spPr>
      </p:pic>
      <p:grpSp>
        <p:nvGrpSpPr>
          <p:cNvPr id="219" name="Google Shape;219;p70"/>
          <p:cNvGrpSpPr/>
          <p:nvPr/>
        </p:nvGrpSpPr>
        <p:grpSpPr>
          <a:xfrm rot="3085413">
            <a:off x="8757057" y="997524"/>
            <a:ext cx="2082443" cy="2861107"/>
            <a:chOff x="5875548" y="3125276"/>
            <a:chExt cx="438214" cy="602070"/>
          </a:xfrm>
        </p:grpSpPr>
        <p:sp>
          <p:nvSpPr>
            <p:cNvPr id="220" name="Google Shape;220;p70"/>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 name="Google Shape;221;p70"/>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70"/>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595959"/>
              </a:buClr>
              <a:buSzPts val="2400"/>
              <a:buNone/>
            </a:pPr>
            <a:r>
              <a:t/>
            </a:r>
            <a:endParaRPr/>
          </a:p>
        </p:txBody>
      </p:sp>
      <p:pic>
        <p:nvPicPr>
          <p:cNvPr id="223" name="Google Shape;223;p70"/>
          <p:cNvPicPr preferRelativeResize="0"/>
          <p:nvPr/>
        </p:nvPicPr>
        <p:blipFill rotWithShape="1">
          <a:blip r:embed="rId4">
            <a:alphaModFix/>
          </a:blip>
          <a:srcRect b="0" l="0" r="0" t="0"/>
          <a:stretch/>
        </p:blipFill>
        <p:spPr>
          <a:xfrm>
            <a:off x="5942234" y="3899205"/>
            <a:ext cx="6096851" cy="1924319"/>
          </a:xfrm>
          <a:prstGeom prst="rect">
            <a:avLst/>
          </a:prstGeom>
          <a:noFill/>
          <a:ln>
            <a:noFill/>
          </a:ln>
        </p:spPr>
      </p:pic>
      <p:sp>
        <p:nvSpPr>
          <p:cNvPr id="224" name="Google Shape;224;p70"/>
          <p:cNvSpPr txBox="1"/>
          <p:nvPr/>
        </p:nvSpPr>
        <p:spPr>
          <a:xfrm>
            <a:off x="6330014" y="4669003"/>
            <a:ext cx="1112455"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096E6C"/>
                </a:solidFill>
                <a:latin typeface="Arial"/>
                <a:ea typeface="Arial"/>
                <a:cs typeface="Arial"/>
                <a:sym typeface="Arial"/>
              </a:rPr>
              <a:t>Tenging</a:t>
            </a:r>
            <a:endParaRPr/>
          </a:p>
        </p:txBody>
      </p:sp>
      <p:sp>
        <p:nvSpPr>
          <p:cNvPr id="225" name="Google Shape;225;p70"/>
          <p:cNvSpPr txBox="1"/>
          <p:nvPr/>
        </p:nvSpPr>
        <p:spPr>
          <a:xfrm>
            <a:off x="8250253" y="4684392"/>
            <a:ext cx="1374845"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rgbClr val="3F88D9"/>
                </a:solidFill>
                <a:latin typeface="Arial"/>
                <a:ea typeface="Arial"/>
                <a:cs typeface="Arial"/>
                <a:sym typeface="Arial"/>
              </a:rPr>
              <a:t>Áreiðanleiki</a:t>
            </a:r>
            <a:endParaRPr/>
          </a:p>
        </p:txBody>
      </p:sp>
      <p:sp>
        <p:nvSpPr>
          <p:cNvPr id="226" name="Google Shape;226;p70"/>
          <p:cNvSpPr txBox="1"/>
          <p:nvPr/>
        </p:nvSpPr>
        <p:spPr>
          <a:xfrm>
            <a:off x="10432882" y="4591882"/>
            <a:ext cx="1112455"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7030A0"/>
                </a:solidFill>
                <a:latin typeface="Arial"/>
                <a:ea typeface="Arial"/>
                <a:cs typeface="Arial"/>
                <a:sym typeface="Arial"/>
              </a:rPr>
              <a:t>Persónu-binding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71"/>
          <p:cNvSpPr txBox="1"/>
          <p:nvPr>
            <p:ph idx="1" type="body"/>
          </p:nvPr>
        </p:nvSpPr>
        <p:spPr>
          <a:xfrm>
            <a:off x="81566" y="1712890"/>
            <a:ext cx="5623775" cy="2996433"/>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100000"/>
              </a:lnSpc>
              <a:spcBef>
                <a:spcPts val="1000"/>
              </a:spcBef>
              <a:spcAft>
                <a:spcPts val="0"/>
              </a:spcAft>
              <a:buSzPct val="108108"/>
              <a:buNone/>
            </a:pPr>
            <a:r>
              <a:rPr lang="en-US">
                <a:solidFill>
                  <a:srgbClr val="333333"/>
                </a:solidFill>
                <a:latin typeface="Calibri"/>
                <a:ea typeface="Calibri"/>
                <a:cs typeface="Calibri"/>
                <a:sym typeface="Calibri"/>
              </a:rPr>
              <a:t>,,Ferðaþjónustan er drifkraftur samstöðu og þróunar. Við skulum öll nýta krafta hennar að fullu til að leiða fólk og samfélög saman og fara eftir alþjóðlegum siðareglum fyrir ferðaþjónustuna. Þannig getur ferðaþjónustan haldið áfram að skila betri tækifærum og sjálfbærri þróun fyrir milljónir um allan heim.“</a:t>
            </a:r>
            <a:endParaRPr/>
          </a:p>
          <a:p>
            <a:pPr indent="-228600" lvl="0" marL="457200" rtl="0" algn="r">
              <a:lnSpc>
                <a:spcPct val="100000"/>
              </a:lnSpc>
              <a:spcBef>
                <a:spcPts val="1800"/>
              </a:spcBef>
              <a:spcAft>
                <a:spcPts val="800"/>
              </a:spcAft>
              <a:buSzPct val="172972"/>
              <a:buNone/>
            </a:pPr>
            <a:r>
              <a:rPr lang="en-US" sz="1500">
                <a:solidFill>
                  <a:srgbClr val="333333"/>
                </a:solidFill>
                <a:latin typeface="Calibri"/>
                <a:ea typeface="Calibri"/>
                <a:cs typeface="Calibri"/>
                <a:sym typeface="Calibri"/>
              </a:rPr>
              <a:t>Zurab Pololikashvili, Framkvæmdarstjóri UNWTO</a:t>
            </a:r>
            <a:endParaRPr>
              <a:solidFill>
                <a:srgbClr val="333333"/>
              </a:solidFill>
            </a:endParaRPr>
          </a:p>
        </p:txBody>
      </p:sp>
      <p:sp>
        <p:nvSpPr>
          <p:cNvPr id="232" name="Google Shape;232;p71"/>
          <p:cNvSpPr txBox="1"/>
          <p:nvPr>
            <p:ph idx="3" type="body"/>
          </p:nvPr>
        </p:nvSpPr>
        <p:spPr>
          <a:xfrm>
            <a:off x="1710923" y="303353"/>
            <a:ext cx="8409542"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solidFill>
                  <a:srgbClr val="3F88D9"/>
                </a:solidFill>
              </a:rPr>
              <a:t>Tækifærin liggja líka í ábyrgri ferðaþjónustu</a:t>
            </a:r>
            <a:endParaRPr>
              <a:solidFill>
                <a:srgbClr val="3F88D9"/>
              </a:solidFill>
            </a:endParaRPr>
          </a:p>
        </p:txBody>
      </p:sp>
      <p:sp>
        <p:nvSpPr>
          <p:cNvPr id="233" name="Google Shape;233;p71"/>
          <p:cNvSpPr txBox="1"/>
          <p:nvPr>
            <p:ph idx="1" type="body"/>
          </p:nvPr>
        </p:nvSpPr>
        <p:spPr>
          <a:xfrm>
            <a:off x="5915695" y="1394204"/>
            <a:ext cx="6194739" cy="5135385"/>
          </a:xfrm>
          <a:prstGeom prst="rect">
            <a:avLst/>
          </a:prstGeom>
          <a:noFill/>
          <a:ln>
            <a:noFill/>
          </a:ln>
        </p:spPr>
        <p:txBody>
          <a:bodyPr anchorCtr="0" anchor="t" bIns="45700" lIns="91425" spcFirstLastPara="1" rIns="91425" wrap="square" tIns="45700">
            <a:normAutofit/>
          </a:bodyPr>
          <a:lstStyle/>
          <a:p>
            <a:pPr indent="-228600" lvl="0" marL="457200" rtl="0" algn="l">
              <a:lnSpc>
                <a:spcPct val="150000"/>
              </a:lnSpc>
              <a:spcBef>
                <a:spcPts val="1000"/>
              </a:spcBef>
              <a:spcAft>
                <a:spcPts val="800"/>
              </a:spcAft>
              <a:buSzPts val="2400"/>
              <a:buNone/>
            </a:pPr>
            <a:r>
              <a:rPr b="1" lang="en-US" sz="1800">
                <a:solidFill>
                  <a:srgbClr val="333333"/>
                </a:solidFill>
                <a:latin typeface="Calibri"/>
                <a:ea typeface="Calibri"/>
                <a:cs typeface="Calibri"/>
                <a:sym typeface="Calibri"/>
              </a:rPr>
              <a:t>Alþjóðlegu siðareglur ferðaþjónustunnar eru 10 meginreglur sem hafa það markmið að leiðbeina hagsmunaaðilum í þróun ferðaþjónustu: </a:t>
            </a:r>
            <a:endParaRPr b="1" sz="1800">
              <a:solidFill>
                <a:srgbClr val="333333"/>
              </a:solidFill>
              <a:latin typeface="Calibri"/>
              <a:ea typeface="Calibri"/>
              <a:cs typeface="Calibri"/>
              <a:sym typeface="Calibri"/>
            </a:endParaRPr>
          </a:p>
        </p:txBody>
      </p:sp>
      <p:pic>
        <p:nvPicPr>
          <p:cNvPr id="234" name="Google Shape;234;p71">
            <a:hlinkClick r:id="rId3"/>
          </p:cNvPr>
          <p:cNvPicPr preferRelativeResize="0"/>
          <p:nvPr/>
        </p:nvPicPr>
        <p:blipFill rotWithShape="1">
          <a:blip r:embed="rId4">
            <a:alphaModFix/>
          </a:blip>
          <a:srcRect b="0" l="0" r="0" t="0"/>
          <a:stretch/>
        </p:blipFill>
        <p:spPr>
          <a:xfrm>
            <a:off x="6732520" y="4845926"/>
            <a:ext cx="4364085" cy="1311389"/>
          </a:xfrm>
          <a:prstGeom prst="rect">
            <a:avLst/>
          </a:prstGeom>
          <a:noFill/>
          <a:ln>
            <a:noFill/>
          </a:ln>
        </p:spPr>
      </p:pic>
      <p:sp>
        <p:nvSpPr>
          <p:cNvPr id="235" name="Google Shape;235;p71"/>
          <p:cNvSpPr txBox="1"/>
          <p:nvPr/>
        </p:nvSpPr>
        <p:spPr>
          <a:xfrm>
            <a:off x="3230631" y="959164"/>
            <a:ext cx="5370127" cy="5822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595959"/>
              </a:buClr>
              <a:buSzPts val="3600"/>
              <a:buFont typeface="Arial"/>
              <a:buNone/>
            </a:pPr>
            <a:r>
              <a:rPr b="0" i="0" lang="en-US" sz="2000" u="none" cap="none" strike="noStrike">
                <a:solidFill>
                  <a:srgbClr val="3F88D9"/>
                </a:solidFill>
                <a:latin typeface="Calibri"/>
                <a:ea typeface="Calibri"/>
                <a:cs typeface="Calibri"/>
                <a:sym typeface="Calibri"/>
              </a:rPr>
              <a:t>Alþjóðlegar siðareglur fyrir ferðaþjónustu (GCET)</a:t>
            </a:r>
            <a:endParaRPr/>
          </a:p>
        </p:txBody>
      </p:sp>
      <p:sp>
        <p:nvSpPr>
          <p:cNvPr id="236" name="Google Shape;236;p71"/>
          <p:cNvSpPr/>
          <p:nvPr/>
        </p:nvSpPr>
        <p:spPr>
          <a:xfrm rot="3191040">
            <a:off x="7849335" y="3369851"/>
            <a:ext cx="2424308" cy="1102663"/>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en-US" sz="1400" u="none" cap="none" strike="noStrike">
                <a:solidFill>
                  <a:srgbClr val="0070C0"/>
                </a:solidFill>
                <a:latin typeface="Arial"/>
                <a:ea typeface="Arial"/>
                <a:cs typeface="Arial"/>
                <a:sym typeface="Arial"/>
              </a:rPr>
              <a:t>Smelltu hér til að læra meira um siðareglurnar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72">
            <a:hlinkClick r:id="rId3"/>
          </p:cNvPr>
          <p:cNvPicPr preferRelativeResize="0"/>
          <p:nvPr>
            <p:ph idx="2" type="pic"/>
          </p:nvPr>
        </p:nvPicPr>
        <p:blipFill rotWithShape="1">
          <a:blip r:embed="rId4">
            <a:alphaModFix/>
          </a:blip>
          <a:srcRect b="0" l="21388" r="21388" t="0"/>
          <a:stretch/>
        </p:blipFill>
        <p:spPr>
          <a:xfrm rot="5400000">
            <a:off x="7669212" y="617181"/>
            <a:ext cx="3914775" cy="5130800"/>
          </a:xfrm>
          <a:prstGeom prst="rect">
            <a:avLst/>
          </a:prstGeom>
          <a:solidFill>
            <a:schemeClr val="lt1"/>
          </a:solidFill>
          <a:ln>
            <a:noFill/>
          </a:ln>
        </p:spPr>
      </p:pic>
      <p:sp>
        <p:nvSpPr>
          <p:cNvPr id="242" name="Google Shape;242;p72"/>
          <p:cNvSpPr txBox="1"/>
          <p:nvPr>
            <p:ph idx="1" type="body"/>
          </p:nvPr>
        </p:nvSpPr>
        <p:spPr>
          <a:xfrm>
            <a:off x="179881" y="3440864"/>
            <a:ext cx="6620164" cy="2786029"/>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595959"/>
              </a:buClr>
              <a:buSzPts val="2400"/>
              <a:buNone/>
            </a:pPr>
            <a:r>
              <a:rPr b="1" lang="en-US" sz="1800">
                <a:solidFill>
                  <a:srgbClr val="333333"/>
                </a:solidFill>
              </a:rPr>
              <a:t>Árangursrík stjórnun: </a:t>
            </a:r>
            <a:r>
              <a:rPr lang="en-US" sz="1800">
                <a:solidFill>
                  <a:srgbClr val="333333"/>
                </a:solidFill>
              </a:rPr>
              <a:t>Hvernig ætlar þú, eða ertu, að innleiða og stjórna sjálfbærum starfsháttum í ferðaþjónustufyrirtækinu þínu?</a:t>
            </a:r>
            <a:endParaRPr/>
          </a:p>
          <a:p>
            <a:pPr indent="-228600" lvl="0" marL="228600" rtl="0" algn="l">
              <a:lnSpc>
                <a:spcPct val="90000"/>
              </a:lnSpc>
              <a:spcBef>
                <a:spcPts val="0"/>
              </a:spcBef>
              <a:spcAft>
                <a:spcPts val="0"/>
              </a:spcAft>
              <a:buClr>
                <a:srgbClr val="595959"/>
              </a:buClr>
              <a:buSzPts val="2400"/>
              <a:buNone/>
            </a:pPr>
            <a:r>
              <a:t/>
            </a:r>
            <a:endParaRPr sz="800">
              <a:solidFill>
                <a:srgbClr val="333333"/>
              </a:solidFill>
            </a:endParaRPr>
          </a:p>
          <a:p>
            <a:pPr indent="-228600" lvl="0" marL="228600" rtl="0" algn="l">
              <a:lnSpc>
                <a:spcPct val="90000"/>
              </a:lnSpc>
              <a:spcBef>
                <a:spcPts val="0"/>
              </a:spcBef>
              <a:spcAft>
                <a:spcPts val="0"/>
              </a:spcAft>
              <a:buClr>
                <a:srgbClr val="595959"/>
              </a:buClr>
              <a:buSzPts val="2400"/>
              <a:buNone/>
            </a:pPr>
            <a:r>
              <a:rPr b="1" lang="en-US" sz="1800">
                <a:solidFill>
                  <a:srgbClr val="333333"/>
                </a:solidFill>
              </a:rPr>
              <a:t>Félags- og efnahagslega: </a:t>
            </a:r>
            <a:r>
              <a:rPr lang="en-US" sz="1800">
                <a:solidFill>
                  <a:srgbClr val="333333"/>
                </a:solidFill>
              </a:rPr>
              <a:t>Hvernig gefur þú, eða ætlar að gefa,  til baka til samfélagsins þar sem ferðaþjónustan þín starfar?</a:t>
            </a:r>
            <a:endParaRPr/>
          </a:p>
          <a:p>
            <a:pPr indent="-228600" lvl="0" marL="228600" rtl="0" algn="l">
              <a:lnSpc>
                <a:spcPct val="90000"/>
              </a:lnSpc>
              <a:spcBef>
                <a:spcPts val="0"/>
              </a:spcBef>
              <a:spcAft>
                <a:spcPts val="0"/>
              </a:spcAft>
              <a:buClr>
                <a:srgbClr val="595959"/>
              </a:buClr>
              <a:buSzPts val="2400"/>
              <a:buNone/>
            </a:pPr>
            <a:r>
              <a:t/>
            </a:r>
            <a:endParaRPr sz="800">
              <a:solidFill>
                <a:srgbClr val="333333"/>
              </a:solidFill>
            </a:endParaRPr>
          </a:p>
          <a:p>
            <a:pPr indent="-228600" lvl="0" marL="228600" rtl="0" algn="l">
              <a:lnSpc>
                <a:spcPct val="90000"/>
              </a:lnSpc>
              <a:spcBef>
                <a:spcPts val="0"/>
              </a:spcBef>
              <a:spcAft>
                <a:spcPts val="0"/>
              </a:spcAft>
              <a:buClr>
                <a:srgbClr val="595959"/>
              </a:buClr>
              <a:buSzPts val="2400"/>
              <a:buNone/>
            </a:pPr>
            <a:r>
              <a:rPr b="1" lang="en-US" sz="1800">
                <a:solidFill>
                  <a:srgbClr val="333333"/>
                </a:solidFill>
              </a:rPr>
              <a:t>Umhverfi</a:t>
            </a:r>
            <a:r>
              <a:rPr lang="en-US" sz="1800">
                <a:solidFill>
                  <a:srgbClr val="333333"/>
                </a:solidFill>
              </a:rPr>
              <a:t>:</a:t>
            </a:r>
            <a:r>
              <a:rPr b="1" lang="en-US" sz="1800">
                <a:solidFill>
                  <a:srgbClr val="333333"/>
                </a:solidFill>
              </a:rPr>
              <a:t> </a:t>
            </a:r>
            <a:r>
              <a:rPr lang="en-US" sz="1800">
                <a:solidFill>
                  <a:srgbClr val="333333"/>
                </a:solidFill>
              </a:rPr>
              <a:t>Hvernig vilt þú, eða ertu að, vernda, varðveita, fræða og þjóna sem jákvæður þjónn umhverfisins og vistkerfisins sem þú starfar í?</a:t>
            </a:r>
            <a:endParaRPr/>
          </a:p>
          <a:p>
            <a:pPr indent="-228600" lvl="0" marL="228600" rtl="0" algn="l">
              <a:lnSpc>
                <a:spcPct val="90000"/>
              </a:lnSpc>
              <a:spcBef>
                <a:spcPts val="0"/>
              </a:spcBef>
              <a:spcAft>
                <a:spcPts val="0"/>
              </a:spcAft>
              <a:buClr>
                <a:srgbClr val="595959"/>
              </a:buClr>
              <a:buSzPts val="2400"/>
              <a:buNone/>
            </a:pPr>
            <a:r>
              <a:t/>
            </a:r>
            <a:endParaRPr sz="800">
              <a:solidFill>
                <a:srgbClr val="333333"/>
              </a:solidFill>
            </a:endParaRPr>
          </a:p>
          <a:p>
            <a:pPr indent="-228600" lvl="0" marL="228600" rtl="0" algn="l">
              <a:lnSpc>
                <a:spcPct val="90000"/>
              </a:lnSpc>
              <a:spcBef>
                <a:spcPts val="0"/>
              </a:spcBef>
              <a:spcAft>
                <a:spcPts val="0"/>
              </a:spcAft>
              <a:buSzPts val="2400"/>
              <a:buNone/>
            </a:pPr>
            <a:r>
              <a:rPr b="1" lang="en-US" sz="1800">
                <a:solidFill>
                  <a:srgbClr val="333333"/>
                </a:solidFill>
              </a:rPr>
              <a:t>Menningarmál</a:t>
            </a:r>
            <a:r>
              <a:rPr lang="en-US" sz="1800">
                <a:solidFill>
                  <a:srgbClr val="333333"/>
                </a:solidFill>
              </a:rPr>
              <a:t>: Hvernig styður ferðaþjónustufyrirtækið þitt,          eða mun styðja við staðbundna menningararfleifð?</a:t>
            </a:r>
            <a:endParaRPr/>
          </a:p>
        </p:txBody>
      </p:sp>
      <p:sp>
        <p:nvSpPr>
          <p:cNvPr id="243" name="Google Shape;243;p72"/>
          <p:cNvSpPr txBox="1"/>
          <p:nvPr>
            <p:ph idx="3" type="body"/>
          </p:nvPr>
        </p:nvSpPr>
        <p:spPr>
          <a:xfrm>
            <a:off x="734713" y="567399"/>
            <a:ext cx="6065332" cy="774704"/>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SzPct val="117647"/>
              <a:buNone/>
            </a:pPr>
            <a:r>
              <a:rPr b="1" lang="en-US">
                <a:solidFill>
                  <a:srgbClr val="3BEFEB"/>
                </a:solidFill>
              </a:rPr>
              <a:t>Sjálfbær ferðaþjónusta til góðs fyrir heiminn allan </a:t>
            </a:r>
            <a:r>
              <a:rPr lang="en-US">
                <a:solidFill>
                  <a:srgbClr val="3BEFEB"/>
                </a:solidFill>
              </a:rPr>
              <a:t>fer vaxandi</a:t>
            </a:r>
            <a:endParaRPr/>
          </a:p>
          <a:p>
            <a:pPr indent="0" lvl="0" marL="0" rtl="0" algn="l">
              <a:lnSpc>
                <a:spcPct val="90000"/>
              </a:lnSpc>
              <a:spcBef>
                <a:spcPts val="0"/>
              </a:spcBef>
              <a:spcAft>
                <a:spcPts val="0"/>
              </a:spcAft>
              <a:buClr>
                <a:schemeClr val="lt1"/>
              </a:buClr>
              <a:buSzPct val="117647"/>
              <a:buNone/>
            </a:pPr>
            <a:r>
              <a:t/>
            </a:r>
            <a:endParaRPr/>
          </a:p>
        </p:txBody>
      </p:sp>
      <p:sp>
        <p:nvSpPr>
          <p:cNvPr id="244" name="Google Shape;244;p72"/>
          <p:cNvSpPr txBox="1"/>
          <p:nvPr/>
        </p:nvSpPr>
        <p:spPr>
          <a:xfrm>
            <a:off x="865290" y="1940035"/>
            <a:ext cx="6065332" cy="902896"/>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lt1"/>
              </a:buClr>
              <a:buSzPct val="162162"/>
              <a:buFont typeface="Arial"/>
              <a:buNone/>
            </a:pPr>
            <a:r>
              <a:rPr b="0" i="0" lang="en-US" sz="2400" u="none" cap="none" strike="noStrike">
                <a:solidFill>
                  <a:schemeClr val="lt1"/>
                </a:solidFill>
                <a:latin typeface="Calibri"/>
                <a:ea typeface="Calibri"/>
                <a:cs typeface="Calibri"/>
                <a:sym typeface="Calibri"/>
              </a:rPr>
              <a:t>Hinir fjórir þættir sjálfbærrar ferðaþjónustu frá   </a:t>
            </a:r>
            <a:endParaRPr/>
          </a:p>
          <a:p>
            <a:pPr indent="0" lvl="0" marL="0" marR="0" rtl="0" algn="l">
              <a:lnSpc>
                <a:spcPct val="90000"/>
              </a:lnSpc>
              <a:spcBef>
                <a:spcPts val="0"/>
              </a:spcBef>
              <a:spcAft>
                <a:spcPts val="0"/>
              </a:spcAft>
              <a:buClr>
                <a:schemeClr val="lt1"/>
              </a:buClr>
              <a:buSzPct val="162162"/>
              <a:buFont typeface="Arial"/>
              <a:buNone/>
            </a:pPr>
            <a:r>
              <a:rPr b="0" i="0" lang="en-US" sz="2400" u="none" cap="none" strike="noStrike">
                <a:solidFill>
                  <a:schemeClr val="lt1"/>
                </a:solidFill>
                <a:latin typeface="Calibri"/>
                <a:ea typeface="Calibri"/>
                <a:cs typeface="Calibri"/>
                <a:sym typeface="Calibri"/>
              </a:rPr>
              <a:t>   Alþjóðasamtökum um sjálfbæra ferðaþjónustu  </a:t>
            </a:r>
            <a:endParaRPr/>
          </a:p>
          <a:p>
            <a:pPr indent="0" lvl="0" marL="0" marR="0" rtl="0" algn="l">
              <a:lnSpc>
                <a:spcPct val="90000"/>
              </a:lnSpc>
              <a:spcBef>
                <a:spcPts val="0"/>
              </a:spcBef>
              <a:spcAft>
                <a:spcPts val="0"/>
              </a:spcAft>
              <a:buClr>
                <a:schemeClr val="lt1"/>
              </a:buClr>
              <a:buSzPct val="162162"/>
              <a:buFont typeface="Arial"/>
              <a:buNone/>
            </a:pPr>
            <a:r>
              <a:rPr b="0" i="0" lang="en-US" sz="2400" u="none" cap="none" strike="noStrike">
                <a:solidFill>
                  <a:schemeClr val="lt1"/>
                </a:solidFill>
                <a:latin typeface="Calibri"/>
                <a:ea typeface="Calibri"/>
                <a:cs typeface="Calibri"/>
                <a:sym typeface="Calibri"/>
              </a:rPr>
              <a:t>   eru:</a:t>
            </a:r>
            <a:endParaRPr/>
          </a:p>
        </p:txBody>
      </p:sp>
      <p:pic>
        <p:nvPicPr>
          <p:cNvPr id="245" name="Google Shape;245;p72">
            <a:hlinkClick r:id="rId5"/>
          </p:cNvPr>
          <p:cNvPicPr preferRelativeResize="0"/>
          <p:nvPr/>
        </p:nvPicPr>
        <p:blipFill rotWithShape="1">
          <a:blip r:embed="rId6">
            <a:alphaModFix/>
          </a:blip>
          <a:srcRect b="0" l="0" r="0" t="0"/>
          <a:stretch/>
        </p:blipFill>
        <p:spPr>
          <a:xfrm>
            <a:off x="7211453" y="1438416"/>
            <a:ext cx="1562611" cy="469558"/>
          </a:xfrm>
          <a:prstGeom prst="rect">
            <a:avLst/>
          </a:prstGeom>
          <a:noFill/>
          <a:ln>
            <a:noFill/>
          </a:ln>
        </p:spPr>
      </p:pic>
      <p:sp>
        <p:nvSpPr>
          <p:cNvPr id="246" name="Google Shape;246;p72"/>
          <p:cNvSpPr txBox="1"/>
          <p:nvPr/>
        </p:nvSpPr>
        <p:spPr>
          <a:xfrm>
            <a:off x="7211453" y="4621958"/>
            <a:ext cx="498054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sng" cap="none" strike="noStrike">
                <a:solidFill>
                  <a:schemeClr val="lt1"/>
                </a:solidFill>
                <a:latin typeface="Calibri"/>
                <a:ea typeface="Calibri"/>
                <a:cs typeface="Calibri"/>
                <a:sym typeface="Calibri"/>
                <a:hlinkClick r:id="rId7">
                  <a:extLst>
                    <a:ext uri="{A12FA001-AC4F-418D-AE19-62706E023703}">
                      <ahyp:hlinkClr val="tx"/>
                    </a:ext>
                  </a:extLst>
                </a:hlinkClick>
              </a:rPr>
              <a:t>Turn tourism into a force for the global good</a:t>
            </a:r>
            <a:endParaRPr b="1" i="0" sz="2000" u="none" cap="none" strike="noStrik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