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Montserrat"/>
      <p:regular r:id="rId33"/>
      <p:bold r:id="rId34"/>
      <p:italic r:id="rId35"/>
      <p:boldItalic r:id="rId36"/>
    </p:embeddedFont>
    <p:embeddedFont>
      <p:font typeface="Lato"/>
      <p:regular r:id="rId37"/>
      <p:bold r:id="rId38"/>
      <p:italic r:id="rId39"/>
      <p:boldItalic r:id="rId40"/>
    </p:embeddedFont>
    <p:embeddedFont>
      <p:font typeface="Montserrat Medium"/>
      <p:regular r:id="rId41"/>
      <p:bold r:id="rId42"/>
      <p:italic r:id="rId43"/>
      <p:boldItalic r:id="rId44"/>
    </p:embeddedFont>
    <p:embeddedFont>
      <p:font typeface="Montserrat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ZanifM1GQ7mLvrw7XCgbMScgE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FC4391-AAB9-41B9-B2DC-D87A33D85E51}">
  <a:tblStyle styleId="{CAFC4391-AAB9-41B9-B2DC-D87A33D85E5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MontserratLight-bold.fntdata"/><Relationship Id="rId45" Type="http://schemas.openxmlformats.org/officeDocument/2006/relationships/font" Target="fonts/MontserratLigh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Light-boldItalic.fntdata"/><Relationship Id="rId47" Type="http://schemas.openxmlformats.org/officeDocument/2006/relationships/font" Target="fonts/MontserratLight-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Montserrat-regular.fntdata"/><Relationship Id="rId32" Type="http://schemas.openxmlformats.org/officeDocument/2006/relationships/slide" Target="slides/slide26.xml"/><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Lato-regular.fntdata"/><Relationship Id="rId36" Type="http://schemas.openxmlformats.org/officeDocument/2006/relationships/font" Target="fonts/Montserrat-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pconv.org/en/home/topics/green-econom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o.org/3/cb7884en/cb7884en.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lw.admin.ch/blw/de/home/instrumente/laendliche-entwicklung-und-strukturverbesserungen/laendliche-entwicklung.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s.failteireland.ie/wp-content/uploads/2022/07/Energy-Management-made-easy-for-Tourism-Businesses-1.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o.org/3/cb7884en/cb7884en.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445f6eb797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g2445f6eb797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GB" sz="1800" u="sng">
                <a:solidFill>
                  <a:srgbClr val="000000"/>
                </a:solidFill>
                <a:latin typeface="Calibri"/>
                <a:ea typeface="Calibri"/>
                <a:cs typeface="Calibri"/>
                <a:sym typeface="Calibri"/>
                <a:hlinkClick r:id="rId2">
                  <a:extLst>
                    <a:ext uri="{A12FA001-AC4F-418D-AE19-62706E023703}">
                      <ahyp:hlinkClr val="tx"/>
                    </a:ext>
                  </a:extLst>
                </a:hlinkClick>
              </a:rPr>
              <a:t>https://www.alpconv.org/en/home/topics/green-economy/</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88" name="Google Shape;8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sz="1800" u="sng">
                <a:solidFill>
                  <a:srgbClr val="0563C1"/>
                </a:solidFill>
                <a:latin typeface="Calibri"/>
                <a:ea typeface="Calibri"/>
                <a:cs typeface="Calibri"/>
                <a:sym typeface="Calibri"/>
                <a:hlinkClick r:id="rId2">
                  <a:extLst>
                    <a:ext uri="{A12FA001-AC4F-418D-AE19-62706E023703}">
                      <ahyp:hlinkClr val="tx"/>
                    </a:ext>
                  </a:extLst>
                </a:hlinkClick>
              </a:rPr>
              <a:t>Mountain tourism – Towards a more sustainable path (fao.org)</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00" name="Google Shape;9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2" name="Google Shape;9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GB" sz="1800" u="sng">
                <a:solidFill>
                  <a:srgbClr val="000000"/>
                </a:solidFill>
                <a:latin typeface="Calibri"/>
                <a:ea typeface="Calibri"/>
                <a:cs typeface="Calibri"/>
                <a:sym typeface="Calibri"/>
                <a:hlinkClick r:id="rId2">
                  <a:extLst>
                    <a:ext uri="{A12FA001-AC4F-418D-AE19-62706E023703}">
                      <ahyp:hlinkClr val="tx"/>
                    </a:ext>
                  </a:extLst>
                </a:hlinkClick>
              </a:rPr>
              <a:t>https://www.blw.admin.ch/blw/de/home/instrumente/laendliche-entwicklung-und-strukturverbesserungen/laendliche-entwicklung.html</a:t>
            </a:r>
            <a:r>
              <a:rPr lang="en-GB" sz="1800">
                <a:solidFill>
                  <a:srgbClr val="000000"/>
                </a:solidFill>
                <a:latin typeface="Calibri"/>
                <a:ea typeface="Calibri"/>
                <a:cs typeface="Calibri"/>
                <a:sym typeface="Calibri"/>
              </a:rPr>
              <a:t>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63" name="Google Shape;96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28" name="Google Shape;82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2" name="Google Shape;98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8" name="Google Shape;9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u="sng">
                <a:solidFill>
                  <a:schemeClr val="hlink"/>
                </a:solidFill>
                <a:hlinkClick r:id="rId2"/>
              </a:rPr>
              <a:t>PowerPoint Presentation (failteireland.ie)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GB" sz="1800">
                <a:solidFill>
                  <a:srgbClr val="000000"/>
                </a:solidFill>
                <a:latin typeface="Calibri"/>
                <a:ea typeface="Calibri"/>
                <a:cs typeface="Calibri"/>
                <a:sym typeface="Calibri"/>
              </a:rPr>
              <a:t>https://supports.failteireland.ie/wp-content/uploads/2022/07/Energy-Management-made-easy-for-Tourism-Businesses-1.pdf </a:t>
            </a:r>
            <a:endParaRPr/>
          </a:p>
          <a:p>
            <a:pPr indent="0" lvl="0" marL="0" marR="0" rtl="0" algn="l">
              <a:lnSpc>
                <a:spcPct val="100000"/>
              </a:lnSpc>
              <a:spcBef>
                <a:spcPts val="0"/>
              </a:spcBef>
              <a:spcAft>
                <a:spcPts val="0"/>
              </a:spcAft>
              <a:buClr>
                <a:srgbClr val="000000"/>
              </a:buClr>
              <a:buSzPts val="14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994" name="Google Shape;99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6" name="Google Shape;100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34" name="Google Shape;83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u="sng">
                <a:solidFill>
                  <a:schemeClr val="hlink"/>
                </a:solidFill>
                <a:hlinkClick r:id="rId2"/>
              </a:rPr>
              <a:t>Mountain tourism – Towards a more sustainable path (fao.org)</a:t>
            </a:r>
            <a:endParaRPr/>
          </a:p>
          <a:p>
            <a:pPr indent="0" lvl="0" marL="0" marR="0" rtl="0" algn="l">
              <a:lnSpc>
                <a:spcPct val="100000"/>
              </a:lnSpc>
              <a:spcBef>
                <a:spcPts val="0"/>
              </a:spcBef>
              <a:spcAft>
                <a:spcPts val="0"/>
              </a:spcAft>
              <a:buClr>
                <a:srgbClr val="000000"/>
              </a:buClr>
              <a:buSzPts val="1400"/>
              <a:buFont typeface="Arial"/>
              <a:buNone/>
            </a:pPr>
            <a:r>
              <a:rPr lang="en-GB" sz="1800">
                <a:solidFill>
                  <a:srgbClr val="000000"/>
                </a:solidFill>
                <a:latin typeface="Calibri"/>
                <a:ea typeface="Calibri"/>
                <a:cs typeface="Calibri"/>
                <a:sym typeface="Calibri"/>
              </a:rPr>
              <a:t>https://www.fao.org/3/cb7884en/cb7884en.pdf </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78" name="Google Shape;8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5" name="Shape 15"/>
        <p:cNvGrpSpPr/>
        <p:nvPr/>
      </p:nvGrpSpPr>
      <p:grpSpPr>
        <a:xfrm>
          <a:off x="0" y="0"/>
          <a:ext cx="0" cy="0"/>
          <a:chOff x="0" y="0"/>
          <a:chExt cx="0" cy="0"/>
        </a:xfrm>
      </p:grpSpPr>
      <p:sp>
        <p:nvSpPr>
          <p:cNvPr id="16" name="Google Shape;16;g2445f6eb797_0_272"/>
          <p:cNvSpPr/>
          <p:nvPr/>
        </p:nvSpPr>
        <p:spPr>
          <a:xfrm>
            <a:off x="1948762" y="1722815"/>
            <a:ext cx="10243513" cy="517193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7" name="Google Shape;17;g2445f6eb797_0_272"/>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8" name="Google Shape;18;g2445f6eb797_0_272"/>
          <p:cNvSpPr/>
          <p:nvPr>
            <p:ph idx="2" type="pic"/>
          </p:nvPr>
        </p:nvSpPr>
        <p:spPr>
          <a:xfrm>
            <a:off x="-14513" y="923489"/>
            <a:ext cx="4390500" cy="5971200"/>
          </a:xfrm>
          <a:prstGeom prst="rect">
            <a:avLst/>
          </a:prstGeom>
          <a:noFill/>
          <a:ln>
            <a:noFill/>
          </a:ln>
        </p:spPr>
      </p:sp>
      <p:sp>
        <p:nvSpPr>
          <p:cNvPr id="19" name="Google Shape;19;g2445f6eb797_0_272"/>
          <p:cNvSpPr/>
          <p:nvPr/>
        </p:nvSpPr>
        <p:spPr>
          <a:xfrm>
            <a:off x="1948762" y="1686209"/>
            <a:ext cx="10243513" cy="517193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06" l="-32099" r="32097" t="-7929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 name="Google Shape;20;g2445f6eb797_0_272"/>
          <p:cNvSpPr txBox="1"/>
          <p:nvPr>
            <p:ph idx="1" type="body"/>
          </p:nvPr>
        </p:nvSpPr>
        <p:spPr>
          <a:xfrm>
            <a:off x="5317932" y="4349593"/>
            <a:ext cx="5436000" cy="1158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g2445f6eb797_0_272"/>
          <p:cNvSpPr txBox="1"/>
          <p:nvPr>
            <p:ph idx="3" type="body"/>
          </p:nvPr>
        </p:nvSpPr>
        <p:spPr>
          <a:xfrm>
            <a:off x="5317932" y="3750962"/>
            <a:ext cx="5278800" cy="697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 name="Google Shape;22;g2445f6eb797_0_272"/>
          <p:cNvGrpSpPr/>
          <p:nvPr/>
        </p:nvGrpSpPr>
        <p:grpSpPr>
          <a:xfrm>
            <a:off x="9427616" y="5733416"/>
            <a:ext cx="2735912" cy="679342"/>
            <a:chOff x="0" y="0"/>
            <a:chExt cx="2301600" cy="571500"/>
          </a:xfrm>
        </p:grpSpPr>
        <p:sp>
          <p:nvSpPr>
            <p:cNvPr id="23" name="Google Shape;23;g2445f6eb797_0_272"/>
            <p:cNvSpPr/>
            <p:nvPr/>
          </p:nvSpPr>
          <p:spPr>
            <a:xfrm>
              <a:off x="0" y="0"/>
              <a:ext cx="2301600"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g2445f6eb797_0_272"/>
            <p:cNvPicPr preferRelativeResize="0"/>
            <p:nvPr/>
          </p:nvPicPr>
          <p:blipFill rotWithShape="1">
            <a:blip r:embed="rId4">
              <a:alphaModFix/>
            </a:blip>
            <a:srcRect b="0" l="0" r="44447" t="0"/>
            <a:stretch/>
          </p:blipFill>
          <p:spPr>
            <a:xfrm>
              <a:off x="312965" y="96237"/>
              <a:ext cx="1675767" cy="384809"/>
            </a:xfrm>
            <a:prstGeom prst="rect">
              <a:avLst/>
            </a:prstGeom>
            <a:noFill/>
            <a:ln>
              <a:noFill/>
            </a:ln>
          </p:spPr>
        </p:pic>
      </p:grpSp>
      <p:sp>
        <p:nvSpPr>
          <p:cNvPr id="25" name="Google Shape;25;g2445f6eb797_0_272"/>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183" name="Shape 183"/>
        <p:cNvGrpSpPr/>
        <p:nvPr/>
      </p:nvGrpSpPr>
      <p:grpSpPr>
        <a:xfrm>
          <a:off x="0" y="0"/>
          <a:ext cx="0" cy="0"/>
          <a:chOff x="0" y="0"/>
          <a:chExt cx="0" cy="0"/>
        </a:xfrm>
      </p:grpSpPr>
      <p:sp>
        <p:nvSpPr>
          <p:cNvPr id="184" name="Google Shape;184;g2445f6eb797_0_440"/>
          <p:cNvSpPr txBox="1"/>
          <p:nvPr/>
        </p:nvSpPr>
        <p:spPr>
          <a:xfrm>
            <a:off x="4396800" y="809464"/>
            <a:ext cx="33984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n-GB"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185" name="Google Shape;185;g2445f6eb797_0_440"/>
          <p:cNvCxnSpPr/>
          <p:nvPr/>
        </p:nvCxnSpPr>
        <p:spPr>
          <a:xfrm>
            <a:off x="2718910" y="3448776"/>
            <a:ext cx="9471600" cy="0"/>
          </a:xfrm>
          <a:prstGeom prst="straightConnector1">
            <a:avLst/>
          </a:prstGeom>
          <a:noFill/>
          <a:ln cap="flat" cmpd="sng" w="9525">
            <a:solidFill>
              <a:srgbClr val="D8D8D8"/>
            </a:solidFill>
            <a:prstDash val="solid"/>
            <a:miter lim="800000"/>
            <a:headEnd len="sm" w="sm" type="none"/>
            <a:tailEnd len="sm" w="sm" type="none"/>
          </a:ln>
        </p:spPr>
      </p:cxnSp>
      <p:sp>
        <p:nvSpPr>
          <p:cNvPr id="186" name="Google Shape;186;g2445f6eb797_0_440"/>
          <p:cNvSpPr/>
          <p:nvPr/>
        </p:nvSpPr>
        <p:spPr>
          <a:xfrm>
            <a:off x="2102383" y="2832249"/>
            <a:ext cx="1233000" cy="12330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7" name="Google Shape;187;g2445f6eb797_0_440"/>
          <p:cNvSpPr/>
          <p:nvPr/>
        </p:nvSpPr>
        <p:spPr>
          <a:xfrm>
            <a:off x="5969765" y="3362570"/>
            <a:ext cx="172500" cy="1725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8" name="Google Shape;188;g2445f6eb797_0_440"/>
          <p:cNvSpPr/>
          <p:nvPr/>
        </p:nvSpPr>
        <p:spPr>
          <a:xfrm>
            <a:off x="9383674" y="3362570"/>
            <a:ext cx="172500" cy="1725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89" name="Google Shape;189;g2445f6eb797_0_440"/>
          <p:cNvSpPr/>
          <p:nvPr/>
        </p:nvSpPr>
        <p:spPr>
          <a:xfrm>
            <a:off x="4956904" y="3803693"/>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190" name="Google Shape;190;g2445f6eb797_0_440"/>
          <p:cNvSpPr/>
          <p:nvPr/>
        </p:nvSpPr>
        <p:spPr>
          <a:xfrm>
            <a:off x="8370812" y="1818770"/>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191" name="Google Shape;191;g2445f6eb797_0_440"/>
          <p:cNvSpPr/>
          <p:nvPr/>
        </p:nvSpPr>
        <p:spPr>
          <a:xfrm>
            <a:off x="548344" y="114165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92" name="Google Shape;192;g2445f6eb797_0_440"/>
          <p:cNvSpPr txBox="1"/>
          <p:nvPr>
            <p:ph idx="1" type="body"/>
          </p:nvPr>
        </p:nvSpPr>
        <p:spPr>
          <a:xfrm>
            <a:off x="464195" y="444299"/>
            <a:ext cx="51132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g2445f6eb797_0_440"/>
          <p:cNvSpPr txBox="1"/>
          <p:nvPr>
            <p:ph idx="2" type="body"/>
          </p:nvPr>
        </p:nvSpPr>
        <p:spPr>
          <a:xfrm>
            <a:off x="4785825" y="4220738"/>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g2445f6eb797_0_440"/>
          <p:cNvSpPr txBox="1"/>
          <p:nvPr>
            <p:ph idx="3" type="body"/>
          </p:nvPr>
        </p:nvSpPr>
        <p:spPr>
          <a:xfrm>
            <a:off x="8216766" y="1608539"/>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g2445f6eb797_0_440"/>
          <p:cNvSpPr txBox="1"/>
          <p:nvPr>
            <p:ph idx="4" type="body"/>
          </p:nvPr>
        </p:nvSpPr>
        <p:spPr>
          <a:xfrm>
            <a:off x="2102383" y="3228214"/>
            <a:ext cx="1233000" cy="44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g2445f6eb797_0_440"/>
          <p:cNvSpPr txBox="1"/>
          <p:nvPr>
            <p:ph idx="5" type="body"/>
          </p:nvPr>
        </p:nvSpPr>
        <p:spPr>
          <a:xfrm>
            <a:off x="4785825" y="2823339"/>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g2445f6eb797_0_440"/>
          <p:cNvSpPr txBox="1"/>
          <p:nvPr>
            <p:ph idx="6" type="body"/>
          </p:nvPr>
        </p:nvSpPr>
        <p:spPr>
          <a:xfrm>
            <a:off x="8216766" y="3843245"/>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8" name="Google Shape;198;g2445f6eb797_0_440"/>
          <p:cNvGrpSpPr/>
          <p:nvPr/>
        </p:nvGrpSpPr>
        <p:grpSpPr>
          <a:xfrm>
            <a:off x="495393" y="6135034"/>
            <a:ext cx="3059464" cy="407404"/>
            <a:chOff x="4345239" y="6324600"/>
            <a:chExt cx="3059464" cy="407404"/>
          </a:xfrm>
        </p:grpSpPr>
        <p:sp>
          <p:nvSpPr>
            <p:cNvPr id="199" name="Google Shape;199;g2445f6eb797_0_440"/>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00" name="Google Shape;200;g2445f6eb797_0_440"/>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201" name="Shape 201"/>
        <p:cNvGrpSpPr/>
        <p:nvPr/>
      </p:nvGrpSpPr>
      <p:grpSpPr>
        <a:xfrm>
          <a:off x="0" y="0"/>
          <a:ext cx="0" cy="0"/>
          <a:chOff x="0" y="0"/>
          <a:chExt cx="0" cy="0"/>
        </a:xfrm>
      </p:grpSpPr>
      <p:cxnSp>
        <p:nvCxnSpPr>
          <p:cNvPr id="202" name="Google Shape;202;g2445f6eb797_0_458"/>
          <p:cNvCxnSpPr/>
          <p:nvPr/>
        </p:nvCxnSpPr>
        <p:spPr>
          <a:xfrm>
            <a:off x="1588" y="3448776"/>
            <a:ext cx="12188700" cy="0"/>
          </a:xfrm>
          <a:prstGeom prst="straightConnector1">
            <a:avLst/>
          </a:prstGeom>
          <a:noFill/>
          <a:ln cap="flat" cmpd="sng" w="9525">
            <a:solidFill>
              <a:srgbClr val="D8D8D8"/>
            </a:solidFill>
            <a:prstDash val="solid"/>
            <a:miter lim="800000"/>
            <a:headEnd len="sm" w="sm" type="none"/>
            <a:tailEnd len="sm" w="sm" type="none"/>
          </a:ln>
        </p:spPr>
      </p:cxnSp>
      <p:sp>
        <p:nvSpPr>
          <p:cNvPr id="203" name="Google Shape;203;g2445f6eb797_0_458"/>
          <p:cNvSpPr/>
          <p:nvPr/>
        </p:nvSpPr>
        <p:spPr>
          <a:xfrm>
            <a:off x="6040275" y="3362570"/>
            <a:ext cx="172500" cy="1725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29C2F2"/>
              </a:solidFill>
              <a:latin typeface="Calibri"/>
              <a:ea typeface="Calibri"/>
              <a:cs typeface="Calibri"/>
              <a:sym typeface="Calibri"/>
            </a:endParaRPr>
          </a:p>
        </p:txBody>
      </p:sp>
      <p:sp>
        <p:nvSpPr>
          <p:cNvPr id="204" name="Google Shape;204;g2445f6eb797_0_458"/>
          <p:cNvSpPr/>
          <p:nvPr/>
        </p:nvSpPr>
        <p:spPr>
          <a:xfrm>
            <a:off x="2626366" y="3362571"/>
            <a:ext cx="172500" cy="1725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83553"/>
              </a:solidFill>
              <a:latin typeface="Calibri"/>
              <a:ea typeface="Calibri"/>
              <a:cs typeface="Calibri"/>
              <a:sym typeface="Calibri"/>
            </a:endParaRPr>
          </a:p>
        </p:txBody>
      </p:sp>
      <p:sp>
        <p:nvSpPr>
          <p:cNvPr id="205" name="Google Shape;205;g2445f6eb797_0_458"/>
          <p:cNvSpPr/>
          <p:nvPr/>
        </p:nvSpPr>
        <p:spPr>
          <a:xfrm>
            <a:off x="5027413" y="1818770"/>
            <a:ext cx="2198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206" name="Google Shape;206;g2445f6eb797_0_458"/>
          <p:cNvSpPr/>
          <p:nvPr/>
        </p:nvSpPr>
        <p:spPr>
          <a:xfrm>
            <a:off x="9393224" y="3362571"/>
            <a:ext cx="172500" cy="172500"/>
          </a:xfrm>
          <a:prstGeom prst="ellipse">
            <a:avLst/>
          </a:prstGeom>
          <a:solidFill>
            <a:srgbClr val="7F59A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207" name="Google Shape;207;g2445f6eb797_0_458"/>
          <p:cNvSpPr txBox="1"/>
          <p:nvPr>
            <p:ph idx="1" type="body"/>
          </p:nvPr>
        </p:nvSpPr>
        <p:spPr>
          <a:xfrm>
            <a:off x="1459184" y="4206951"/>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g2445f6eb797_0_458"/>
          <p:cNvSpPr txBox="1"/>
          <p:nvPr>
            <p:ph idx="2" type="body"/>
          </p:nvPr>
        </p:nvSpPr>
        <p:spPr>
          <a:xfrm>
            <a:off x="4890125" y="1594752"/>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g2445f6eb797_0_458"/>
          <p:cNvSpPr txBox="1"/>
          <p:nvPr>
            <p:ph idx="3" type="body"/>
          </p:nvPr>
        </p:nvSpPr>
        <p:spPr>
          <a:xfrm>
            <a:off x="8223426" y="4210067"/>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g2445f6eb797_0_458"/>
          <p:cNvSpPr txBox="1"/>
          <p:nvPr>
            <p:ph idx="4" type="body"/>
          </p:nvPr>
        </p:nvSpPr>
        <p:spPr>
          <a:xfrm>
            <a:off x="1459184" y="2837148"/>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g2445f6eb797_0_458"/>
          <p:cNvSpPr txBox="1"/>
          <p:nvPr>
            <p:ph idx="5" type="body"/>
          </p:nvPr>
        </p:nvSpPr>
        <p:spPr>
          <a:xfrm>
            <a:off x="4890125" y="3857054"/>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g2445f6eb797_0_458"/>
          <p:cNvSpPr txBox="1"/>
          <p:nvPr>
            <p:ph idx="6" type="body"/>
          </p:nvPr>
        </p:nvSpPr>
        <p:spPr>
          <a:xfrm>
            <a:off x="8223426" y="2825658"/>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3" name="Google Shape;213;g2445f6eb797_0_458"/>
          <p:cNvGrpSpPr/>
          <p:nvPr/>
        </p:nvGrpSpPr>
        <p:grpSpPr>
          <a:xfrm>
            <a:off x="4571670" y="6135034"/>
            <a:ext cx="3059464" cy="407404"/>
            <a:chOff x="4345239" y="6324600"/>
            <a:chExt cx="3059464" cy="407404"/>
          </a:xfrm>
        </p:grpSpPr>
        <p:sp>
          <p:nvSpPr>
            <p:cNvPr id="214" name="Google Shape;214;g2445f6eb797_0_458"/>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15" name="Google Shape;215;g2445f6eb797_0_458"/>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216" name="Shape 216"/>
        <p:cNvGrpSpPr/>
        <p:nvPr/>
      </p:nvGrpSpPr>
      <p:grpSpPr>
        <a:xfrm>
          <a:off x="0" y="0"/>
          <a:ext cx="0" cy="0"/>
          <a:chOff x="0" y="0"/>
          <a:chExt cx="0" cy="0"/>
        </a:xfrm>
      </p:grpSpPr>
      <p:grpSp>
        <p:nvGrpSpPr>
          <p:cNvPr id="217" name="Google Shape;217;g2445f6eb797_0_473"/>
          <p:cNvGrpSpPr/>
          <p:nvPr/>
        </p:nvGrpSpPr>
        <p:grpSpPr>
          <a:xfrm flipH="1">
            <a:off x="-87059" y="2832248"/>
            <a:ext cx="10087977" cy="1233000"/>
            <a:chOff x="4201590" y="5664497"/>
            <a:chExt cx="20175954" cy="2466000"/>
          </a:xfrm>
        </p:grpSpPr>
        <p:cxnSp>
          <p:nvCxnSpPr>
            <p:cNvPr id="218" name="Google Shape;218;g2445f6eb797_0_473"/>
            <p:cNvCxnSpPr/>
            <p:nvPr/>
          </p:nvCxnSpPr>
          <p:spPr>
            <a:xfrm>
              <a:off x="5434644" y="6897551"/>
              <a:ext cx="18942900" cy="0"/>
            </a:xfrm>
            <a:prstGeom prst="straightConnector1">
              <a:avLst/>
            </a:prstGeom>
            <a:noFill/>
            <a:ln cap="flat" cmpd="sng" w="9525">
              <a:solidFill>
                <a:srgbClr val="D8D8D8"/>
              </a:solidFill>
              <a:prstDash val="solid"/>
              <a:miter lim="800000"/>
              <a:headEnd len="sm" w="sm" type="none"/>
              <a:tailEnd len="sm" w="sm" type="none"/>
            </a:ln>
          </p:spPr>
        </p:cxnSp>
        <p:sp>
          <p:nvSpPr>
            <p:cNvPr id="219" name="Google Shape;219;g2445f6eb797_0_473"/>
            <p:cNvSpPr/>
            <p:nvPr/>
          </p:nvSpPr>
          <p:spPr>
            <a:xfrm>
              <a:off x="4201590" y="5664497"/>
              <a:ext cx="2466000" cy="24660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220" name="Google Shape;220;g2445f6eb797_0_473"/>
            <p:cNvSpPr/>
            <p:nvPr/>
          </p:nvSpPr>
          <p:spPr>
            <a:xfrm>
              <a:off x="11936354" y="6725140"/>
              <a:ext cx="344700" cy="3447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B728D"/>
                </a:solidFill>
                <a:latin typeface="Calibri"/>
                <a:ea typeface="Calibri"/>
                <a:cs typeface="Calibri"/>
                <a:sym typeface="Calibri"/>
              </a:endParaRPr>
            </a:p>
          </p:txBody>
        </p:sp>
        <p:sp>
          <p:nvSpPr>
            <p:cNvPr id="221" name="Google Shape;221;g2445f6eb797_0_473"/>
            <p:cNvSpPr/>
            <p:nvPr/>
          </p:nvSpPr>
          <p:spPr>
            <a:xfrm>
              <a:off x="18764170" y="6725140"/>
              <a:ext cx="344700" cy="3447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222" name="Google Shape;222;g2445f6eb797_0_473"/>
          <p:cNvSpPr txBox="1"/>
          <p:nvPr>
            <p:ph idx="1" type="body"/>
          </p:nvPr>
        </p:nvSpPr>
        <p:spPr>
          <a:xfrm>
            <a:off x="1474900" y="1617548"/>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g2445f6eb797_0_473"/>
          <p:cNvSpPr txBox="1"/>
          <p:nvPr>
            <p:ph idx="2" type="body"/>
          </p:nvPr>
        </p:nvSpPr>
        <p:spPr>
          <a:xfrm>
            <a:off x="4808201" y="4232863"/>
            <a:ext cx="25062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g2445f6eb797_0_473"/>
          <p:cNvSpPr txBox="1"/>
          <p:nvPr>
            <p:ph idx="3" type="body"/>
          </p:nvPr>
        </p:nvSpPr>
        <p:spPr>
          <a:xfrm>
            <a:off x="8767864" y="3228214"/>
            <a:ext cx="1233000" cy="4410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g2445f6eb797_0_473"/>
          <p:cNvSpPr txBox="1"/>
          <p:nvPr>
            <p:ph idx="4" type="body"/>
          </p:nvPr>
        </p:nvSpPr>
        <p:spPr>
          <a:xfrm>
            <a:off x="1466515" y="3842694"/>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g2445f6eb797_0_473"/>
          <p:cNvSpPr txBox="1"/>
          <p:nvPr>
            <p:ph idx="5" type="body"/>
          </p:nvPr>
        </p:nvSpPr>
        <p:spPr>
          <a:xfrm>
            <a:off x="4808201" y="2797420"/>
            <a:ext cx="2506200" cy="335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7" name="Google Shape;227;g2445f6eb797_0_473"/>
          <p:cNvGrpSpPr/>
          <p:nvPr/>
        </p:nvGrpSpPr>
        <p:grpSpPr>
          <a:xfrm>
            <a:off x="8471206" y="6135034"/>
            <a:ext cx="3059464" cy="407404"/>
            <a:chOff x="4345239" y="6324600"/>
            <a:chExt cx="3059464" cy="407404"/>
          </a:xfrm>
        </p:grpSpPr>
        <p:sp>
          <p:nvSpPr>
            <p:cNvPr id="228" name="Google Shape;228;g2445f6eb797_0_473"/>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29" name="Google Shape;229;g2445f6eb797_0_473"/>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30" name="Shape 230"/>
        <p:cNvGrpSpPr/>
        <p:nvPr/>
      </p:nvGrpSpPr>
      <p:grpSpPr>
        <a:xfrm>
          <a:off x="0" y="0"/>
          <a:ext cx="0" cy="0"/>
          <a:chOff x="0" y="0"/>
          <a:chExt cx="0" cy="0"/>
        </a:xfrm>
      </p:grpSpPr>
      <p:sp>
        <p:nvSpPr>
          <p:cNvPr id="231" name="Google Shape;231;g2445f6eb797_0_487"/>
          <p:cNvSpPr/>
          <p:nvPr/>
        </p:nvSpPr>
        <p:spPr>
          <a:xfrm flipH="1" rot="-5400000">
            <a:off x="5604426" y="271024"/>
            <a:ext cx="6553446" cy="6620534"/>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g2445f6eb797_0_487"/>
          <p:cNvSpPr/>
          <p:nvPr/>
        </p:nvSpPr>
        <p:spPr>
          <a:xfrm flipH="1" rot="-5400000">
            <a:off x="5557562" y="271024"/>
            <a:ext cx="6553446" cy="6620534"/>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56" l="-24309" r="24309" t="862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g2445f6eb797_0_487"/>
          <p:cNvSpPr txBox="1"/>
          <p:nvPr>
            <p:ph idx="1" type="body"/>
          </p:nvPr>
        </p:nvSpPr>
        <p:spPr>
          <a:xfrm>
            <a:off x="1009870" y="3322266"/>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g2445f6eb797_0_487"/>
          <p:cNvSpPr txBox="1"/>
          <p:nvPr>
            <p:ph idx="2" type="body"/>
          </p:nvPr>
        </p:nvSpPr>
        <p:spPr>
          <a:xfrm>
            <a:off x="1009870" y="3945225"/>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g2445f6eb797_0_487"/>
          <p:cNvSpPr txBox="1"/>
          <p:nvPr>
            <p:ph idx="3" type="body"/>
          </p:nvPr>
        </p:nvSpPr>
        <p:spPr>
          <a:xfrm>
            <a:off x="1018034" y="4588788"/>
            <a:ext cx="2880000" cy="361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g2445f6eb797_0_487"/>
          <p:cNvSpPr/>
          <p:nvPr/>
        </p:nvSpPr>
        <p:spPr>
          <a:xfrm flipH="1" rot="10800000">
            <a:off x="46864" y="5695936"/>
            <a:ext cx="5128500" cy="7773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37" name="Google Shape;237;g2445f6eb797_0_487"/>
          <p:cNvSpPr txBox="1"/>
          <p:nvPr>
            <p:ph idx="4" type="body"/>
          </p:nvPr>
        </p:nvSpPr>
        <p:spPr>
          <a:xfrm>
            <a:off x="918627" y="5726524"/>
            <a:ext cx="3898200" cy="7311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g2445f6eb797_0_487"/>
          <p:cNvSpPr txBox="1"/>
          <p:nvPr>
            <p:ph idx="5" type="body"/>
          </p:nvPr>
        </p:nvSpPr>
        <p:spPr>
          <a:xfrm>
            <a:off x="7986644" y="3109248"/>
            <a:ext cx="3195600" cy="7311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g2445f6eb797_0_487"/>
          <p:cNvSpPr txBox="1"/>
          <p:nvPr>
            <p:ph idx="6" type="body"/>
          </p:nvPr>
        </p:nvSpPr>
        <p:spPr>
          <a:xfrm>
            <a:off x="7986644" y="2223113"/>
            <a:ext cx="3195600" cy="8373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0" name="Google Shape;240;g2445f6eb797_0_487"/>
          <p:cNvGrpSpPr/>
          <p:nvPr/>
        </p:nvGrpSpPr>
        <p:grpSpPr>
          <a:xfrm>
            <a:off x="9432575" y="5721840"/>
            <a:ext cx="2735912" cy="679342"/>
            <a:chOff x="0" y="0"/>
            <a:chExt cx="2301600" cy="571500"/>
          </a:xfrm>
        </p:grpSpPr>
        <p:sp>
          <p:nvSpPr>
            <p:cNvPr id="241" name="Google Shape;241;g2445f6eb797_0_487"/>
            <p:cNvSpPr/>
            <p:nvPr/>
          </p:nvSpPr>
          <p:spPr>
            <a:xfrm>
              <a:off x="0" y="0"/>
              <a:ext cx="2301600"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2" name="Google Shape;242;g2445f6eb797_0_487"/>
            <p:cNvPicPr preferRelativeResize="0"/>
            <p:nvPr/>
          </p:nvPicPr>
          <p:blipFill rotWithShape="1">
            <a:blip r:embed="rId3">
              <a:alphaModFix/>
            </a:blip>
            <a:srcRect b="0" l="0" r="44447" t="0"/>
            <a:stretch/>
          </p:blipFill>
          <p:spPr>
            <a:xfrm>
              <a:off x="312965" y="96237"/>
              <a:ext cx="1675767" cy="384809"/>
            </a:xfrm>
            <a:prstGeom prst="rect">
              <a:avLst/>
            </a:prstGeom>
            <a:noFill/>
            <a:ln>
              <a:noFill/>
            </a:ln>
          </p:spPr>
        </p:pic>
      </p:grpSp>
      <p:pic>
        <p:nvPicPr>
          <p:cNvPr descr="A picture containing text, clock, sign, gauge&#10;&#10;Description automatically generated" id="243" name="Google Shape;243;g2445f6eb797_0_487"/>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244" name="Google Shape;244;g2445f6eb797_0_487"/>
          <p:cNvSpPr/>
          <p:nvPr/>
        </p:nvSpPr>
        <p:spPr>
          <a:xfrm rot="10800000">
            <a:off x="7639290" y="3074960"/>
            <a:ext cx="3890100" cy="456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45" name="Shape 245"/>
        <p:cNvGrpSpPr/>
        <p:nvPr/>
      </p:nvGrpSpPr>
      <p:grpSpPr>
        <a:xfrm>
          <a:off x="0" y="0"/>
          <a:ext cx="0" cy="0"/>
          <a:chOff x="0" y="0"/>
          <a:chExt cx="0" cy="0"/>
        </a:xfrm>
      </p:grpSpPr>
      <p:sp>
        <p:nvSpPr>
          <p:cNvPr id="246" name="Google Shape;246;g2445f6eb797_0_502"/>
          <p:cNvSpPr/>
          <p:nvPr/>
        </p:nvSpPr>
        <p:spPr>
          <a:xfrm>
            <a:off x="408953" y="1340326"/>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47" name="Google Shape;247;g2445f6eb797_0_502"/>
          <p:cNvSpPr txBox="1"/>
          <p:nvPr>
            <p:ph idx="1" type="body"/>
          </p:nvPr>
        </p:nvSpPr>
        <p:spPr>
          <a:xfrm>
            <a:off x="529759" y="1757011"/>
            <a:ext cx="11073600" cy="386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g2445f6eb797_0_502"/>
          <p:cNvSpPr txBox="1"/>
          <p:nvPr>
            <p:ph idx="2" type="body"/>
          </p:nvPr>
        </p:nvSpPr>
        <p:spPr>
          <a:xfrm>
            <a:off x="529758" y="642972"/>
            <a:ext cx="110736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9" name="Google Shape;249;g2445f6eb797_0_502"/>
          <p:cNvGrpSpPr/>
          <p:nvPr/>
        </p:nvGrpSpPr>
        <p:grpSpPr>
          <a:xfrm>
            <a:off x="408953" y="6110271"/>
            <a:ext cx="11323951" cy="541675"/>
            <a:chOff x="430699" y="6069857"/>
            <a:chExt cx="11323951" cy="541675"/>
          </a:xfrm>
        </p:grpSpPr>
        <p:sp>
          <p:nvSpPr>
            <p:cNvPr id="250" name="Google Shape;250;g2445f6eb797_0_502"/>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g2445f6eb797_0_502"/>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252" name="Google Shape;252;g2445f6eb797_0_502"/>
            <p:cNvPicPr preferRelativeResize="0"/>
            <p:nvPr/>
          </p:nvPicPr>
          <p:blipFill rotWithShape="1">
            <a:blip r:embed="rId2">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1_Text Slide with Photo 1">
    <p:spTree>
      <p:nvGrpSpPr>
        <p:cNvPr id="259" name="Shape 259"/>
        <p:cNvGrpSpPr/>
        <p:nvPr/>
      </p:nvGrpSpPr>
      <p:grpSpPr>
        <a:xfrm>
          <a:off x="0" y="0"/>
          <a:ext cx="0" cy="0"/>
          <a:chOff x="0" y="0"/>
          <a:chExt cx="0" cy="0"/>
        </a:xfrm>
      </p:grpSpPr>
      <p:sp>
        <p:nvSpPr>
          <p:cNvPr id="260" name="Google Shape;260;p29"/>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1" name="Google Shape;261;p29"/>
          <p:cNvSpPr/>
          <p:nvPr>
            <p:ph idx="2" type="pic"/>
          </p:nvPr>
        </p:nvSpPr>
        <p:spPr>
          <a:xfrm flipH="1">
            <a:off x="-1" y="2780"/>
            <a:ext cx="4862437" cy="6855220"/>
          </a:xfrm>
          <a:prstGeom prst="rect">
            <a:avLst/>
          </a:prstGeom>
          <a:noFill/>
          <a:ln>
            <a:noFill/>
          </a:ln>
        </p:spPr>
      </p:sp>
      <p:sp>
        <p:nvSpPr>
          <p:cNvPr id="262" name="Google Shape;262;p29"/>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3" name="Google Shape;263;p29"/>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64" name="Google Shape;264;p29"/>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29"/>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66" name="Google Shape;266;p29"/>
          <p:cNvGrpSpPr/>
          <p:nvPr/>
        </p:nvGrpSpPr>
        <p:grpSpPr>
          <a:xfrm>
            <a:off x="4950389" y="6203959"/>
            <a:ext cx="6804222" cy="407705"/>
            <a:chOff x="4950389" y="6203959"/>
            <a:chExt cx="6804222" cy="407705"/>
          </a:xfrm>
        </p:grpSpPr>
        <p:sp>
          <p:nvSpPr>
            <p:cNvPr id="267" name="Google Shape;267;p29"/>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68" name="Google Shape;268;p29"/>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2D5592"/>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1_Overview/Content Slide">
    <p:spTree>
      <p:nvGrpSpPr>
        <p:cNvPr id="269" name="Shape 269"/>
        <p:cNvGrpSpPr/>
        <p:nvPr/>
      </p:nvGrpSpPr>
      <p:grpSpPr>
        <a:xfrm>
          <a:off x="0" y="0"/>
          <a:ext cx="0" cy="0"/>
          <a:chOff x="0" y="0"/>
          <a:chExt cx="0" cy="0"/>
        </a:xfrm>
      </p:grpSpPr>
      <p:sp>
        <p:nvSpPr>
          <p:cNvPr id="270" name="Google Shape;270;p3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71" name="Google Shape;271;p3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72" name="Google Shape;272;p3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3" name="Google Shape;273;p3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3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3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3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3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3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3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3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3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3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3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3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3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95959"/>
              </a:buClr>
              <a:buSzPts val="800"/>
              <a:buFont typeface="Calibri"/>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800" u="none" cap="none" strike="noStrike">
              <a:solidFill>
                <a:schemeClr val="dk1"/>
              </a:solidFill>
              <a:latin typeface="Calibri"/>
              <a:ea typeface="Calibri"/>
              <a:cs typeface="Calibri"/>
              <a:sym typeface="Calibri"/>
            </a:endParaRPr>
          </a:p>
        </p:txBody>
      </p:sp>
      <p:sp>
        <p:nvSpPr>
          <p:cNvPr id="286" name="Google Shape;286;p3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87" name="Google Shape;287;p3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cSld name="Divider Slide ">
    <p:spTree>
      <p:nvGrpSpPr>
        <p:cNvPr id="288" name="Shape 288"/>
        <p:cNvGrpSpPr/>
        <p:nvPr/>
      </p:nvGrpSpPr>
      <p:grpSpPr>
        <a:xfrm>
          <a:off x="0" y="0"/>
          <a:ext cx="0" cy="0"/>
          <a:chOff x="0" y="0"/>
          <a:chExt cx="0" cy="0"/>
        </a:xfrm>
      </p:grpSpPr>
      <p:sp>
        <p:nvSpPr>
          <p:cNvPr id="289" name="Google Shape;289;p31"/>
          <p:cNvSpPr/>
          <p:nvPr/>
        </p:nvSpPr>
        <p:spPr>
          <a:xfrm>
            <a:off x="0" y="1319183"/>
            <a:ext cx="10221145" cy="5536379"/>
          </a:xfrm>
          <a:custGeom>
            <a:rect b="b" l="l" r="r" t="t"/>
            <a:pathLst>
              <a:path extrusionOk="0" h="619791" w="1144245">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0" name="Google Shape;290;p31"/>
          <p:cNvSpPr/>
          <p:nvPr/>
        </p:nvSpPr>
        <p:spPr>
          <a:xfrm>
            <a:off x="0" y="1319182"/>
            <a:ext cx="10221145" cy="5536379"/>
          </a:xfrm>
          <a:custGeom>
            <a:rect b="b" l="l" r="r" t="t"/>
            <a:pathLst>
              <a:path extrusionOk="0" h="619791" w="1144245">
                <a:moveTo>
                  <a:pt x="1144246" y="619792"/>
                </a:moveTo>
                <a:lnTo>
                  <a:pt x="876533" y="138719"/>
                </a:lnTo>
                <a:lnTo>
                  <a:pt x="0" y="0"/>
                </a:lnTo>
                <a:lnTo>
                  <a:pt x="1286" y="619129"/>
                </a:lnTo>
                <a:close/>
              </a:path>
            </a:pathLst>
          </a:custGeom>
          <a:blipFill rotWithShape="1">
            <a:blip r:embed="rId2">
              <a:alphaModFix amt="60027"/>
            </a:blip>
            <a:stretch>
              <a:fillRect b="-82033" l="49148" r="-49148" t="-4611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31"/>
          <p:cNvSpPr txBox="1"/>
          <p:nvPr>
            <p:ph idx="1" type="body"/>
          </p:nvPr>
        </p:nvSpPr>
        <p:spPr>
          <a:xfrm>
            <a:off x="2091097" y="3505150"/>
            <a:ext cx="423589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31"/>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31"/>
          <p:cNvSpPr/>
          <p:nvPr/>
        </p:nvSpPr>
        <p:spPr>
          <a:xfrm flipH="1" rot="-5400000">
            <a:off x="1101097" y="3671907"/>
            <a:ext cx="1440000" cy="360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94" name="Google Shape;294;p31"/>
          <p:cNvSpPr/>
          <p:nvPr>
            <p:ph idx="3" type="pic"/>
          </p:nvPr>
        </p:nvSpPr>
        <p:spPr>
          <a:xfrm>
            <a:off x="7810122" y="0"/>
            <a:ext cx="4381887" cy="6855571"/>
          </a:xfrm>
          <a:prstGeom prst="rect">
            <a:avLst/>
          </a:prstGeom>
          <a:noFill/>
          <a:ln>
            <a:noFill/>
          </a:ln>
        </p:spPr>
      </p:sp>
      <p:sp>
        <p:nvSpPr>
          <p:cNvPr id="295" name="Google Shape;295;p31"/>
          <p:cNvSpPr txBox="1"/>
          <p:nvPr/>
        </p:nvSpPr>
        <p:spPr>
          <a:xfrm>
            <a:off x="430766" y="628709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
        <p:nvSpPr>
          <p:cNvPr id="296" name="Google Shape;296;p31"/>
          <p:cNvSpPr/>
          <p:nvPr/>
        </p:nvSpPr>
        <p:spPr>
          <a:xfrm>
            <a:off x="434847" y="6136107"/>
            <a:ext cx="8937194" cy="137231"/>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97" name="Shape 297"/>
        <p:cNvGrpSpPr/>
        <p:nvPr/>
      </p:nvGrpSpPr>
      <p:grpSpPr>
        <a:xfrm>
          <a:off x="0" y="0"/>
          <a:ext cx="0" cy="0"/>
          <a:chOff x="0" y="0"/>
          <a:chExt cx="0" cy="0"/>
        </a:xfrm>
      </p:grpSpPr>
      <p:sp>
        <p:nvSpPr>
          <p:cNvPr id="298" name="Google Shape;298;p32"/>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32"/>
          <p:cNvSpPr/>
          <p:nvPr>
            <p:ph idx="2" type="pic"/>
          </p:nvPr>
        </p:nvSpPr>
        <p:spPr>
          <a:xfrm flipH="1">
            <a:off x="-1" y="2780"/>
            <a:ext cx="4862437" cy="6855220"/>
          </a:xfrm>
          <a:prstGeom prst="rect">
            <a:avLst/>
          </a:prstGeom>
          <a:noFill/>
          <a:ln>
            <a:noFill/>
          </a:ln>
        </p:spPr>
      </p:sp>
      <p:sp>
        <p:nvSpPr>
          <p:cNvPr id="300" name="Google Shape;300;p32"/>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32"/>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02" name="Google Shape;302;p32"/>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32"/>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4" name="Google Shape;304;p32"/>
          <p:cNvGrpSpPr/>
          <p:nvPr/>
        </p:nvGrpSpPr>
        <p:grpSpPr>
          <a:xfrm>
            <a:off x="4950389" y="6203959"/>
            <a:ext cx="6804222" cy="407705"/>
            <a:chOff x="4950389" y="6203959"/>
            <a:chExt cx="6804222" cy="407705"/>
          </a:xfrm>
        </p:grpSpPr>
        <p:sp>
          <p:nvSpPr>
            <p:cNvPr id="305" name="Google Shape;305;p32"/>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3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307" name="Shape 307"/>
        <p:cNvGrpSpPr/>
        <p:nvPr/>
      </p:nvGrpSpPr>
      <p:grpSpPr>
        <a:xfrm>
          <a:off x="0" y="0"/>
          <a:ext cx="0" cy="0"/>
          <a:chOff x="0" y="0"/>
          <a:chExt cx="0" cy="0"/>
        </a:xfrm>
      </p:grpSpPr>
      <p:sp>
        <p:nvSpPr>
          <p:cNvPr id="308" name="Google Shape;308;p33"/>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9" name="Google Shape;309;p33"/>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27" l="-32104" r="32103" t="-7931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p33"/>
          <p:cNvSpPr/>
          <p:nvPr>
            <p:ph idx="2" type="pic"/>
          </p:nvPr>
        </p:nvSpPr>
        <p:spPr>
          <a:xfrm>
            <a:off x="1" y="-22478"/>
            <a:ext cx="12187575" cy="6880476"/>
          </a:xfrm>
          <a:prstGeom prst="rect">
            <a:avLst/>
          </a:prstGeom>
          <a:noFill/>
          <a:ln>
            <a:noFill/>
          </a:ln>
        </p:spPr>
      </p:sp>
      <p:sp>
        <p:nvSpPr>
          <p:cNvPr id="311" name="Google Shape;311;p33"/>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33"/>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33"/>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33"/>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p3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6" name="Shape 26"/>
        <p:cNvGrpSpPr/>
        <p:nvPr/>
      </p:nvGrpSpPr>
      <p:grpSpPr>
        <a:xfrm>
          <a:off x="0" y="0"/>
          <a:ext cx="0" cy="0"/>
          <a:chOff x="0" y="0"/>
          <a:chExt cx="0" cy="0"/>
        </a:xfrm>
      </p:grpSpPr>
      <p:sp>
        <p:nvSpPr>
          <p:cNvPr id="27" name="Google Shape;27;g2445f6eb797_0_283"/>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 name="Google Shape;28;g2445f6eb797_0_283"/>
          <p:cNvSpPr/>
          <p:nvPr>
            <p:ph idx="2" type="pic"/>
          </p:nvPr>
        </p:nvSpPr>
        <p:spPr>
          <a:xfrm flipH="1">
            <a:off x="36" y="2780"/>
            <a:ext cx="4862400" cy="6855300"/>
          </a:xfrm>
          <a:prstGeom prst="rect">
            <a:avLst/>
          </a:prstGeom>
          <a:noFill/>
          <a:ln>
            <a:noFill/>
          </a:ln>
        </p:spPr>
      </p:sp>
      <p:sp>
        <p:nvSpPr>
          <p:cNvPr id="29" name="Google Shape;29;g2445f6eb797_0_283"/>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44" l="-18849" r="18847" t="-1406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g2445f6eb797_0_283"/>
          <p:cNvSpPr/>
          <p:nvPr/>
        </p:nvSpPr>
        <p:spPr>
          <a:xfrm>
            <a:off x="4753425" y="1391126"/>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1" name="Google Shape;31;g2445f6eb797_0_283"/>
          <p:cNvSpPr txBox="1"/>
          <p:nvPr>
            <p:ph idx="1" type="body"/>
          </p:nvPr>
        </p:nvSpPr>
        <p:spPr>
          <a:xfrm>
            <a:off x="4874231" y="1807811"/>
            <a:ext cx="6971700" cy="386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g2445f6eb797_0_283"/>
          <p:cNvSpPr txBox="1"/>
          <p:nvPr>
            <p:ph idx="3" type="body"/>
          </p:nvPr>
        </p:nvSpPr>
        <p:spPr>
          <a:xfrm>
            <a:off x="4874230" y="693772"/>
            <a:ext cx="69717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 name="Google Shape;33;g2445f6eb797_0_283"/>
          <p:cNvGrpSpPr/>
          <p:nvPr/>
        </p:nvGrpSpPr>
        <p:grpSpPr>
          <a:xfrm>
            <a:off x="4950389" y="6203959"/>
            <a:ext cx="6804261" cy="407573"/>
            <a:chOff x="4950389" y="6203959"/>
            <a:chExt cx="6804261" cy="407573"/>
          </a:xfrm>
        </p:grpSpPr>
        <p:sp>
          <p:nvSpPr>
            <p:cNvPr id="34" name="Google Shape;34;g2445f6eb797_0_283"/>
            <p:cNvSpPr/>
            <p:nvPr/>
          </p:nvSpPr>
          <p:spPr>
            <a:xfrm>
              <a:off x="4950389" y="6203959"/>
              <a:ext cx="6653301"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g2445f6eb797_0_283"/>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316" name="Shape 316"/>
        <p:cNvGrpSpPr/>
        <p:nvPr/>
      </p:nvGrpSpPr>
      <p:grpSpPr>
        <a:xfrm>
          <a:off x="0" y="0"/>
          <a:ext cx="0" cy="0"/>
          <a:chOff x="0" y="0"/>
          <a:chExt cx="0" cy="0"/>
        </a:xfrm>
      </p:grpSpPr>
      <p:sp>
        <p:nvSpPr>
          <p:cNvPr id="317" name="Google Shape;317;p34"/>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8" name="Google Shape;318;p34"/>
          <p:cNvSpPr/>
          <p:nvPr>
            <p:ph idx="2" type="pic"/>
          </p:nvPr>
        </p:nvSpPr>
        <p:spPr>
          <a:xfrm>
            <a:off x="7329563" y="-1"/>
            <a:ext cx="4862437" cy="6855220"/>
          </a:xfrm>
          <a:prstGeom prst="rect">
            <a:avLst/>
          </a:prstGeom>
          <a:noFill/>
          <a:ln>
            <a:noFill/>
          </a:ln>
        </p:spPr>
      </p:sp>
      <p:sp>
        <p:nvSpPr>
          <p:cNvPr id="319" name="Google Shape;319;p34"/>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320" name="Google Shape;320;p34"/>
          <p:cNvPicPr preferRelativeResize="0"/>
          <p:nvPr/>
        </p:nvPicPr>
        <p:blipFill rotWithShape="1">
          <a:blip r:embed="rId2">
            <a:alphaModFix/>
          </a:blip>
          <a:srcRect b="-7350" l="28689" r="49708" t="329"/>
          <a:stretch/>
        </p:blipFill>
        <p:spPr>
          <a:xfrm>
            <a:off x="430699" y="6062820"/>
            <a:ext cx="400991" cy="455867"/>
          </a:xfrm>
          <a:prstGeom prst="rect">
            <a:avLst/>
          </a:prstGeom>
          <a:noFill/>
          <a:ln>
            <a:noFill/>
          </a:ln>
        </p:spPr>
      </p:pic>
      <p:sp>
        <p:nvSpPr>
          <p:cNvPr id="321" name="Google Shape;321;p34"/>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2" name="Google Shape;322;p3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23" name="Google Shape;323;p34"/>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34"/>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325" name="Shape 325"/>
        <p:cNvGrpSpPr/>
        <p:nvPr/>
      </p:nvGrpSpPr>
      <p:grpSpPr>
        <a:xfrm>
          <a:off x="0" y="0"/>
          <a:ext cx="0" cy="0"/>
          <a:chOff x="0" y="0"/>
          <a:chExt cx="0" cy="0"/>
        </a:xfrm>
      </p:grpSpPr>
      <p:sp>
        <p:nvSpPr>
          <p:cNvPr id="326" name="Google Shape;326;p35"/>
          <p:cNvSpPr/>
          <p:nvPr>
            <p:ph idx="2" type="pic"/>
          </p:nvPr>
        </p:nvSpPr>
        <p:spPr>
          <a:xfrm>
            <a:off x="16300" y="-732"/>
            <a:ext cx="12175708" cy="3635823"/>
          </a:xfrm>
          <a:prstGeom prst="rect">
            <a:avLst/>
          </a:prstGeom>
          <a:noFill/>
          <a:ln>
            <a:noFill/>
          </a:ln>
        </p:spPr>
      </p:sp>
      <p:sp>
        <p:nvSpPr>
          <p:cNvPr id="327" name="Google Shape;327;p35"/>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8" name="Google Shape;328;p35"/>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1" l="-13484" r="5544" t="1775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35"/>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0" name="Google Shape;330;p35"/>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35"/>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2" name="Google Shape;332;p35"/>
          <p:cNvGrpSpPr/>
          <p:nvPr/>
        </p:nvGrpSpPr>
        <p:grpSpPr>
          <a:xfrm>
            <a:off x="408953" y="6110271"/>
            <a:ext cx="11323912" cy="541807"/>
            <a:chOff x="430699" y="6069857"/>
            <a:chExt cx="11323912" cy="541807"/>
          </a:xfrm>
        </p:grpSpPr>
        <p:sp>
          <p:nvSpPr>
            <p:cNvPr id="333" name="Google Shape;333;p35"/>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35"/>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335" name="Google Shape;335;p35"/>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336" name="Shape 336"/>
        <p:cNvGrpSpPr/>
        <p:nvPr/>
      </p:nvGrpSpPr>
      <p:grpSpPr>
        <a:xfrm>
          <a:off x="0" y="0"/>
          <a:ext cx="0" cy="0"/>
          <a:chOff x="0" y="0"/>
          <a:chExt cx="0" cy="0"/>
        </a:xfrm>
      </p:grpSpPr>
      <p:sp>
        <p:nvSpPr>
          <p:cNvPr id="337" name="Google Shape;337;p36"/>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8" name="Google Shape;338;p36"/>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36"/>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0" name="Google Shape;340;p36"/>
          <p:cNvGrpSpPr/>
          <p:nvPr/>
        </p:nvGrpSpPr>
        <p:grpSpPr>
          <a:xfrm>
            <a:off x="408953" y="6110271"/>
            <a:ext cx="11323912" cy="541807"/>
            <a:chOff x="430699" y="6069857"/>
            <a:chExt cx="11323912" cy="541807"/>
          </a:xfrm>
        </p:grpSpPr>
        <p:sp>
          <p:nvSpPr>
            <p:cNvPr id="341" name="Google Shape;341;p36"/>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36"/>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343" name="Google Shape;343;p36"/>
            <p:cNvPicPr preferRelativeResize="0"/>
            <p:nvPr/>
          </p:nvPicPr>
          <p:blipFill rotWithShape="1">
            <a:blip r:embed="rId2">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344" name="Shape 344"/>
        <p:cNvGrpSpPr/>
        <p:nvPr/>
      </p:nvGrpSpPr>
      <p:grpSpPr>
        <a:xfrm>
          <a:off x="0" y="0"/>
          <a:ext cx="0" cy="0"/>
          <a:chOff x="0" y="0"/>
          <a:chExt cx="0" cy="0"/>
        </a:xfrm>
      </p:grpSpPr>
      <p:sp>
        <p:nvSpPr>
          <p:cNvPr id="345" name="Google Shape;345;p37"/>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37"/>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3" l="-24307" r="24307" t="863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37"/>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37"/>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37"/>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37"/>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51" name="Google Shape;351;p37"/>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37"/>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37"/>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4" name="Google Shape;354;p37"/>
          <p:cNvGrpSpPr/>
          <p:nvPr/>
        </p:nvGrpSpPr>
        <p:grpSpPr>
          <a:xfrm>
            <a:off x="9432575" y="5721840"/>
            <a:ext cx="2735993" cy="679345"/>
            <a:chOff x="0" y="0"/>
            <a:chExt cx="2301694" cy="571500"/>
          </a:xfrm>
        </p:grpSpPr>
        <p:sp>
          <p:nvSpPr>
            <p:cNvPr id="355" name="Google Shape;355;p3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6" name="Google Shape;356;p37"/>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357" name="Google Shape;357;p37"/>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358" name="Google Shape;358;p37"/>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359" name="Shape 359"/>
        <p:cNvGrpSpPr/>
        <p:nvPr/>
      </p:nvGrpSpPr>
      <p:grpSpPr>
        <a:xfrm>
          <a:off x="0" y="0"/>
          <a:ext cx="0" cy="0"/>
          <a:chOff x="0" y="0"/>
          <a:chExt cx="0" cy="0"/>
        </a:xfrm>
      </p:grpSpPr>
      <p:sp>
        <p:nvSpPr>
          <p:cNvPr id="360" name="Google Shape;360;p28"/>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361" name="Google Shape;361;p28"/>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362" name="Google Shape;362;p28"/>
          <p:cNvSpPr/>
          <p:nvPr>
            <p:ph idx="2" type="pic"/>
          </p:nvPr>
        </p:nvSpPr>
        <p:spPr>
          <a:xfrm>
            <a:off x="-14513" y="923489"/>
            <a:ext cx="4390612" cy="5971126"/>
          </a:xfrm>
          <a:prstGeom prst="rect">
            <a:avLst/>
          </a:prstGeom>
          <a:noFill/>
          <a:ln>
            <a:noFill/>
          </a:ln>
        </p:spPr>
      </p:sp>
      <p:sp>
        <p:nvSpPr>
          <p:cNvPr id="363" name="Google Shape;363;p28"/>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7" l="-32104" r="32103" t="-79316"/>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p28"/>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28"/>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6" name="Google Shape;366;p28"/>
          <p:cNvGrpSpPr/>
          <p:nvPr/>
        </p:nvGrpSpPr>
        <p:grpSpPr>
          <a:xfrm>
            <a:off x="9456007" y="6073088"/>
            <a:ext cx="2735993" cy="679345"/>
            <a:chOff x="0" y="0"/>
            <a:chExt cx="2301694" cy="571500"/>
          </a:xfrm>
        </p:grpSpPr>
        <p:sp>
          <p:nvSpPr>
            <p:cNvPr id="367" name="Google Shape;367;p2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8" name="Google Shape;368;p28"/>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369" name="Google Shape;369;p28"/>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70" name="Google Shape;370;p28"/>
          <p:cNvSpPr/>
          <p:nvPr/>
        </p:nvSpPr>
        <p:spPr>
          <a:xfrm>
            <a:off x="4771589" y="61655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371" name="Shape 371"/>
        <p:cNvGrpSpPr/>
        <p:nvPr/>
      </p:nvGrpSpPr>
      <p:grpSpPr>
        <a:xfrm>
          <a:off x="0" y="0"/>
          <a:ext cx="0" cy="0"/>
          <a:chOff x="0" y="0"/>
          <a:chExt cx="0" cy="0"/>
        </a:xfrm>
      </p:grpSpPr>
      <p:sp>
        <p:nvSpPr>
          <p:cNvPr id="372" name="Google Shape;372;p38"/>
          <p:cNvSpPr/>
          <p:nvPr/>
        </p:nvSpPr>
        <p:spPr>
          <a:xfrm>
            <a:off x="0" y="0"/>
            <a:ext cx="12192000" cy="6858001"/>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p38"/>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chemeClr val="lt1"/>
                </a:solidFill>
                <a:latin typeface="Calibri"/>
                <a:ea typeface="Calibri"/>
                <a:cs typeface="Calibri"/>
                <a:sym typeface="Calibri"/>
              </a:rPr>
              <a:t>PEAK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374" name="Google Shape;374;p38"/>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GB"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375" name="Google Shape;375;p38"/>
          <p:cNvSpPr/>
          <p:nvPr/>
        </p:nvSpPr>
        <p:spPr>
          <a:xfrm>
            <a:off x="424668" y="2883583"/>
            <a:ext cx="5845501"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GB" sz="2400" u="none" cap="none" strike="noStrike">
                <a:solidFill>
                  <a:schemeClr val="lt1"/>
                </a:solidFill>
                <a:latin typeface="Calibri"/>
                <a:ea typeface="Calibri"/>
                <a:cs typeface="Calibri"/>
                <a:sym typeface="Calibri"/>
              </a:rPr>
              <a:t>PEAK </a:t>
            </a:r>
            <a:r>
              <a:rPr b="0" i="0" lang="en-GB"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GB"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376" name="Google Shape;376;p3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377" name="Google Shape;377;p38"/>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378" name="Google Shape;378;p3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 </a:t>
            </a:r>
            <a:r>
              <a:rPr b="1" i="0" lang="en-GB" sz="2400" u="none" cap="none" strike="noStrike">
                <a:solidFill>
                  <a:schemeClr val="lt1"/>
                </a:solidFill>
                <a:latin typeface="Calibri"/>
                <a:ea typeface="Calibri"/>
                <a:cs typeface="Calibri"/>
                <a:sym typeface="Calibri"/>
              </a:rPr>
              <a:t>PLEASE DELETE THIS INSTRUCTION SLIDE BEFORE PRESENTING FINAL PRESENTATION </a:t>
            </a:r>
            <a:r>
              <a:rPr b="0" i="0" lang="en-GB"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79" name="Google Shape;379;p3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380" name="Shape 380"/>
        <p:cNvGrpSpPr/>
        <p:nvPr/>
      </p:nvGrpSpPr>
      <p:grpSpPr>
        <a:xfrm>
          <a:off x="0" y="0"/>
          <a:ext cx="0" cy="0"/>
          <a:chOff x="0" y="0"/>
          <a:chExt cx="0" cy="0"/>
        </a:xfrm>
      </p:grpSpPr>
      <p:sp>
        <p:nvSpPr>
          <p:cNvPr id="381" name="Google Shape;381;p39"/>
          <p:cNvSpPr/>
          <p:nvPr/>
        </p:nvSpPr>
        <p:spPr>
          <a:xfrm>
            <a:off x="0" y="0"/>
            <a:ext cx="12192000" cy="6858001"/>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2" name="Google Shape;382;p39"/>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GB" sz="3600" u="none" cap="none" strike="noStrike">
                <a:solidFill>
                  <a:schemeClr val="lt1"/>
                </a:solidFill>
                <a:latin typeface="Calibri"/>
                <a:ea typeface="Calibri"/>
                <a:cs typeface="Calibri"/>
                <a:sym typeface="Calibri"/>
              </a:rPr>
              <a:t>ICONS WHICH CAN BE USED WITHIN THE </a:t>
            </a:r>
            <a:r>
              <a:rPr b="1" i="0" lang="en-GB" sz="3600" u="none" cap="none" strike="noStrike">
                <a:solidFill>
                  <a:schemeClr val="lt1"/>
                </a:solidFill>
                <a:latin typeface="Calibri"/>
                <a:ea typeface="Calibri"/>
                <a:cs typeface="Calibri"/>
                <a:sym typeface="Calibri"/>
              </a:rPr>
              <a:t>PEAK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GB"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n-GB"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n-GB"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383" name="Google Shape;383;p39"/>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 </a:t>
            </a:r>
            <a:r>
              <a:rPr b="1" i="0" lang="en-GB" sz="2400" u="none" cap="none" strike="noStrike">
                <a:solidFill>
                  <a:schemeClr val="lt1"/>
                </a:solidFill>
                <a:latin typeface="Calibri"/>
                <a:ea typeface="Calibri"/>
                <a:cs typeface="Calibri"/>
                <a:sym typeface="Calibri"/>
              </a:rPr>
              <a:t>PLEASE DELETE THIS INSTRUCTION SLIDE BEFORE PRESENTING FINAL PRESENTATION </a:t>
            </a:r>
            <a:r>
              <a:rPr b="0" i="0" lang="en-GB"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384" name="Google Shape;384;p39"/>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385" name="Google Shape;385;p39"/>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86" name="Shape 386"/>
        <p:cNvGrpSpPr/>
        <p:nvPr/>
      </p:nvGrpSpPr>
      <p:grpSpPr>
        <a:xfrm>
          <a:off x="0" y="0"/>
          <a:ext cx="0" cy="0"/>
          <a:chOff x="0" y="0"/>
          <a:chExt cx="0" cy="0"/>
        </a:xfrm>
      </p:grpSpPr>
      <p:sp>
        <p:nvSpPr>
          <p:cNvPr id="387" name="Google Shape;387;p4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4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6" l="-41097" r="10748" t="25"/>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4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90" name="Google Shape;390;p4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4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4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4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4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4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4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4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4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4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4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4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4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03" name="Google Shape;403;p4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4" name="Google Shape;404;p4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405" name="Shape 405"/>
        <p:cNvGrpSpPr/>
        <p:nvPr/>
      </p:nvGrpSpPr>
      <p:grpSpPr>
        <a:xfrm>
          <a:off x="0" y="0"/>
          <a:ext cx="0" cy="0"/>
          <a:chOff x="0" y="0"/>
          <a:chExt cx="0" cy="0"/>
        </a:xfrm>
      </p:grpSpPr>
      <p:sp>
        <p:nvSpPr>
          <p:cNvPr id="406" name="Google Shape;406;p41"/>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p41"/>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59" l="65709" r="-36568" t="-1808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41"/>
          <p:cNvSpPr/>
          <p:nvPr>
            <p:ph idx="2" type="pic"/>
          </p:nvPr>
        </p:nvSpPr>
        <p:spPr>
          <a:xfrm>
            <a:off x="-14226" y="1"/>
            <a:ext cx="12220461" cy="4117768"/>
          </a:xfrm>
          <a:prstGeom prst="rect">
            <a:avLst/>
          </a:prstGeom>
          <a:noFill/>
          <a:ln>
            <a:noFill/>
          </a:ln>
        </p:spPr>
      </p:sp>
      <p:sp>
        <p:nvSpPr>
          <p:cNvPr id="409" name="Google Shape;409;p41"/>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10" name="Google Shape;410;p41"/>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41"/>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12" name="Google Shape;412;p41"/>
          <p:cNvGrpSpPr/>
          <p:nvPr/>
        </p:nvGrpSpPr>
        <p:grpSpPr>
          <a:xfrm>
            <a:off x="622300" y="6215325"/>
            <a:ext cx="11110565" cy="436753"/>
            <a:chOff x="644046" y="6174911"/>
            <a:chExt cx="11110565" cy="436753"/>
          </a:xfrm>
        </p:grpSpPr>
        <p:sp>
          <p:nvSpPr>
            <p:cNvPr id="413" name="Google Shape;413;p41"/>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415" name="Shape 415"/>
        <p:cNvGrpSpPr/>
        <p:nvPr/>
      </p:nvGrpSpPr>
      <p:grpSpPr>
        <a:xfrm>
          <a:off x="0" y="0"/>
          <a:ext cx="0" cy="0"/>
          <a:chOff x="0" y="0"/>
          <a:chExt cx="0" cy="0"/>
        </a:xfrm>
      </p:grpSpPr>
      <p:sp>
        <p:nvSpPr>
          <p:cNvPr id="416" name="Google Shape;416;p42"/>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42"/>
          <p:cNvSpPr/>
          <p:nvPr/>
        </p:nvSpPr>
        <p:spPr>
          <a:xfrm>
            <a:off x="5571778" y="1314450"/>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18" name="Google Shape;418;p42"/>
          <p:cNvSpPr/>
          <p:nvPr>
            <p:ph idx="2" type="pic"/>
          </p:nvPr>
        </p:nvSpPr>
        <p:spPr>
          <a:xfrm>
            <a:off x="1179684" y="2043172"/>
            <a:ext cx="1723877" cy="1723877"/>
          </a:xfrm>
          <a:prstGeom prst="ellipse">
            <a:avLst/>
          </a:prstGeom>
          <a:solidFill>
            <a:schemeClr val="lt1"/>
          </a:solidFill>
          <a:ln>
            <a:noFill/>
          </a:ln>
        </p:spPr>
      </p:sp>
      <p:sp>
        <p:nvSpPr>
          <p:cNvPr id="419" name="Google Shape;419;p42"/>
          <p:cNvSpPr/>
          <p:nvPr>
            <p:ph idx="3" type="pic"/>
          </p:nvPr>
        </p:nvSpPr>
        <p:spPr>
          <a:xfrm>
            <a:off x="3867471" y="2052565"/>
            <a:ext cx="1723877" cy="1723877"/>
          </a:xfrm>
          <a:prstGeom prst="ellipse">
            <a:avLst/>
          </a:prstGeom>
          <a:solidFill>
            <a:schemeClr val="lt1"/>
          </a:solidFill>
          <a:ln>
            <a:noFill/>
          </a:ln>
        </p:spPr>
      </p:sp>
      <p:sp>
        <p:nvSpPr>
          <p:cNvPr id="420" name="Google Shape;420;p42"/>
          <p:cNvSpPr/>
          <p:nvPr>
            <p:ph idx="4" type="pic"/>
          </p:nvPr>
        </p:nvSpPr>
        <p:spPr>
          <a:xfrm>
            <a:off x="6543647" y="2048263"/>
            <a:ext cx="1723877" cy="1723877"/>
          </a:xfrm>
          <a:prstGeom prst="ellipse">
            <a:avLst/>
          </a:prstGeom>
          <a:solidFill>
            <a:schemeClr val="lt1"/>
          </a:solidFill>
          <a:ln>
            <a:noFill/>
          </a:ln>
        </p:spPr>
      </p:sp>
      <p:sp>
        <p:nvSpPr>
          <p:cNvPr id="421" name="Google Shape;421;p42"/>
          <p:cNvSpPr/>
          <p:nvPr>
            <p:ph idx="5" type="pic"/>
          </p:nvPr>
        </p:nvSpPr>
        <p:spPr>
          <a:xfrm>
            <a:off x="9231434" y="2057654"/>
            <a:ext cx="1723877" cy="1723877"/>
          </a:xfrm>
          <a:prstGeom prst="ellipse">
            <a:avLst/>
          </a:prstGeom>
          <a:solidFill>
            <a:schemeClr val="lt1"/>
          </a:solidFill>
          <a:ln>
            <a:noFill/>
          </a:ln>
        </p:spPr>
      </p:sp>
      <p:sp>
        <p:nvSpPr>
          <p:cNvPr id="422" name="Google Shape;422;p42"/>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42"/>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42"/>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42"/>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42"/>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42"/>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42"/>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42"/>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42"/>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31" name="Google Shape;431;p42"/>
          <p:cNvGrpSpPr/>
          <p:nvPr/>
        </p:nvGrpSpPr>
        <p:grpSpPr>
          <a:xfrm>
            <a:off x="408953" y="6110271"/>
            <a:ext cx="11323912" cy="541807"/>
            <a:chOff x="430699" y="6069857"/>
            <a:chExt cx="11323912" cy="541807"/>
          </a:xfrm>
        </p:grpSpPr>
        <p:sp>
          <p:nvSpPr>
            <p:cNvPr id="432" name="Google Shape;432;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34" name="Google Shape;434;p42"/>
            <p:cNvPicPr preferRelativeResize="0"/>
            <p:nvPr/>
          </p:nvPicPr>
          <p:blipFill rotWithShape="1">
            <a:blip r:embed="rId2">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6" name="Shape 36"/>
        <p:cNvGrpSpPr/>
        <p:nvPr/>
      </p:nvGrpSpPr>
      <p:grpSpPr>
        <a:xfrm>
          <a:off x="0" y="0"/>
          <a:ext cx="0" cy="0"/>
          <a:chOff x="0" y="0"/>
          <a:chExt cx="0" cy="0"/>
        </a:xfrm>
      </p:grpSpPr>
      <p:sp>
        <p:nvSpPr>
          <p:cNvPr id="37" name="Google Shape;37;g2445f6eb797_0_293"/>
          <p:cNvSpPr/>
          <p:nvPr/>
        </p:nvSpPr>
        <p:spPr>
          <a:xfrm>
            <a:off x="0" y="610"/>
            <a:ext cx="6525450" cy="6882834"/>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 name="Google Shape;38;g2445f6eb797_0_293"/>
          <p:cNvSpPr/>
          <p:nvPr/>
        </p:nvSpPr>
        <p:spPr>
          <a:xfrm>
            <a:off x="34468" y="610"/>
            <a:ext cx="6525450" cy="6882834"/>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30"/>
            </a:blip>
            <a:stretch>
              <a:fillRect b="-52746" l="-41097" r="10748" t="1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 name="Google Shape;39;g2445f6eb797_0_293"/>
          <p:cNvSpPr/>
          <p:nvPr/>
        </p:nvSpPr>
        <p:spPr>
          <a:xfrm>
            <a:off x="613829" y="1557895"/>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0" name="Google Shape;40;g2445f6eb797_0_293"/>
          <p:cNvSpPr txBox="1"/>
          <p:nvPr>
            <p:ph idx="1" type="body"/>
          </p:nvPr>
        </p:nvSpPr>
        <p:spPr>
          <a:xfrm>
            <a:off x="651678" y="1929781"/>
            <a:ext cx="4306500" cy="3280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2445f6eb797_0_293"/>
          <p:cNvSpPr txBox="1"/>
          <p:nvPr>
            <p:ph idx="2" type="body"/>
          </p:nvPr>
        </p:nvSpPr>
        <p:spPr>
          <a:xfrm>
            <a:off x="613829" y="658730"/>
            <a:ext cx="43785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445f6eb797_0_293"/>
          <p:cNvSpPr txBox="1"/>
          <p:nvPr>
            <p:ph idx="3" type="body"/>
          </p:nvPr>
        </p:nvSpPr>
        <p:spPr>
          <a:xfrm>
            <a:off x="7431607" y="685470"/>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2445f6eb797_0_293"/>
          <p:cNvSpPr txBox="1"/>
          <p:nvPr>
            <p:ph idx="4" type="body"/>
          </p:nvPr>
        </p:nvSpPr>
        <p:spPr>
          <a:xfrm>
            <a:off x="7431607" y="1760096"/>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2445f6eb797_0_293"/>
          <p:cNvSpPr txBox="1"/>
          <p:nvPr>
            <p:ph idx="5" type="body"/>
          </p:nvPr>
        </p:nvSpPr>
        <p:spPr>
          <a:xfrm>
            <a:off x="7431607" y="2819860"/>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2445f6eb797_0_293"/>
          <p:cNvSpPr txBox="1"/>
          <p:nvPr>
            <p:ph idx="6" type="body"/>
          </p:nvPr>
        </p:nvSpPr>
        <p:spPr>
          <a:xfrm>
            <a:off x="7417752" y="3878046"/>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g2445f6eb797_0_293"/>
          <p:cNvSpPr txBox="1"/>
          <p:nvPr>
            <p:ph idx="7" type="body"/>
          </p:nvPr>
        </p:nvSpPr>
        <p:spPr>
          <a:xfrm>
            <a:off x="7431607" y="4955348"/>
            <a:ext cx="4351800" cy="8223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g2445f6eb797_0_293"/>
          <p:cNvSpPr txBox="1"/>
          <p:nvPr>
            <p:ph idx="8" type="body"/>
          </p:nvPr>
        </p:nvSpPr>
        <p:spPr>
          <a:xfrm>
            <a:off x="6701697" y="742665"/>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g2445f6eb797_0_293"/>
          <p:cNvSpPr txBox="1"/>
          <p:nvPr>
            <p:ph idx="9" type="body"/>
          </p:nvPr>
        </p:nvSpPr>
        <p:spPr>
          <a:xfrm>
            <a:off x="6701697" y="1817291"/>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2445f6eb797_0_293"/>
          <p:cNvSpPr txBox="1"/>
          <p:nvPr>
            <p:ph idx="13" type="body"/>
          </p:nvPr>
        </p:nvSpPr>
        <p:spPr>
          <a:xfrm>
            <a:off x="6701697" y="2877055"/>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g2445f6eb797_0_293"/>
          <p:cNvSpPr txBox="1"/>
          <p:nvPr>
            <p:ph idx="14" type="body"/>
          </p:nvPr>
        </p:nvSpPr>
        <p:spPr>
          <a:xfrm>
            <a:off x="6687842" y="3935241"/>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2445f6eb797_0_293"/>
          <p:cNvSpPr txBox="1"/>
          <p:nvPr>
            <p:ph idx="15" type="body"/>
          </p:nvPr>
        </p:nvSpPr>
        <p:spPr>
          <a:xfrm>
            <a:off x="6701697" y="5012543"/>
            <a:ext cx="511200" cy="635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g2445f6eb797_0_293"/>
          <p:cNvSpPr/>
          <p:nvPr/>
        </p:nvSpPr>
        <p:spPr>
          <a:xfrm>
            <a:off x="7285064" y="6089907"/>
            <a:ext cx="4498500" cy="4617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800"/>
              <a:buFont typeface="Arial"/>
              <a:buNone/>
            </a:pPr>
            <a:r>
              <a:rPr b="0" i="0" lang="en-GB"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53" name="Google Shape;53;g2445f6eb797_0_293"/>
          <p:cNvSpPr/>
          <p:nvPr/>
        </p:nvSpPr>
        <p:spPr>
          <a:xfrm>
            <a:off x="15865" y="5296347"/>
            <a:ext cx="6178844" cy="158718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g2445f6eb797_0_293"/>
          <p:cNvSpPr/>
          <p:nvPr/>
        </p:nvSpPr>
        <p:spPr>
          <a:xfrm>
            <a:off x="152400" y="153010"/>
            <a:ext cx="6525450" cy="6882834"/>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435" name="Shape 435"/>
        <p:cNvGrpSpPr/>
        <p:nvPr/>
      </p:nvGrpSpPr>
      <p:grpSpPr>
        <a:xfrm>
          <a:off x="0" y="0"/>
          <a:ext cx="0" cy="0"/>
          <a:chOff x="0" y="0"/>
          <a:chExt cx="0" cy="0"/>
        </a:xfrm>
      </p:grpSpPr>
      <p:sp>
        <p:nvSpPr>
          <p:cNvPr id="436" name="Google Shape;436;p43"/>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37" name="Google Shape;437;p43"/>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38" name="Google Shape;438;p43"/>
          <p:cNvSpPr/>
          <p:nvPr>
            <p:ph idx="2" type="pic"/>
          </p:nvPr>
        </p:nvSpPr>
        <p:spPr>
          <a:xfrm>
            <a:off x="7061200" y="1203325"/>
            <a:ext cx="5130800" cy="3913188"/>
          </a:xfrm>
          <a:prstGeom prst="rect">
            <a:avLst/>
          </a:prstGeom>
          <a:solidFill>
            <a:schemeClr val="lt1"/>
          </a:solidFill>
          <a:ln>
            <a:noFill/>
          </a:ln>
        </p:spPr>
      </p:sp>
      <p:sp>
        <p:nvSpPr>
          <p:cNvPr id="439" name="Google Shape;439;p43"/>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43"/>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41" name="Google Shape;441;p43"/>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42" name="Google Shape;442;p43"/>
          <p:cNvGrpSpPr/>
          <p:nvPr/>
        </p:nvGrpSpPr>
        <p:grpSpPr>
          <a:xfrm>
            <a:off x="408953" y="6110271"/>
            <a:ext cx="11323912" cy="541807"/>
            <a:chOff x="430699" y="6069857"/>
            <a:chExt cx="11323912" cy="541807"/>
          </a:xfrm>
        </p:grpSpPr>
        <p:sp>
          <p:nvSpPr>
            <p:cNvPr id="443" name="Google Shape;443;p43"/>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4" name="Google Shape;444;p4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45" name="Google Shape;445;p43"/>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446" name="Shape 446"/>
        <p:cNvGrpSpPr/>
        <p:nvPr/>
      </p:nvGrpSpPr>
      <p:grpSpPr>
        <a:xfrm>
          <a:off x="0" y="0"/>
          <a:ext cx="0" cy="0"/>
          <a:chOff x="0" y="0"/>
          <a:chExt cx="0" cy="0"/>
        </a:xfrm>
      </p:grpSpPr>
      <p:sp>
        <p:nvSpPr>
          <p:cNvPr id="447" name="Google Shape;447;p44"/>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8" name="Google Shape;448;p44"/>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449" name="Google Shape;449;p44"/>
          <p:cNvGrpSpPr/>
          <p:nvPr/>
        </p:nvGrpSpPr>
        <p:grpSpPr>
          <a:xfrm>
            <a:off x="2530564" y="336687"/>
            <a:ext cx="9078210" cy="5854425"/>
            <a:chOff x="3152299" y="635855"/>
            <a:chExt cx="19296834" cy="12444290"/>
          </a:xfrm>
        </p:grpSpPr>
        <p:pic>
          <p:nvPicPr>
            <p:cNvPr descr="iPhone6_mockup_front_white.png" id="450" name="Google Shape;450;p44"/>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451" name="Google Shape;451;p44"/>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452" name="Google Shape;452;p44"/>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453" name="Google Shape;453;p44"/>
          <p:cNvSpPr/>
          <p:nvPr>
            <p:ph idx="2" type="pic"/>
          </p:nvPr>
        </p:nvSpPr>
        <p:spPr>
          <a:xfrm>
            <a:off x="8602116" y="1265033"/>
            <a:ext cx="2266512" cy="3978298"/>
          </a:xfrm>
          <a:prstGeom prst="rect">
            <a:avLst/>
          </a:prstGeom>
          <a:solidFill>
            <a:schemeClr val="lt1"/>
          </a:solidFill>
          <a:ln>
            <a:noFill/>
          </a:ln>
        </p:spPr>
      </p:sp>
      <p:sp>
        <p:nvSpPr>
          <p:cNvPr id="454" name="Google Shape;454;p44"/>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44"/>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56" name="Google Shape;456;p44"/>
          <p:cNvGrpSpPr/>
          <p:nvPr/>
        </p:nvGrpSpPr>
        <p:grpSpPr>
          <a:xfrm>
            <a:off x="408953" y="6110271"/>
            <a:ext cx="11323912" cy="541807"/>
            <a:chOff x="430699" y="6069857"/>
            <a:chExt cx="11323912" cy="541807"/>
          </a:xfrm>
        </p:grpSpPr>
        <p:sp>
          <p:nvSpPr>
            <p:cNvPr id="457" name="Google Shape;457;p4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8" name="Google Shape;458;p4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59" name="Google Shape;459;p44"/>
            <p:cNvPicPr preferRelativeResize="0"/>
            <p:nvPr/>
          </p:nvPicPr>
          <p:blipFill rotWithShape="1">
            <a:blip r:embed="rId3">
              <a:alphaModFix/>
            </a:blip>
            <a:srcRect b="-7350" l="28689" r="49708" t="329"/>
            <a:stretch/>
          </p:blipFill>
          <p:spPr>
            <a:xfrm>
              <a:off x="430699" y="6069857"/>
              <a:ext cx="394801" cy="448830"/>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460" name="Shape 460"/>
        <p:cNvGrpSpPr/>
        <p:nvPr/>
      </p:nvGrpSpPr>
      <p:grpSpPr>
        <a:xfrm>
          <a:off x="0" y="0"/>
          <a:ext cx="0" cy="0"/>
          <a:chOff x="0" y="0"/>
          <a:chExt cx="0" cy="0"/>
        </a:xfrm>
      </p:grpSpPr>
      <p:grpSp>
        <p:nvGrpSpPr>
          <p:cNvPr id="461" name="Google Shape;461;p45"/>
          <p:cNvGrpSpPr/>
          <p:nvPr/>
        </p:nvGrpSpPr>
        <p:grpSpPr>
          <a:xfrm flipH="1" rot="-2700000">
            <a:off x="3894556" y="400601"/>
            <a:ext cx="1969370" cy="1472145"/>
            <a:chOff x="4411342" y="-101937"/>
            <a:chExt cx="3052994" cy="2282176"/>
          </a:xfrm>
        </p:grpSpPr>
        <p:sp>
          <p:nvSpPr>
            <p:cNvPr id="462" name="Google Shape;462;p45"/>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3" name="Google Shape;463;p45"/>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9" l="-18856" r="18855" t="-14073"/>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45"/>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45"/>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6" name="Google Shape;466;p45"/>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467" name="Google Shape;467;p45"/>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45"/>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9" name="Google Shape;469;p45"/>
          <p:cNvGrpSpPr/>
          <p:nvPr/>
        </p:nvGrpSpPr>
        <p:grpSpPr>
          <a:xfrm rot="-5400000">
            <a:off x="-1013603" y="4727067"/>
            <a:ext cx="3059425" cy="407404"/>
            <a:chOff x="4345239" y="6324600"/>
            <a:chExt cx="3059425" cy="407404"/>
          </a:xfrm>
        </p:grpSpPr>
        <p:sp>
          <p:nvSpPr>
            <p:cNvPr id="470" name="Google Shape;470;p4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71" name="Google Shape;471;p45"/>
            <p:cNvPicPr preferRelativeResize="0"/>
            <p:nvPr/>
          </p:nvPicPr>
          <p:blipFill rotWithShape="1">
            <a:blip r:embed="rId3">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472" name="Shape 472"/>
        <p:cNvGrpSpPr/>
        <p:nvPr/>
      </p:nvGrpSpPr>
      <p:grpSpPr>
        <a:xfrm>
          <a:off x="0" y="0"/>
          <a:ext cx="0" cy="0"/>
          <a:chOff x="0" y="0"/>
          <a:chExt cx="0" cy="0"/>
        </a:xfrm>
      </p:grpSpPr>
      <p:sp>
        <p:nvSpPr>
          <p:cNvPr id="473" name="Google Shape;473;p46"/>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n-GB"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474" name="Google Shape;474;p46"/>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475" name="Google Shape;475;p46"/>
          <p:cNvSpPr/>
          <p:nvPr/>
        </p:nvSpPr>
        <p:spPr>
          <a:xfrm>
            <a:off x="2102383" y="2832249"/>
            <a:ext cx="1233055" cy="123305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6" name="Google Shape;476;p46"/>
          <p:cNvSpPr/>
          <p:nvPr/>
        </p:nvSpPr>
        <p:spPr>
          <a:xfrm>
            <a:off x="596976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7" name="Google Shape;477;p46"/>
          <p:cNvSpPr/>
          <p:nvPr/>
        </p:nvSpPr>
        <p:spPr>
          <a:xfrm>
            <a:off x="9383674" y="3362570"/>
            <a:ext cx="172412" cy="17241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78" name="Google Shape;478;p46"/>
          <p:cNvSpPr/>
          <p:nvPr/>
        </p:nvSpPr>
        <p:spPr>
          <a:xfrm>
            <a:off x="4956904" y="3803693"/>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79" name="Google Shape;479;p46"/>
          <p:cNvSpPr/>
          <p:nvPr/>
        </p:nvSpPr>
        <p:spPr>
          <a:xfrm>
            <a:off x="8370812"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80" name="Google Shape;480;p46"/>
          <p:cNvSpPr/>
          <p:nvPr/>
        </p:nvSpPr>
        <p:spPr>
          <a:xfrm>
            <a:off x="548344" y="114165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481" name="Google Shape;481;p46"/>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46"/>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46"/>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46"/>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46"/>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46"/>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7" name="Google Shape;487;p46"/>
          <p:cNvGrpSpPr/>
          <p:nvPr/>
        </p:nvGrpSpPr>
        <p:grpSpPr>
          <a:xfrm>
            <a:off x="495393" y="6135034"/>
            <a:ext cx="3059425" cy="407404"/>
            <a:chOff x="4345239" y="6324600"/>
            <a:chExt cx="3059425" cy="407404"/>
          </a:xfrm>
        </p:grpSpPr>
        <p:sp>
          <p:nvSpPr>
            <p:cNvPr id="488" name="Google Shape;488;p4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489" name="Google Shape;489;p46"/>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490" name="Shape 490"/>
        <p:cNvGrpSpPr/>
        <p:nvPr/>
      </p:nvGrpSpPr>
      <p:grpSpPr>
        <a:xfrm>
          <a:off x="0" y="0"/>
          <a:ext cx="0" cy="0"/>
          <a:chOff x="0" y="0"/>
          <a:chExt cx="0" cy="0"/>
        </a:xfrm>
      </p:grpSpPr>
      <p:cxnSp>
        <p:nvCxnSpPr>
          <p:cNvPr id="491" name="Google Shape;491;p47"/>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492" name="Google Shape;492;p47"/>
          <p:cNvSpPr/>
          <p:nvPr/>
        </p:nvSpPr>
        <p:spPr>
          <a:xfrm>
            <a:off x="604027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29C2F2"/>
              </a:solidFill>
              <a:latin typeface="Calibri"/>
              <a:ea typeface="Calibri"/>
              <a:cs typeface="Calibri"/>
              <a:sym typeface="Calibri"/>
            </a:endParaRPr>
          </a:p>
        </p:txBody>
      </p:sp>
      <p:sp>
        <p:nvSpPr>
          <p:cNvPr id="493" name="Google Shape;493;p47"/>
          <p:cNvSpPr/>
          <p:nvPr/>
        </p:nvSpPr>
        <p:spPr>
          <a:xfrm>
            <a:off x="2626366" y="3362571"/>
            <a:ext cx="172412" cy="17241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83553"/>
              </a:solidFill>
              <a:latin typeface="Calibri"/>
              <a:ea typeface="Calibri"/>
              <a:cs typeface="Calibri"/>
              <a:sym typeface="Calibri"/>
            </a:endParaRPr>
          </a:p>
        </p:txBody>
      </p:sp>
      <p:sp>
        <p:nvSpPr>
          <p:cNvPr id="494" name="Google Shape;494;p47"/>
          <p:cNvSpPr/>
          <p:nvPr/>
        </p:nvSpPr>
        <p:spPr>
          <a:xfrm>
            <a:off x="5027413"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n-GB"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495" name="Google Shape;495;p47"/>
          <p:cNvSpPr/>
          <p:nvPr/>
        </p:nvSpPr>
        <p:spPr>
          <a:xfrm>
            <a:off x="9393224" y="3362571"/>
            <a:ext cx="172412" cy="172412"/>
          </a:xfrm>
          <a:prstGeom prst="ellipse">
            <a:avLst/>
          </a:prstGeom>
          <a:solidFill>
            <a:srgbClr val="7F59A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496" name="Google Shape;496;p47"/>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47"/>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8" name="Google Shape;498;p47"/>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47"/>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47"/>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47"/>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02" name="Google Shape;502;p47"/>
          <p:cNvGrpSpPr/>
          <p:nvPr/>
        </p:nvGrpSpPr>
        <p:grpSpPr>
          <a:xfrm>
            <a:off x="4571670" y="6135034"/>
            <a:ext cx="3059425" cy="407404"/>
            <a:chOff x="4345239" y="6324600"/>
            <a:chExt cx="3059425" cy="407404"/>
          </a:xfrm>
        </p:grpSpPr>
        <p:sp>
          <p:nvSpPr>
            <p:cNvPr id="503" name="Google Shape;503;p4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04" name="Google Shape;504;p47"/>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05" name="Shape 505"/>
        <p:cNvGrpSpPr/>
        <p:nvPr/>
      </p:nvGrpSpPr>
      <p:grpSpPr>
        <a:xfrm>
          <a:off x="0" y="0"/>
          <a:ext cx="0" cy="0"/>
          <a:chOff x="0" y="0"/>
          <a:chExt cx="0" cy="0"/>
        </a:xfrm>
      </p:grpSpPr>
      <p:grpSp>
        <p:nvGrpSpPr>
          <p:cNvPr id="506" name="Google Shape;506;p48"/>
          <p:cNvGrpSpPr/>
          <p:nvPr/>
        </p:nvGrpSpPr>
        <p:grpSpPr>
          <a:xfrm flipH="1">
            <a:off x="-87112" y="2832249"/>
            <a:ext cx="10088030" cy="1233055"/>
            <a:chOff x="4201590" y="5664497"/>
            <a:chExt cx="20176060" cy="2466109"/>
          </a:xfrm>
        </p:grpSpPr>
        <p:cxnSp>
          <p:nvCxnSpPr>
            <p:cNvPr id="507" name="Google Shape;507;p48"/>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08" name="Google Shape;508;p48"/>
            <p:cNvSpPr/>
            <p:nvPr/>
          </p:nvSpPr>
          <p:spPr>
            <a:xfrm>
              <a:off x="4201590" y="5664497"/>
              <a:ext cx="2466109" cy="2466109"/>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9" name="Google Shape;509;p48"/>
            <p:cNvSpPr/>
            <p:nvPr/>
          </p:nvSpPr>
          <p:spPr>
            <a:xfrm>
              <a:off x="11936354" y="6725140"/>
              <a:ext cx="344824" cy="344824"/>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1B728D"/>
                </a:solidFill>
                <a:latin typeface="Calibri"/>
                <a:ea typeface="Calibri"/>
                <a:cs typeface="Calibri"/>
                <a:sym typeface="Calibri"/>
              </a:endParaRPr>
            </a:p>
          </p:txBody>
        </p:sp>
        <p:sp>
          <p:nvSpPr>
            <p:cNvPr id="510" name="Google Shape;510;p48"/>
            <p:cNvSpPr/>
            <p:nvPr/>
          </p:nvSpPr>
          <p:spPr>
            <a:xfrm>
              <a:off x="18764171" y="6725140"/>
              <a:ext cx="344824" cy="344824"/>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11" name="Google Shape;511;p48"/>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48"/>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48"/>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48"/>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48"/>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6" name="Google Shape;516;p48"/>
          <p:cNvGrpSpPr/>
          <p:nvPr/>
        </p:nvGrpSpPr>
        <p:grpSpPr>
          <a:xfrm>
            <a:off x="8471206" y="6135034"/>
            <a:ext cx="3059425" cy="407404"/>
            <a:chOff x="4345239" y="6324600"/>
            <a:chExt cx="3059425" cy="407404"/>
          </a:xfrm>
        </p:grpSpPr>
        <p:sp>
          <p:nvSpPr>
            <p:cNvPr id="517" name="Google Shape;517;p4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18" name="Google Shape;518;p48"/>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19" name="Shape 519"/>
        <p:cNvGrpSpPr/>
        <p:nvPr/>
      </p:nvGrpSpPr>
      <p:grpSpPr>
        <a:xfrm>
          <a:off x="0" y="0"/>
          <a:ext cx="0" cy="0"/>
          <a:chOff x="0" y="0"/>
          <a:chExt cx="0" cy="0"/>
        </a:xfrm>
      </p:grpSpPr>
      <p:sp>
        <p:nvSpPr>
          <p:cNvPr id="520" name="Google Shape;520;p49"/>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p49"/>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2" name="Google Shape;522;p49"/>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49"/>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49"/>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49"/>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26" name="Google Shape;526;p49"/>
          <p:cNvGrpSpPr/>
          <p:nvPr/>
        </p:nvGrpSpPr>
        <p:grpSpPr>
          <a:xfrm>
            <a:off x="4571670" y="6135034"/>
            <a:ext cx="3059425" cy="407404"/>
            <a:chOff x="4345239" y="6324600"/>
            <a:chExt cx="3059425" cy="407404"/>
          </a:xfrm>
        </p:grpSpPr>
        <p:sp>
          <p:nvSpPr>
            <p:cNvPr id="527" name="Google Shape;527;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28" name="Google Shape;528;p49"/>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529" name="Shape 529"/>
        <p:cNvGrpSpPr/>
        <p:nvPr/>
      </p:nvGrpSpPr>
      <p:grpSpPr>
        <a:xfrm>
          <a:off x="0" y="0"/>
          <a:ext cx="0" cy="0"/>
          <a:chOff x="0" y="0"/>
          <a:chExt cx="0" cy="0"/>
        </a:xfrm>
      </p:grpSpPr>
      <p:grpSp>
        <p:nvGrpSpPr>
          <p:cNvPr id="530" name="Google Shape;530;p50"/>
          <p:cNvGrpSpPr/>
          <p:nvPr/>
        </p:nvGrpSpPr>
        <p:grpSpPr>
          <a:xfrm>
            <a:off x="13492" y="1875084"/>
            <a:ext cx="12165015" cy="3041254"/>
            <a:chOff x="0" y="4738255"/>
            <a:chExt cx="21169744" cy="5292436"/>
          </a:xfrm>
        </p:grpSpPr>
        <p:sp>
          <p:nvSpPr>
            <p:cNvPr id="531" name="Google Shape;531;p50"/>
            <p:cNvSpPr/>
            <p:nvPr/>
          </p:nvSpPr>
          <p:spPr>
            <a:xfrm>
              <a:off x="0" y="4738255"/>
              <a:ext cx="5292436" cy="5292436"/>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50"/>
            <p:cNvSpPr/>
            <p:nvPr/>
          </p:nvSpPr>
          <p:spPr>
            <a:xfrm>
              <a:off x="5292436" y="4738255"/>
              <a:ext cx="5292436" cy="5292436"/>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3" name="Google Shape;533;p50"/>
            <p:cNvSpPr/>
            <p:nvPr/>
          </p:nvSpPr>
          <p:spPr>
            <a:xfrm>
              <a:off x="10584872" y="4738255"/>
              <a:ext cx="5292436" cy="5292436"/>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4" name="Google Shape;534;p50"/>
            <p:cNvSpPr/>
            <p:nvPr/>
          </p:nvSpPr>
          <p:spPr>
            <a:xfrm>
              <a:off x="15877308" y="4738255"/>
              <a:ext cx="5292436" cy="5292436"/>
            </a:xfrm>
            <a:prstGeom prst="rect">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35" name="Google Shape;535;p50"/>
          <p:cNvSpPr txBox="1"/>
          <p:nvPr>
            <p:ph idx="1" type="body"/>
          </p:nvPr>
        </p:nvSpPr>
        <p:spPr>
          <a:xfrm>
            <a:off x="3054743" y="296373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50"/>
          <p:cNvSpPr txBox="1"/>
          <p:nvPr>
            <p:ph idx="2" type="body"/>
          </p:nvPr>
        </p:nvSpPr>
        <p:spPr>
          <a:xfrm>
            <a:off x="3059026" y="233238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50"/>
          <p:cNvSpPr txBox="1"/>
          <p:nvPr>
            <p:ph idx="3" type="body"/>
          </p:nvPr>
        </p:nvSpPr>
        <p:spPr>
          <a:xfrm>
            <a:off x="3069574" y="369401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50"/>
          <p:cNvSpPr txBox="1"/>
          <p:nvPr>
            <p:ph idx="4" type="body"/>
          </p:nvPr>
        </p:nvSpPr>
        <p:spPr>
          <a:xfrm>
            <a:off x="-979" y="296683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50"/>
          <p:cNvSpPr txBox="1"/>
          <p:nvPr>
            <p:ph idx="5" type="body"/>
          </p:nvPr>
        </p:nvSpPr>
        <p:spPr>
          <a:xfrm>
            <a:off x="3304" y="233548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50"/>
          <p:cNvSpPr txBox="1"/>
          <p:nvPr>
            <p:ph idx="6" type="body"/>
          </p:nvPr>
        </p:nvSpPr>
        <p:spPr>
          <a:xfrm>
            <a:off x="13852" y="369710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50"/>
          <p:cNvSpPr txBox="1"/>
          <p:nvPr>
            <p:ph idx="7" type="body"/>
          </p:nvPr>
        </p:nvSpPr>
        <p:spPr>
          <a:xfrm>
            <a:off x="9124512" y="295042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50"/>
          <p:cNvSpPr txBox="1"/>
          <p:nvPr>
            <p:ph idx="8" type="body"/>
          </p:nvPr>
        </p:nvSpPr>
        <p:spPr>
          <a:xfrm>
            <a:off x="9128795" y="231906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50"/>
          <p:cNvSpPr txBox="1"/>
          <p:nvPr>
            <p:ph idx="9" type="body"/>
          </p:nvPr>
        </p:nvSpPr>
        <p:spPr>
          <a:xfrm>
            <a:off x="9139343" y="368069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50"/>
          <p:cNvSpPr txBox="1"/>
          <p:nvPr>
            <p:ph idx="13" type="body"/>
          </p:nvPr>
        </p:nvSpPr>
        <p:spPr>
          <a:xfrm>
            <a:off x="6068790" y="295351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50"/>
          <p:cNvSpPr txBox="1"/>
          <p:nvPr>
            <p:ph idx="14" type="body"/>
          </p:nvPr>
        </p:nvSpPr>
        <p:spPr>
          <a:xfrm>
            <a:off x="6073073" y="232216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50"/>
          <p:cNvSpPr txBox="1"/>
          <p:nvPr>
            <p:ph idx="15" type="body"/>
          </p:nvPr>
        </p:nvSpPr>
        <p:spPr>
          <a:xfrm>
            <a:off x="6083621" y="368379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5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48" name="Google Shape;548;p50"/>
          <p:cNvGrpSpPr/>
          <p:nvPr/>
        </p:nvGrpSpPr>
        <p:grpSpPr>
          <a:xfrm>
            <a:off x="4571670" y="6135034"/>
            <a:ext cx="3059425" cy="407404"/>
            <a:chOff x="4345239" y="6324600"/>
            <a:chExt cx="3059425" cy="407404"/>
          </a:xfrm>
        </p:grpSpPr>
        <p:sp>
          <p:nvSpPr>
            <p:cNvPr id="549" name="Google Shape;549;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50" name="Google Shape;550;p50"/>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551" name="Shape 551"/>
        <p:cNvGrpSpPr/>
        <p:nvPr/>
      </p:nvGrpSpPr>
      <p:grpSpPr>
        <a:xfrm>
          <a:off x="0" y="0"/>
          <a:ext cx="0" cy="0"/>
          <a:chOff x="0" y="0"/>
          <a:chExt cx="0" cy="0"/>
        </a:xfrm>
      </p:grpSpPr>
      <p:sp>
        <p:nvSpPr>
          <p:cNvPr id="552" name="Google Shape;552;p51"/>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3" name="Google Shape;553;p51"/>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4" name="Google Shape;554;p51"/>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5" name="Google Shape;555;p51"/>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6" name="Google Shape;556;p51"/>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7" name="Google Shape;557;p51"/>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58" name="Google Shape;558;p51"/>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51"/>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51"/>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1" name="Google Shape;561;p51"/>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62" name="Google Shape;562;p51"/>
          <p:cNvGrpSpPr/>
          <p:nvPr/>
        </p:nvGrpSpPr>
        <p:grpSpPr>
          <a:xfrm>
            <a:off x="4571670" y="6135034"/>
            <a:ext cx="3059425" cy="407404"/>
            <a:chOff x="4345239" y="6324600"/>
            <a:chExt cx="3059425" cy="407404"/>
          </a:xfrm>
        </p:grpSpPr>
        <p:sp>
          <p:nvSpPr>
            <p:cNvPr id="563" name="Google Shape;563;p51"/>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64" name="Google Shape;564;p51"/>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565" name="Shape 565"/>
        <p:cNvGrpSpPr/>
        <p:nvPr/>
      </p:nvGrpSpPr>
      <p:grpSpPr>
        <a:xfrm>
          <a:off x="0" y="0"/>
          <a:ext cx="0" cy="0"/>
          <a:chOff x="0" y="0"/>
          <a:chExt cx="0" cy="0"/>
        </a:xfrm>
      </p:grpSpPr>
      <p:sp>
        <p:nvSpPr>
          <p:cNvPr id="566" name="Google Shape;566;p52"/>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7" name="Google Shape;567;p52"/>
          <p:cNvSpPr/>
          <p:nvPr/>
        </p:nvSpPr>
        <p:spPr>
          <a:xfrm>
            <a:off x="3227188" y="18152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8" name="Google Shape;568;p52"/>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69" name="Google Shape;569;p52"/>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0" name="Google Shape;570;p52"/>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1" name="Google Shape;571;p52"/>
          <p:cNvSpPr/>
          <p:nvPr/>
        </p:nvSpPr>
        <p:spPr>
          <a:xfrm>
            <a:off x="1066895" y="1815204"/>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2" name="Google Shape;572;p52"/>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3" name="Google Shape;573;p52"/>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4" name="Google Shape;574;p52"/>
          <p:cNvSpPr/>
          <p:nvPr/>
        </p:nvSpPr>
        <p:spPr>
          <a:xfrm>
            <a:off x="7558165"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75" name="Google Shape;575;p52"/>
          <p:cNvSpPr txBox="1"/>
          <p:nvPr>
            <p:ph idx="1" type="body"/>
          </p:nvPr>
        </p:nvSpPr>
        <p:spPr>
          <a:xfrm>
            <a:off x="748973" y="438588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1"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52"/>
          <p:cNvSpPr txBox="1"/>
          <p:nvPr>
            <p:ph idx="2" type="body"/>
          </p:nvPr>
        </p:nvSpPr>
        <p:spPr>
          <a:xfrm>
            <a:off x="2914986" y="43796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52"/>
          <p:cNvSpPr txBox="1"/>
          <p:nvPr>
            <p:ph idx="3"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1"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52"/>
          <p:cNvSpPr txBox="1"/>
          <p:nvPr>
            <p:ph idx="4" type="body"/>
          </p:nvPr>
        </p:nvSpPr>
        <p:spPr>
          <a:xfrm>
            <a:off x="7244746" y="436493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1"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52"/>
          <p:cNvSpPr txBox="1"/>
          <p:nvPr>
            <p:ph idx="5" type="body"/>
          </p:nvPr>
        </p:nvSpPr>
        <p:spPr>
          <a:xfrm>
            <a:off x="9399324" y="4353360"/>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52"/>
          <p:cNvSpPr/>
          <p:nvPr/>
        </p:nvSpPr>
        <p:spPr>
          <a:xfrm>
            <a:off x="9714586"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581" name="Google Shape;581;p5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2" name="Google Shape;582;p52"/>
          <p:cNvGrpSpPr/>
          <p:nvPr/>
        </p:nvGrpSpPr>
        <p:grpSpPr>
          <a:xfrm>
            <a:off x="4571670" y="6135034"/>
            <a:ext cx="3059425" cy="407404"/>
            <a:chOff x="4345239" y="6324600"/>
            <a:chExt cx="3059425" cy="407404"/>
          </a:xfrm>
        </p:grpSpPr>
        <p:sp>
          <p:nvSpPr>
            <p:cNvPr id="583" name="Google Shape;583;p52"/>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584" name="Google Shape;584;p52"/>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5" name="Shape 55"/>
        <p:cNvGrpSpPr/>
        <p:nvPr/>
      </p:nvGrpSpPr>
      <p:grpSpPr>
        <a:xfrm>
          <a:off x="0" y="0"/>
          <a:ext cx="0" cy="0"/>
          <a:chOff x="0" y="0"/>
          <a:chExt cx="0" cy="0"/>
        </a:xfrm>
      </p:grpSpPr>
      <p:sp>
        <p:nvSpPr>
          <p:cNvPr id="56" name="Google Shape;56;g2445f6eb797_0_312"/>
          <p:cNvSpPr/>
          <p:nvPr/>
        </p:nvSpPr>
        <p:spPr>
          <a:xfrm>
            <a:off x="241300" y="228600"/>
            <a:ext cx="11696700" cy="30354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g2445f6eb797_0_312"/>
          <p:cNvSpPr/>
          <p:nvPr/>
        </p:nvSpPr>
        <p:spPr>
          <a:xfrm>
            <a:off x="831350" y="1502804"/>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58" name="Google Shape;58;g2445f6eb797_0_312"/>
          <p:cNvGrpSpPr/>
          <p:nvPr/>
        </p:nvGrpSpPr>
        <p:grpSpPr>
          <a:xfrm>
            <a:off x="2530719" y="336718"/>
            <a:ext cx="9079160" cy="5855038"/>
            <a:chOff x="3152299" y="635855"/>
            <a:chExt cx="19296834" cy="12444288"/>
          </a:xfrm>
        </p:grpSpPr>
        <p:pic>
          <p:nvPicPr>
            <p:cNvPr descr="iPhone6_mockup_front_white.png" id="59" name="Google Shape;59;g2445f6eb797_0_312"/>
            <p:cNvPicPr preferRelativeResize="0"/>
            <p:nvPr/>
          </p:nvPicPr>
          <p:blipFill rotWithShape="1">
            <a:blip r:embed="rId2">
              <a:alphaModFix/>
            </a:blip>
            <a:srcRect b="0" l="0" r="0" t="0"/>
            <a:stretch/>
          </p:blipFill>
          <p:spPr>
            <a:xfrm>
              <a:off x="14493359" y="635855"/>
              <a:ext cx="7955774" cy="12444288"/>
            </a:xfrm>
            <a:prstGeom prst="rect">
              <a:avLst/>
            </a:prstGeom>
            <a:noFill/>
            <a:ln>
              <a:noFill/>
            </a:ln>
          </p:spPr>
        </p:pic>
        <p:sp>
          <p:nvSpPr>
            <p:cNvPr id="60" name="Google Shape;60;g2445f6eb797_0_312"/>
            <p:cNvSpPr txBox="1"/>
            <p:nvPr/>
          </p:nvSpPr>
          <p:spPr>
            <a:xfrm>
              <a:off x="3152299" y="9384825"/>
              <a:ext cx="2262300" cy="137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61" name="Google Shape;61;g2445f6eb797_0_312"/>
            <p:cNvSpPr txBox="1"/>
            <p:nvPr/>
          </p:nvSpPr>
          <p:spPr>
            <a:xfrm>
              <a:off x="9842014" y="9384825"/>
              <a:ext cx="2242800" cy="137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62" name="Google Shape;62;g2445f6eb797_0_312"/>
          <p:cNvSpPr/>
          <p:nvPr>
            <p:ph idx="2" type="pic"/>
          </p:nvPr>
        </p:nvSpPr>
        <p:spPr>
          <a:xfrm>
            <a:off x="8602116" y="1265033"/>
            <a:ext cx="2266500" cy="3978300"/>
          </a:xfrm>
          <a:prstGeom prst="rect">
            <a:avLst/>
          </a:prstGeom>
          <a:solidFill>
            <a:schemeClr val="lt1"/>
          </a:solidFill>
          <a:ln>
            <a:noFill/>
          </a:ln>
        </p:spPr>
      </p:sp>
      <p:sp>
        <p:nvSpPr>
          <p:cNvPr id="63" name="Google Shape;63;g2445f6eb797_0_312"/>
          <p:cNvSpPr txBox="1"/>
          <p:nvPr>
            <p:ph idx="1" type="body"/>
          </p:nvPr>
        </p:nvSpPr>
        <p:spPr>
          <a:xfrm>
            <a:off x="734715" y="3594101"/>
            <a:ext cx="4983300" cy="2030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g2445f6eb797_0_312"/>
          <p:cNvSpPr txBox="1"/>
          <p:nvPr>
            <p:ph idx="3" type="body"/>
          </p:nvPr>
        </p:nvSpPr>
        <p:spPr>
          <a:xfrm>
            <a:off x="734714" y="642972"/>
            <a:ext cx="50853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 name="Google Shape;65;g2445f6eb797_0_312"/>
          <p:cNvGrpSpPr/>
          <p:nvPr/>
        </p:nvGrpSpPr>
        <p:grpSpPr>
          <a:xfrm>
            <a:off x="408953" y="6110271"/>
            <a:ext cx="11323951" cy="541675"/>
            <a:chOff x="430699" y="6069857"/>
            <a:chExt cx="11323951" cy="541675"/>
          </a:xfrm>
        </p:grpSpPr>
        <p:sp>
          <p:nvSpPr>
            <p:cNvPr id="66" name="Google Shape;66;g2445f6eb797_0_312"/>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 name="Google Shape;67;g2445f6eb797_0_312"/>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8" name="Google Shape;68;g2445f6eb797_0_312"/>
            <p:cNvPicPr preferRelativeResize="0"/>
            <p:nvPr/>
          </p:nvPicPr>
          <p:blipFill rotWithShape="1">
            <a:blip r:embed="rId3">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585" name="Shape 585"/>
        <p:cNvGrpSpPr/>
        <p:nvPr/>
      </p:nvGrpSpPr>
      <p:grpSpPr>
        <a:xfrm>
          <a:off x="0" y="0"/>
          <a:ext cx="0" cy="0"/>
          <a:chOff x="0" y="0"/>
          <a:chExt cx="0" cy="0"/>
        </a:xfrm>
      </p:grpSpPr>
      <p:sp>
        <p:nvSpPr>
          <p:cNvPr id="586" name="Google Shape;586;p53"/>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7" name="Google Shape;587;p53"/>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53"/>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9" name="Google Shape;589;p53"/>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0" name="Google Shape;590;p53"/>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1" name="Google Shape;591;p53"/>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92" name="Google Shape;592;p53"/>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53"/>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4" name="Google Shape;594;p53"/>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5" name="Google Shape;595;p53"/>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6" name="Google Shape;596;p53"/>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7" name="Google Shape;597;p53"/>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98" name="Google Shape;598;p53"/>
          <p:cNvGrpSpPr/>
          <p:nvPr/>
        </p:nvGrpSpPr>
        <p:grpSpPr>
          <a:xfrm>
            <a:off x="4571670" y="6135034"/>
            <a:ext cx="3059425" cy="407404"/>
            <a:chOff x="4345239" y="6324600"/>
            <a:chExt cx="3059425" cy="407404"/>
          </a:xfrm>
        </p:grpSpPr>
        <p:sp>
          <p:nvSpPr>
            <p:cNvPr id="599" name="Google Shape;599;p53"/>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00" name="Google Shape;600;p53"/>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601" name="Shape 601"/>
        <p:cNvGrpSpPr/>
        <p:nvPr/>
      </p:nvGrpSpPr>
      <p:grpSpPr>
        <a:xfrm>
          <a:off x="0" y="0"/>
          <a:ext cx="0" cy="0"/>
          <a:chOff x="0" y="0"/>
          <a:chExt cx="0" cy="0"/>
        </a:xfrm>
      </p:grpSpPr>
      <p:grpSp>
        <p:nvGrpSpPr>
          <p:cNvPr id="602" name="Google Shape;602;p54"/>
          <p:cNvGrpSpPr/>
          <p:nvPr/>
        </p:nvGrpSpPr>
        <p:grpSpPr>
          <a:xfrm>
            <a:off x="1154562" y="1887157"/>
            <a:ext cx="9882876" cy="2798187"/>
            <a:chOff x="1875859" y="4907106"/>
            <a:chExt cx="20625932" cy="5839921"/>
          </a:xfrm>
        </p:grpSpPr>
        <p:sp>
          <p:nvSpPr>
            <p:cNvPr id="603" name="Google Shape;603;p54"/>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4" name="Google Shape;604;p54"/>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5" name="Google Shape;605;p54"/>
            <p:cNvSpPr/>
            <p:nvPr/>
          </p:nvSpPr>
          <p:spPr>
            <a:xfrm rot="10800000">
              <a:off x="9956596" y="4907108"/>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6" name="Google Shape;606;p54"/>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7" name="Google Shape;607;p54"/>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8" name="Google Shape;608;p54"/>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09" name="Google Shape;609;p54"/>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0" name="Google Shape;610;p54"/>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1" name="Google Shape;611;p54"/>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2" name="Google Shape;612;p54"/>
            <p:cNvSpPr/>
            <p:nvPr/>
          </p:nvSpPr>
          <p:spPr>
            <a:xfrm>
              <a:off x="18037332"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613" name="Google Shape;613;p54"/>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614" name="Google Shape;614;p54"/>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615" name="Google Shape;615;p54"/>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616" name="Google Shape;616;p54"/>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617" name="Google Shape;617;p54"/>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618" name="Google Shape;618;p54"/>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9" name="Google Shape;619;p54"/>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54"/>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54"/>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54"/>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54"/>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24" name="Google Shape;624;p54"/>
          <p:cNvGrpSpPr/>
          <p:nvPr/>
        </p:nvGrpSpPr>
        <p:grpSpPr>
          <a:xfrm>
            <a:off x="4571670" y="6135034"/>
            <a:ext cx="3059425" cy="407404"/>
            <a:chOff x="4345239" y="6324600"/>
            <a:chExt cx="3059425" cy="407404"/>
          </a:xfrm>
        </p:grpSpPr>
        <p:sp>
          <p:nvSpPr>
            <p:cNvPr id="625" name="Google Shape;625;p5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26" name="Google Shape;626;p54"/>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627" name="Shape 627"/>
        <p:cNvGrpSpPr/>
        <p:nvPr/>
      </p:nvGrpSpPr>
      <p:grpSpPr>
        <a:xfrm>
          <a:off x="0" y="0"/>
          <a:ext cx="0" cy="0"/>
          <a:chOff x="0" y="0"/>
          <a:chExt cx="0" cy="0"/>
        </a:xfrm>
      </p:grpSpPr>
      <p:grpSp>
        <p:nvGrpSpPr>
          <p:cNvPr id="628" name="Google Shape;628;p55"/>
          <p:cNvGrpSpPr/>
          <p:nvPr/>
        </p:nvGrpSpPr>
        <p:grpSpPr>
          <a:xfrm>
            <a:off x="958611" y="1840131"/>
            <a:ext cx="10383759" cy="2382415"/>
            <a:chOff x="2122935" y="4949396"/>
            <a:chExt cx="20123405" cy="5001613"/>
          </a:xfrm>
        </p:grpSpPr>
        <p:sp>
          <p:nvSpPr>
            <p:cNvPr id="629" name="Google Shape;629;p55"/>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0" name="Google Shape;630;p5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1" name="Google Shape;631;p5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2" name="Google Shape;632;p5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33" name="Google Shape;633;p55"/>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634" name="Google Shape;634;p55"/>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635" name="Google Shape;635;p55"/>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55"/>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55"/>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55"/>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55"/>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55"/>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55"/>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55"/>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3600"/>
              <a:buNone/>
              <a:defRPr b="1" i="0" sz="36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55"/>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4" name="Google Shape;644;p55"/>
          <p:cNvGrpSpPr/>
          <p:nvPr/>
        </p:nvGrpSpPr>
        <p:grpSpPr>
          <a:xfrm>
            <a:off x="4571670" y="6135034"/>
            <a:ext cx="3059425" cy="407404"/>
            <a:chOff x="4345239" y="6324600"/>
            <a:chExt cx="3059425" cy="407404"/>
          </a:xfrm>
        </p:grpSpPr>
        <p:sp>
          <p:nvSpPr>
            <p:cNvPr id="645" name="Google Shape;645;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46" name="Google Shape;646;p55"/>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647" name="Shape 647"/>
        <p:cNvGrpSpPr/>
        <p:nvPr/>
      </p:nvGrpSpPr>
      <p:grpSpPr>
        <a:xfrm>
          <a:off x="0" y="0"/>
          <a:ext cx="0" cy="0"/>
          <a:chOff x="0" y="0"/>
          <a:chExt cx="0" cy="0"/>
        </a:xfrm>
      </p:grpSpPr>
      <p:grpSp>
        <p:nvGrpSpPr>
          <p:cNvPr id="648" name="Google Shape;648;p56"/>
          <p:cNvGrpSpPr/>
          <p:nvPr/>
        </p:nvGrpSpPr>
        <p:grpSpPr>
          <a:xfrm>
            <a:off x="2282521" y="1805252"/>
            <a:ext cx="7491958" cy="1805615"/>
            <a:chOff x="7490990" y="4949396"/>
            <a:chExt cx="14519185" cy="3790686"/>
          </a:xfrm>
        </p:grpSpPr>
        <p:sp>
          <p:nvSpPr>
            <p:cNvPr id="649" name="Google Shape;649;p5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50" name="Google Shape;650;p5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651" name="Google Shape;651;p5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652" name="Google Shape;652;p56"/>
          <p:cNvSpPr txBox="1"/>
          <p:nvPr>
            <p:ph idx="1" type="body"/>
          </p:nvPr>
        </p:nvSpPr>
        <p:spPr>
          <a:xfrm>
            <a:off x="2214217" y="4216262"/>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56"/>
          <p:cNvSpPr txBox="1"/>
          <p:nvPr>
            <p:ph idx="2" type="body"/>
          </p:nvPr>
        </p:nvSpPr>
        <p:spPr>
          <a:xfrm>
            <a:off x="4981534" y="418248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4" name="Google Shape;654;p56"/>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56"/>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56"/>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56"/>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56"/>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9" name="Google Shape;659;p56"/>
          <p:cNvGrpSpPr/>
          <p:nvPr/>
        </p:nvGrpSpPr>
        <p:grpSpPr>
          <a:xfrm>
            <a:off x="4571670" y="6135034"/>
            <a:ext cx="3059425" cy="407404"/>
            <a:chOff x="4345239" y="6324600"/>
            <a:chExt cx="3059425" cy="407404"/>
          </a:xfrm>
        </p:grpSpPr>
        <p:sp>
          <p:nvSpPr>
            <p:cNvPr id="660" name="Google Shape;660;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61" name="Google Shape;661;p56"/>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662" name="Shape 662"/>
        <p:cNvGrpSpPr/>
        <p:nvPr/>
      </p:nvGrpSpPr>
      <p:grpSpPr>
        <a:xfrm>
          <a:off x="0" y="0"/>
          <a:ext cx="0" cy="0"/>
          <a:chOff x="0" y="0"/>
          <a:chExt cx="0" cy="0"/>
        </a:xfrm>
      </p:grpSpPr>
      <p:grpSp>
        <p:nvGrpSpPr>
          <p:cNvPr id="663" name="Google Shape;663;p57"/>
          <p:cNvGrpSpPr/>
          <p:nvPr/>
        </p:nvGrpSpPr>
        <p:grpSpPr>
          <a:xfrm flipH="1">
            <a:off x="8729578" y="863758"/>
            <a:ext cx="3462422" cy="4621568"/>
            <a:chOff x="1333421" y="1575267"/>
            <a:chExt cx="7926559" cy="10580207"/>
          </a:xfrm>
        </p:grpSpPr>
        <p:sp>
          <p:nvSpPr>
            <p:cNvPr id="664" name="Google Shape;664;p57"/>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5" name="Google Shape;665;p57"/>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6" name="Google Shape;666;p57"/>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7" name="Google Shape;667;p57"/>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8" name="Google Shape;668;p57"/>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69" name="Google Shape;669;p57"/>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0" name="Google Shape;670;p57"/>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1" name="Google Shape;671;p57"/>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2" name="Google Shape;672;p57"/>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3" name="Google Shape;673;p57"/>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674" name="Google Shape;674;p57"/>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5" name="Google Shape;675;p57"/>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6" name="Google Shape;676;p57"/>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677" name="Google Shape;677;p57"/>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678" name="Google Shape;678;p57"/>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79" name="Google Shape;679;p57"/>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680" name="Google Shape;680;p57"/>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1" name="Google Shape;681;p57"/>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2" name="Google Shape;682;p57"/>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3" name="Google Shape;683;p57"/>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4" name="Google Shape;684;p57"/>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5" name="Google Shape;685;p57"/>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6" name="Google Shape;686;p57"/>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87" name="Google Shape;687;p57"/>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8" name="Google Shape;688;p57"/>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89" name="Google Shape;689;p57"/>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690" name="Google Shape;690;p57"/>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1" name="Google Shape;691;p57"/>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2" name="Google Shape;692;p57"/>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3" name="Google Shape;693;p57"/>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4" name="Google Shape;694;p57"/>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5" name="Google Shape;695;p57"/>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6" name="Google Shape;696;p57"/>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7" name="Google Shape;697;p57"/>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698" name="Google Shape;698;p57"/>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699" name="Google Shape;699;p57"/>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700" name="Google Shape;700;p57"/>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1" name="Google Shape;701;p57"/>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2" name="Google Shape;702;p57"/>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3" name="Google Shape;703;p57"/>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4" name="Google Shape;704;p57"/>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5" name="Google Shape;705;p57"/>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6" name="Google Shape;706;p57"/>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707" name="Google Shape;707;p57"/>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8" name="Google Shape;708;p57"/>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709" name="Google Shape;709;p57"/>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710" name="Google Shape;710;p57"/>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1" name="Google Shape;711;p57"/>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2" name="Google Shape;712;p57"/>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3" name="Google Shape;713;p57"/>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4" name="Google Shape;714;p57"/>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5" name="Google Shape;715;p57"/>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6" name="Google Shape;716;p57"/>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717" name="Google Shape;717;p57"/>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718" name="Google Shape;718;p57"/>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719" name="Google Shape;719;p57"/>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720" name="Google Shape;720;p57"/>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721" name="Google Shape;721;p57"/>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57"/>
          <p:cNvSpPr/>
          <p:nvPr/>
        </p:nvSpPr>
        <p:spPr>
          <a:xfrm>
            <a:off x="818862"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23" name="Google Shape;723;p57"/>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57"/>
          <p:cNvSpPr txBox="1"/>
          <p:nvPr>
            <p:ph idx="3" type="body"/>
          </p:nvPr>
        </p:nvSpPr>
        <p:spPr>
          <a:xfrm>
            <a:off x="5383588" y="2854742"/>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7F59A1"/>
              </a:buClr>
              <a:buSzPts val="2200"/>
              <a:buNone/>
              <a:defRPr b="1" i="0" sz="2200">
                <a:solidFill>
                  <a:srgbClr val="7F59A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57"/>
          <p:cNvSpPr txBox="1"/>
          <p:nvPr>
            <p:ph idx="4" type="body"/>
          </p:nvPr>
        </p:nvSpPr>
        <p:spPr>
          <a:xfrm>
            <a:off x="6505379" y="565819"/>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1B728D"/>
              </a:buClr>
              <a:buSzPts val="2200"/>
              <a:buNone/>
              <a:defRPr b="1" i="0" sz="2200">
                <a:solidFill>
                  <a:srgbClr val="1B728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57"/>
          <p:cNvSpPr txBox="1"/>
          <p:nvPr>
            <p:ph idx="5" type="body"/>
          </p:nvPr>
        </p:nvSpPr>
        <p:spPr>
          <a:xfrm>
            <a:off x="6667060" y="513966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57"/>
          <p:cNvSpPr txBox="1"/>
          <p:nvPr>
            <p:ph idx="6" type="body"/>
          </p:nvPr>
        </p:nvSpPr>
        <p:spPr>
          <a:xfrm>
            <a:off x="5731326" y="408577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3D3D7D"/>
              </a:buClr>
              <a:buSzPts val="2200"/>
              <a:buNone/>
              <a:defRPr b="1" i="0" sz="2200">
                <a:solidFill>
                  <a:srgbClr val="3D3D7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57"/>
          <p:cNvSpPr txBox="1"/>
          <p:nvPr>
            <p:ph idx="7" type="body"/>
          </p:nvPr>
        </p:nvSpPr>
        <p:spPr>
          <a:xfrm>
            <a:off x="5779231" y="159828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9" name="Google Shape;729;p57"/>
          <p:cNvGrpSpPr/>
          <p:nvPr/>
        </p:nvGrpSpPr>
        <p:grpSpPr>
          <a:xfrm>
            <a:off x="495393" y="6135034"/>
            <a:ext cx="3059425" cy="407404"/>
            <a:chOff x="4345239" y="6324600"/>
            <a:chExt cx="3059425" cy="407404"/>
          </a:xfrm>
        </p:grpSpPr>
        <p:sp>
          <p:nvSpPr>
            <p:cNvPr id="730" name="Google Shape;730;p5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31" name="Google Shape;731;p57"/>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732" name="Shape 732"/>
        <p:cNvGrpSpPr/>
        <p:nvPr/>
      </p:nvGrpSpPr>
      <p:grpSpPr>
        <a:xfrm>
          <a:off x="0" y="0"/>
          <a:ext cx="0" cy="0"/>
          <a:chOff x="0" y="0"/>
          <a:chExt cx="0" cy="0"/>
        </a:xfrm>
      </p:grpSpPr>
      <p:sp>
        <p:nvSpPr>
          <p:cNvPr id="733" name="Google Shape;733;p58"/>
          <p:cNvSpPr txBox="1"/>
          <p:nvPr>
            <p:ph idx="1" type="body"/>
          </p:nvPr>
        </p:nvSpPr>
        <p:spPr>
          <a:xfrm>
            <a:off x="411246" y="1263516"/>
            <a:ext cx="4312551" cy="7482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200"/>
              <a:buNone/>
              <a:defRPr b="0" i="0" sz="22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58"/>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35" name="Google Shape;735;p58"/>
          <p:cNvSpPr txBox="1"/>
          <p:nvPr>
            <p:ph idx="2"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58"/>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7" name="Google Shape;737;p58"/>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58"/>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p58"/>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0" name="Google Shape;740;p58"/>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p58"/>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p58"/>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3" name="Google Shape;743;p58"/>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4" name="Google Shape;744;p58"/>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5" name="Google Shape;745;p58"/>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6" name="Google Shape;746;p58"/>
          <p:cNvSpPr txBox="1"/>
          <p:nvPr>
            <p:ph idx="3" type="body"/>
          </p:nvPr>
        </p:nvSpPr>
        <p:spPr>
          <a:xfrm>
            <a:off x="2519373" y="2476787"/>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58"/>
          <p:cNvSpPr txBox="1"/>
          <p:nvPr>
            <p:ph idx="4" type="body"/>
          </p:nvPr>
        </p:nvSpPr>
        <p:spPr>
          <a:xfrm>
            <a:off x="4466172" y="3462500"/>
            <a:ext cx="1853076"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58"/>
          <p:cNvSpPr txBox="1"/>
          <p:nvPr>
            <p:ph idx="5" type="body"/>
          </p:nvPr>
        </p:nvSpPr>
        <p:spPr>
          <a:xfrm>
            <a:off x="5659370" y="1887731"/>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58"/>
          <p:cNvSpPr txBox="1"/>
          <p:nvPr>
            <p:ph idx="6"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58"/>
          <p:cNvSpPr txBox="1"/>
          <p:nvPr>
            <p:ph idx="7"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58"/>
          <p:cNvSpPr txBox="1"/>
          <p:nvPr>
            <p:ph idx="8" type="body"/>
          </p:nvPr>
        </p:nvSpPr>
        <p:spPr>
          <a:xfrm>
            <a:off x="6964823" y="3174422"/>
            <a:ext cx="213096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58"/>
          <p:cNvSpPr txBox="1"/>
          <p:nvPr>
            <p:ph idx="9" type="body"/>
          </p:nvPr>
        </p:nvSpPr>
        <p:spPr>
          <a:xfrm>
            <a:off x="9081526" y="2119951"/>
            <a:ext cx="2333958"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58"/>
          <p:cNvSpPr txBox="1"/>
          <p:nvPr>
            <p:ph idx="13"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54" name="Google Shape;754;p58"/>
          <p:cNvGrpSpPr/>
          <p:nvPr/>
        </p:nvGrpSpPr>
        <p:grpSpPr>
          <a:xfrm>
            <a:off x="495393" y="6135034"/>
            <a:ext cx="3059425" cy="407404"/>
            <a:chOff x="4345239" y="6324600"/>
            <a:chExt cx="3059425" cy="407404"/>
          </a:xfrm>
        </p:grpSpPr>
        <p:sp>
          <p:nvSpPr>
            <p:cNvPr id="755" name="Google Shape;755;p5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56" name="Google Shape;756;p58"/>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
        <p:nvSpPr>
          <p:cNvPr id="757" name="Google Shape;757;p58"/>
          <p:cNvSpPr txBox="1"/>
          <p:nvPr>
            <p:ph idx="14"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58"/>
          <p:cNvSpPr txBox="1"/>
          <p:nvPr>
            <p:ph idx="15"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759" name="Shape 759"/>
        <p:cNvGrpSpPr/>
        <p:nvPr/>
      </p:nvGrpSpPr>
      <p:grpSpPr>
        <a:xfrm>
          <a:off x="0" y="0"/>
          <a:ext cx="0" cy="0"/>
          <a:chOff x="0" y="0"/>
          <a:chExt cx="0" cy="0"/>
        </a:xfrm>
      </p:grpSpPr>
      <p:sp>
        <p:nvSpPr>
          <p:cNvPr id="760" name="Google Shape;760;p59"/>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61" name="Google Shape;761;p5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59"/>
          <p:cNvSpPr/>
          <p:nvPr/>
        </p:nvSpPr>
        <p:spPr>
          <a:xfrm>
            <a:off x="2089889" y="2141094"/>
            <a:ext cx="2664102" cy="2664102"/>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3" name="Google Shape;763;p59"/>
          <p:cNvSpPr/>
          <p:nvPr/>
        </p:nvSpPr>
        <p:spPr>
          <a:xfrm>
            <a:off x="4385115" y="2141094"/>
            <a:ext cx="2664102" cy="266410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4" name="Google Shape;764;p59"/>
          <p:cNvSpPr/>
          <p:nvPr/>
        </p:nvSpPr>
        <p:spPr>
          <a:xfrm>
            <a:off x="6680341" y="2141094"/>
            <a:ext cx="2664102" cy="266410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5" name="Google Shape;765;p59"/>
          <p:cNvSpPr/>
          <p:nvPr/>
        </p:nvSpPr>
        <p:spPr>
          <a:xfrm>
            <a:off x="8975567" y="2141094"/>
            <a:ext cx="2664102" cy="266410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6" name="Google Shape;766;p59"/>
          <p:cNvSpPr/>
          <p:nvPr/>
        </p:nvSpPr>
        <p:spPr>
          <a:xfrm>
            <a:off x="2458765" y="1698686"/>
            <a:ext cx="1268168" cy="1268168"/>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7" name="Google Shape;767;p59"/>
          <p:cNvSpPr/>
          <p:nvPr/>
        </p:nvSpPr>
        <p:spPr>
          <a:xfrm>
            <a:off x="4753991" y="1698686"/>
            <a:ext cx="1268168" cy="1268168"/>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8" name="Google Shape;768;p59"/>
          <p:cNvSpPr/>
          <p:nvPr/>
        </p:nvSpPr>
        <p:spPr>
          <a:xfrm>
            <a:off x="7049217" y="1698686"/>
            <a:ext cx="1268168" cy="1268168"/>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9" name="Google Shape;769;p59"/>
          <p:cNvSpPr/>
          <p:nvPr/>
        </p:nvSpPr>
        <p:spPr>
          <a:xfrm>
            <a:off x="9344443" y="1698686"/>
            <a:ext cx="1268168" cy="1268168"/>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0" name="Google Shape;770;p59"/>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1" name="Google Shape;771;p59"/>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2" name="Google Shape;772;p59"/>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3" name="Google Shape;773;p59"/>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4" name="Google Shape;774;p59"/>
          <p:cNvSpPr/>
          <p:nvPr/>
        </p:nvSpPr>
        <p:spPr>
          <a:xfrm>
            <a:off x="3435379" y="4279578"/>
            <a:ext cx="879736" cy="87973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5" name="Google Shape;775;p59"/>
          <p:cNvSpPr/>
          <p:nvPr/>
        </p:nvSpPr>
        <p:spPr>
          <a:xfrm>
            <a:off x="5798873" y="4279578"/>
            <a:ext cx="879736" cy="879735"/>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6" name="Google Shape;776;p59"/>
          <p:cNvSpPr/>
          <p:nvPr/>
        </p:nvSpPr>
        <p:spPr>
          <a:xfrm>
            <a:off x="8095831" y="4279578"/>
            <a:ext cx="879736" cy="879735"/>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7" name="Google Shape;777;p59"/>
          <p:cNvSpPr/>
          <p:nvPr/>
        </p:nvSpPr>
        <p:spPr>
          <a:xfrm>
            <a:off x="10526240" y="4279578"/>
            <a:ext cx="879736" cy="879735"/>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8" name="Google Shape;778;p59"/>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4800"/>
              <a:buNone/>
              <a:defRPr b="1" i="0" sz="48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p59"/>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4800"/>
              <a:buNone/>
              <a:defRPr b="1" i="0" sz="48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59"/>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4800"/>
              <a:buNone/>
              <a:defRPr b="1" i="0" sz="48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59"/>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4800"/>
              <a:buNone/>
              <a:defRPr b="1" i="0" sz="48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59"/>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3" name="Google Shape;783;p59"/>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59"/>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59"/>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6" name="Google Shape;786;p59"/>
          <p:cNvGrpSpPr/>
          <p:nvPr/>
        </p:nvGrpSpPr>
        <p:grpSpPr>
          <a:xfrm>
            <a:off x="495393" y="6135034"/>
            <a:ext cx="3059425" cy="407404"/>
            <a:chOff x="4345239" y="6324600"/>
            <a:chExt cx="3059425" cy="407404"/>
          </a:xfrm>
        </p:grpSpPr>
        <p:sp>
          <p:nvSpPr>
            <p:cNvPr id="787" name="Google Shape;787;p5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88" name="Google Shape;788;p59"/>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789" name="Shape 789"/>
        <p:cNvGrpSpPr/>
        <p:nvPr/>
      </p:nvGrpSpPr>
      <p:grpSpPr>
        <a:xfrm>
          <a:off x="0" y="0"/>
          <a:ext cx="0" cy="0"/>
          <a:chOff x="0" y="0"/>
          <a:chExt cx="0" cy="0"/>
        </a:xfrm>
      </p:grpSpPr>
      <p:sp>
        <p:nvSpPr>
          <p:cNvPr id="790" name="Google Shape;790;p60"/>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1" name="Google Shape;791;p60"/>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2" name="Google Shape;792;p60"/>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3" name="Google Shape;793;p60"/>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4" name="Google Shape;794;p60"/>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5" name="Google Shape;795;p60"/>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6" name="Google Shape;796;p60"/>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7" name="Google Shape;797;p60"/>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8" name="Google Shape;798;p60"/>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799" name="Google Shape;799;p60"/>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0" name="Google Shape;800;p60"/>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1" name="Google Shape;801;p60"/>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2" name="Google Shape;802;p60"/>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3" name="Google Shape;803;p60"/>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4" name="Google Shape;804;p60"/>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805" name="Google Shape;805;p60"/>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6" name="Google Shape;806;p60"/>
          <p:cNvSpPr txBox="1"/>
          <p:nvPr/>
        </p:nvSpPr>
        <p:spPr>
          <a:xfrm>
            <a:off x="9795863" y="1322650"/>
            <a:ext cx="163858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7" name="Google Shape;807;p60"/>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808" name="Google Shape;808;p60"/>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9" name="Google Shape;809;p60"/>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0" name="Google Shape;810;p60"/>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1" name="Google Shape;811;p60"/>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2" name="Google Shape;812;p60"/>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813" name="Google Shape;813;p60"/>
          <p:cNvGrpSpPr/>
          <p:nvPr/>
        </p:nvGrpSpPr>
        <p:grpSpPr>
          <a:xfrm>
            <a:off x="495393" y="6135034"/>
            <a:ext cx="3059425" cy="407404"/>
            <a:chOff x="4345239" y="6324600"/>
            <a:chExt cx="3059425" cy="407404"/>
          </a:xfrm>
        </p:grpSpPr>
        <p:sp>
          <p:nvSpPr>
            <p:cNvPr id="814" name="Google Shape;814;p6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15" name="Google Shape;815;p60"/>
            <p:cNvPicPr preferRelativeResize="0"/>
            <p:nvPr/>
          </p:nvPicPr>
          <p:blipFill rotWithShape="1">
            <a:blip r:embed="rId2">
              <a:alphaModFix/>
            </a:blip>
            <a:srcRect b="-7350" l="28689" r="49708" t="329"/>
            <a:stretch/>
          </p:blipFill>
          <p:spPr>
            <a:xfrm>
              <a:off x="4345239" y="6324600"/>
              <a:ext cx="358362" cy="40740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69" name="Shape 69"/>
        <p:cNvGrpSpPr/>
        <p:nvPr/>
      </p:nvGrpSpPr>
      <p:grpSpPr>
        <a:xfrm>
          <a:off x="0" y="0"/>
          <a:ext cx="0" cy="0"/>
          <a:chOff x="0" y="0"/>
          <a:chExt cx="0" cy="0"/>
        </a:xfrm>
      </p:grpSpPr>
      <p:sp>
        <p:nvSpPr>
          <p:cNvPr id="70" name="Google Shape;70;g2445f6eb797_0_326"/>
          <p:cNvSpPr/>
          <p:nvPr/>
        </p:nvSpPr>
        <p:spPr>
          <a:xfrm>
            <a:off x="241300" y="228600"/>
            <a:ext cx="11696700" cy="27177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g2445f6eb797_0_326"/>
          <p:cNvSpPr/>
          <p:nvPr/>
        </p:nvSpPr>
        <p:spPr>
          <a:xfrm>
            <a:off x="5571778" y="1314450"/>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2" name="Google Shape;72;g2445f6eb797_0_326"/>
          <p:cNvSpPr/>
          <p:nvPr>
            <p:ph idx="2" type="pic"/>
          </p:nvPr>
        </p:nvSpPr>
        <p:spPr>
          <a:xfrm>
            <a:off x="1179684" y="2043172"/>
            <a:ext cx="1723800" cy="1723800"/>
          </a:xfrm>
          <a:prstGeom prst="ellipse">
            <a:avLst/>
          </a:prstGeom>
          <a:solidFill>
            <a:schemeClr val="lt1"/>
          </a:solidFill>
          <a:ln>
            <a:noFill/>
          </a:ln>
        </p:spPr>
      </p:sp>
      <p:sp>
        <p:nvSpPr>
          <p:cNvPr id="73" name="Google Shape;73;g2445f6eb797_0_326"/>
          <p:cNvSpPr/>
          <p:nvPr>
            <p:ph idx="3" type="pic"/>
          </p:nvPr>
        </p:nvSpPr>
        <p:spPr>
          <a:xfrm>
            <a:off x="3867471" y="2052565"/>
            <a:ext cx="1723800" cy="1723800"/>
          </a:xfrm>
          <a:prstGeom prst="ellipse">
            <a:avLst/>
          </a:prstGeom>
          <a:solidFill>
            <a:schemeClr val="lt1"/>
          </a:solidFill>
          <a:ln>
            <a:noFill/>
          </a:ln>
        </p:spPr>
      </p:sp>
      <p:sp>
        <p:nvSpPr>
          <p:cNvPr id="74" name="Google Shape;74;g2445f6eb797_0_326"/>
          <p:cNvSpPr/>
          <p:nvPr>
            <p:ph idx="4" type="pic"/>
          </p:nvPr>
        </p:nvSpPr>
        <p:spPr>
          <a:xfrm>
            <a:off x="6543647" y="2048263"/>
            <a:ext cx="1723800" cy="1723800"/>
          </a:xfrm>
          <a:prstGeom prst="ellipse">
            <a:avLst/>
          </a:prstGeom>
          <a:solidFill>
            <a:schemeClr val="lt1"/>
          </a:solidFill>
          <a:ln>
            <a:noFill/>
          </a:ln>
        </p:spPr>
      </p:sp>
      <p:sp>
        <p:nvSpPr>
          <p:cNvPr id="75" name="Google Shape;75;g2445f6eb797_0_326"/>
          <p:cNvSpPr/>
          <p:nvPr>
            <p:ph idx="5" type="pic"/>
          </p:nvPr>
        </p:nvSpPr>
        <p:spPr>
          <a:xfrm>
            <a:off x="9231434" y="2057654"/>
            <a:ext cx="1723800" cy="1723800"/>
          </a:xfrm>
          <a:prstGeom prst="ellipse">
            <a:avLst/>
          </a:prstGeom>
          <a:solidFill>
            <a:schemeClr val="lt1"/>
          </a:solidFill>
          <a:ln>
            <a:noFill/>
          </a:ln>
        </p:spPr>
      </p:sp>
      <p:sp>
        <p:nvSpPr>
          <p:cNvPr id="76" name="Google Shape;76;g2445f6eb797_0_326"/>
          <p:cNvSpPr txBox="1"/>
          <p:nvPr>
            <p:ph idx="1" type="body"/>
          </p:nvPr>
        </p:nvSpPr>
        <p:spPr>
          <a:xfrm>
            <a:off x="864405" y="4462702"/>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2445f6eb797_0_326"/>
          <p:cNvSpPr txBox="1"/>
          <p:nvPr>
            <p:ph idx="6" type="body"/>
          </p:nvPr>
        </p:nvSpPr>
        <p:spPr>
          <a:xfrm>
            <a:off x="864404" y="3931189"/>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g2445f6eb797_0_326"/>
          <p:cNvSpPr txBox="1"/>
          <p:nvPr>
            <p:ph idx="7" type="body"/>
          </p:nvPr>
        </p:nvSpPr>
        <p:spPr>
          <a:xfrm>
            <a:off x="3603613" y="4480397"/>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g2445f6eb797_0_326"/>
          <p:cNvSpPr txBox="1"/>
          <p:nvPr>
            <p:ph idx="8" type="body"/>
          </p:nvPr>
        </p:nvSpPr>
        <p:spPr>
          <a:xfrm>
            <a:off x="3603612" y="3948884"/>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g2445f6eb797_0_326"/>
          <p:cNvSpPr txBox="1"/>
          <p:nvPr>
            <p:ph idx="9" type="body"/>
          </p:nvPr>
        </p:nvSpPr>
        <p:spPr>
          <a:xfrm>
            <a:off x="6298550" y="4450949"/>
            <a:ext cx="22899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2445f6eb797_0_326"/>
          <p:cNvSpPr txBox="1"/>
          <p:nvPr>
            <p:ph idx="13" type="body"/>
          </p:nvPr>
        </p:nvSpPr>
        <p:spPr>
          <a:xfrm>
            <a:off x="6298549" y="3919436"/>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g2445f6eb797_0_326"/>
          <p:cNvSpPr txBox="1"/>
          <p:nvPr>
            <p:ph idx="14" type="body"/>
          </p:nvPr>
        </p:nvSpPr>
        <p:spPr>
          <a:xfrm>
            <a:off x="9037758" y="4468644"/>
            <a:ext cx="2289900" cy="12375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2445f6eb797_0_326"/>
          <p:cNvSpPr txBox="1"/>
          <p:nvPr>
            <p:ph idx="15" type="body"/>
          </p:nvPr>
        </p:nvSpPr>
        <p:spPr>
          <a:xfrm>
            <a:off x="9037757" y="3937131"/>
            <a:ext cx="2289900" cy="34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g2445f6eb797_0_326"/>
          <p:cNvSpPr txBox="1"/>
          <p:nvPr>
            <p:ph idx="16" type="body"/>
          </p:nvPr>
        </p:nvSpPr>
        <p:spPr>
          <a:xfrm>
            <a:off x="254000" y="590455"/>
            <a:ext cx="11696700" cy="5823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5" name="Google Shape;85;g2445f6eb797_0_326"/>
          <p:cNvGrpSpPr/>
          <p:nvPr/>
        </p:nvGrpSpPr>
        <p:grpSpPr>
          <a:xfrm>
            <a:off x="408953" y="6110271"/>
            <a:ext cx="11323951" cy="541675"/>
            <a:chOff x="430699" y="6069857"/>
            <a:chExt cx="11323951" cy="541675"/>
          </a:xfrm>
        </p:grpSpPr>
        <p:sp>
          <p:nvSpPr>
            <p:cNvPr id="86" name="Google Shape;86;g2445f6eb797_0_326"/>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g2445f6eb797_0_326"/>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8" name="Google Shape;88;g2445f6eb797_0_326"/>
            <p:cNvPicPr preferRelativeResize="0"/>
            <p:nvPr/>
          </p:nvPicPr>
          <p:blipFill rotWithShape="1">
            <a:blip r:embed="rId2">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89" name="Shape 89"/>
        <p:cNvGrpSpPr/>
        <p:nvPr/>
      </p:nvGrpSpPr>
      <p:grpSpPr>
        <a:xfrm>
          <a:off x="0" y="0"/>
          <a:ext cx="0" cy="0"/>
          <a:chOff x="0" y="0"/>
          <a:chExt cx="0" cy="0"/>
        </a:xfrm>
      </p:grpSpPr>
      <p:sp>
        <p:nvSpPr>
          <p:cNvPr id="90" name="Google Shape;90;g2445f6eb797_0_346"/>
          <p:cNvSpPr/>
          <p:nvPr/>
        </p:nvSpPr>
        <p:spPr>
          <a:xfrm>
            <a:off x="495393" y="112697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1" name="Google Shape;91;g2445f6eb797_0_346"/>
          <p:cNvSpPr txBox="1"/>
          <p:nvPr>
            <p:ph idx="1" type="body"/>
          </p:nvPr>
        </p:nvSpPr>
        <p:spPr>
          <a:xfrm>
            <a:off x="411246" y="429619"/>
            <a:ext cx="43089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g2445f6eb797_0_346"/>
          <p:cNvSpPr/>
          <p:nvPr/>
        </p:nvSpPr>
        <p:spPr>
          <a:xfrm>
            <a:off x="2089889" y="2141094"/>
            <a:ext cx="2664000" cy="26640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g2445f6eb797_0_346"/>
          <p:cNvSpPr/>
          <p:nvPr/>
        </p:nvSpPr>
        <p:spPr>
          <a:xfrm>
            <a:off x="4385115" y="2141094"/>
            <a:ext cx="2664000" cy="26640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g2445f6eb797_0_346"/>
          <p:cNvSpPr/>
          <p:nvPr/>
        </p:nvSpPr>
        <p:spPr>
          <a:xfrm>
            <a:off x="6680341" y="2141094"/>
            <a:ext cx="2664000" cy="26640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g2445f6eb797_0_346"/>
          <p:cNvSpPr/>
          <p:nvPr/>
        </p:nvSpPr>
        <p:spPr>
          <a:xfrm>
            <a:off x="8975567" y="2141094"/>
            <a:ext cx="2664000" cy="26640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g2445f6eb797_0_346"/>
          <p:cNvSpPr/>
          <p:nvPr/>
        </p:nvSpPr>
        <p:spPr>
          <a:xfrm>
            <a:off x="2458765" y="1698686"/>
            <a:ext cx="1268100" cy="12681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g2445f6eb797_0_346"/>
          <p:cNvSpPr/>
          <p:nvPr/>
        </p:nvSpPr>
        <p:spPr>
          <a:xfrm>
            <a:off x="4753991" y="1698686"/>
            <a:ext cx="1268100" cy="12681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g2445f6eb797_0_346"/>
          <p:cNvSpPr/>
          <p:nvPr/>
        </p:nvSpPr>
        <p:spPr>
          <a:xfrm>
            <a:off x="7049217" y="1698686"/>
            <a:ext cx="1268100" cy="12681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g2445f6eb797_0_346"/>
          <p:cNvSpPr/>
          <p:nvPr/>
        </p:nvSpPr>
        <p:spPr>
          <a:xfrm>
            <a:off x="9344443" y="1698686"/>
            <a:ext cx="1268100" cy="12681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g2445f6eb797_0_346"/>
          <p:cNvSpPr/>
          <p:nvPr/>
        </p:nvSpPr>
        <p:spPr>
          <a:xfrm>
            <a:off x="2562014" y="1786976"/>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g2445f6eb797_0_346"/>
          <p:cNvSpPr/>
          <p:nvPr/>
        </p:nvSpPr>
        <p:spPr>
          <a:xfrm>
            <a:off x="4860745" y="1805440"/>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g2445f6eb797_0_346"/>
          <p:cNvSpPr/>
          <p:nvPr/>
        </p:nvSpPr>
        <p:spPr>
          <a:xfrm>
            <a:off x="7155971" y="1805439"/>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g2445f6eb797_0_346"/>
          <p:cNvSpPr/>
          <p:nvPr/>
        </p:nvSpPr>
        <p:spPr>
          <a:xfrm>
            <a:off x="9451197" y="1805439"/>
            <a:ext cx="1054800" cy="10548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g2445f6eb797_0_346"/>
          <p:cNvSpPr/>
          <p:nvPr/>
        </p:nvSpPr>
        <p:spPr>
          <a:xfrm>
            <a:off x="3435379" y="4279578"/>
            <a:ext cx="879600" cy="879600"/>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g2445f6eb797_0_346"/>
          <p:cNvSpPr/>
          <p:nvPr/>
        </p:nvSpPr>
        <p:spPr>
          <a:xfrm>
            <a:off x="5798873" y="4279578"/>
            <a:ext cx="879600" cy="879600"/>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g2445f6eb797_0_346"/>
          <p:cNvSpPr/>
          <p:nvPr/>
        </p:nvSpPr>
        <p:spPr>
          <a:xfrm>
            <a:off x="8095831" y="4279578"/>
            <a:ext cx="879600" cy="879600"/>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g2445f6eb797_0_346"/>
          <p:cNvSpPr/>
          <p:nvPr/>
        </p:nvSpPr>
        <p:spPr>
          <a:xfrm>
            <a:off x="10526240" y="4279578"/>
            <a:ext cx="879600" cy="879600"/>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g2445f6eb797_0_346"/>
          <p:cNvSpPr txBox="1"/>
          <p:nvPr>
            <p:ph idx="2" type="body"/>
          </p:nvPr>
        </p:nvSpPr>
        <p:spPr>
          <a:xfrm>
            <a:off x="2747941" y="1946907"/>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4800"/>
              <a:buNone/>
              <a:defRPr b="1" i="0" sz="48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g2445f6eb797_0_346"/>
          <p:cNvSpPr txBox="1"/>
          <p:nvPr>
            <p:ph idx="3" type="body"/>
          </p:nvPr>
        </p:nvSpPr>
        <p:spPr>
          <a:xfrm>
            <a:off x="5064548" y="1949503"/>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4800"/>
              <a:buNone/>
              <a:defRPr b="1" i="0" sz="48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445f6eb797_0_346"/>
          <p:cNvSpPr txBox="1"/>
          <p:nvPr>
            <p:ph idx="4" type="body"/>
          </p:nvPr>
        </p:nvSpPr>
        <p:spPr>
          <a:xfrm>
            <a:off x="7338393" y="1962861"/>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4800"/>
              <a:buNone/>
              <a:defRPr b="1" i="0" sz="48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2445f6eb797_0_346"/>
          <p:cNvSpPr txBox="1"/>
          <p:nvPr>
            <p:ph idx="5" type="body"/>
          </p:nvPr>
        </p:nvSpPr>
        <p:spPr>
          <a:xfrm>
            <a:off x="9655000" y="1965457"/>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4800"/>
              <a:buNone/>
              <a:defRPr b="1" i="0" sz="48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g2445f6eb797_0_346"/>
          <p:cNvSpPr txBox="1"/>
          <p:nvPr>
            <p:ph idx="6" type="body"/>
          </p:nvPr>
        </p:nvSpPr>
        <p:spPr>
          <a:xfrm>
            <a:off x="2291885" y="3135867"/>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g2445f6eb797_0_346"/>
          <p:cNvSpPr txBox="1"/>
          <p:nvPr>
            <p:ph idx="7" type="body"/>
          </p:nvPr>
        </p:nvSpPr>
        <p:spPr>
          <a:xfrm>
            <a:off x="4623112" y="3117069"/>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g2445f6eb797_0_346"/>
          <p:cNvSpPr txBox="1"/>
          <p:nvPr>
            <p:ph idx="8" type="body"/>
          </p:nvPr>
        </p:nvSpPr>
        <p:spPr>
          <a:xfrm>
            <a:off x="6878370" y="3121537"/>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2445f6eb797_0_346"/>
          <p:cNvSpPr txBox="1"/>
          <p:nvPr>
            <p:ph idx="9" type="body"/>
          </p:nvPr>
        </p:nvSpPr>
        <p:spPr>
          <a:xfrm>
            <a:off x="9209597" y="3102739"/>
            <a:ext cx="2093100" cy="1202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6" name="Google Shape;116;g2445f6eb797_0_346"/>
          <p:cNvGrpSpPr/>
          <p:nvPr/>
        </p:nvGrpSpPr>
        <p:grpSpPr>
          <a:xfrm>
            <a:off x="495393" y="6135034"/>
            <a:ext cx="3059464" cy="407404"/>
            <a:chOff x="4345239" y="6324600"/>
            <a:chExt cx="3059464" cy="407404"/>
          </a:xfrm>
        </p:grpSpPr>
        <p:sp>
          <p:nvSpPr>
            <p:cNvPr id="117" name="Google Shape;117;g2445f6eb797_0_346"/>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18" name="Google Shape;118;g2445f6eb797_0_346"/>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119" name="Shape 119"/>
        <p:cNvGrpSpPr/>
        <p:nvPr/>
      </p:nvGrpSpPr>
      <p:grpSpPr>
        <a:xfrm>
          <a:off x="0" y="0"/>
          <a:ext cx="0" cy="0"/>
          <a:chOff x="0" y="0"/>
          <a:chExt cx="0" cy="0"/>
        </a:xfrm>
      </p:grpSpPr>
      <p:sp>
        <p:nvSpPr>
          <p:cNvPr id="120" name="Google Shape;120;g2445f6eb797_0_376"/>
          <p:cNvSpPr txBox="1"/>
          <p:nvPr>
            <p:ph idx="1" type="body"/>
          </p:nvPr>
        </p:nvSpPr>
        <p:spPr>
          <a:xfrm>
            <a:off x="411246" y="1263516"/>
            <a:ext cx="4312500" cy="748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200"/>
              <a:buNone/>
              <a:defRPr b="0" i="0" sz="22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g2445f6eb797_0_376"/>
          <p:cNvSpPr/>
          <p:nvPr/>
        </p:nvSpPr>
        <p:spPr>
          <a:xfrm>
            <a:off x="495393" y="1126973"/>
            <a:ext cx="792000" cy="213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22" name="Google Shape;122;g2445f6eb797_0_376"/>
          <p:cNvSpPr txBox="1"/>
          <p:nvPr>
            <p:ph idx="2" type="body"/>
          </p:nvPr>
        </p:nvSpPr>
        <p:spPr>
          <a:xfrm>
            <a:off x="411246" y="429619"/>
            <a:ext cx="4308900" cy="582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g2445f6eb797_0_376"/>
          <p:cNvSpPr/>
          <p:nvPr/>
        </p:nvSpPr>
        <p:spPr>
          <a:xfrm>
            <a:off x="2384303" y="2144026"/>
            <a:ext cx="2066440" cy="2071150"/>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g2445f6eb797_0_376"/>
          <p:cNvSpPr/>
          <p:nvPr/>
        </p:nvSpPr>
        <p:spPr>
          <a:xfrm>
            <a:off x="6875324" y="2733089"/>
            <a:ext cx="2365681" cy="2365681"/>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g2445f6eb797_0_376"/>
          <p:cNvSpPr/>
          <p:nvPr/>
        </p:nvSpPr>
        <p:spPr>
          <a:xfrm>
            <a:off x="4224538" y="3013484"/>
            <a:ext cx="2313844" cy="2313840"/>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g2445f6eb797_0_376"/>
          <p:cNvSpPr/>
          <p:nvPr/>
        </p:nvSpPr>
        <p:spPr>
          <a:xfrm>
            <a:off x="8911127" y="1536112"/>
            <a:ext cx="2690837" cy="2688490"/>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g2445f6eb797_0_376"/>
          <p:cNvSpPr/>
          <p:nvPr/>
        </p:nvSpPr>
        <p:spPr>
          <a:xfrm>
            <a:off x="5574671" y="1498412"/>
            <a:ext cx="1983963" cy="1979251"/>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g2445f6eb797_0_376"/>
          <p:cNvSpPr/>
          <p:nvPr/>
        </p:nvSpPr>
        <p:spPr>
          <a:xfrm>
            <a:off x="2108622" y="3272672"/>
            <a:ext cx="791703" cy="791703"/>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g2445f6eb797_0_376"/>
          <p:cNvSpPr/>
          <p:nvPr/>
        </p:nvSpPr>
        <p:spPr>
          <a:xfrm>
            <a:off x="5923397" y="4495568"/>
            <a:ext cx="791703" cy="791703"/>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g2445f6eb797_0_376"/>
          <p:cNvSpPr/>
          <p:nvPr/>
        </p:nvSpPr>
        <p:spPr>
          <a:xfrm>
            <a:off x="5527546" y="1342899"/>
            <a:ext cx="791703" cy="786991"/>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g2445f6eb797_0_376"/>
          <p:cNvSpPr/>
          <p:nvPr/>
        </p:nvSpPr>
        <p:spPr>
          <a:xfrm>
            <a:off x="8058164" y="2400858"/>
            <a:ext cx="786991" cy="786991"/>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g2445f6eb797_0_376"/>
          <p:cNvSpPr/>
          <p:nvPr/>
        </p:nvSpPr>
        <p:spPr>
          <a:xfrm>
            <a:off x="10852680" y="1609156"/>
            <a:ext cx="786991" cy="791703"/>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g2445f6eb797_0_376"/>
          <p:cNvSpPr txBox="1"/>
          <p:nvPr>
            <p:ph idx="3" type="body"/>
          </p:nvPr>
        </p:nvSpPr>
        <p:spPr>
          <a:xfrm>
            <a:off x="2519373" y="2476787"/>
            <a:ext cx="174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2445f6eb797_0_376"/>
          <p:cNvSpPr txBox="1"/>
          <p:nvPr>
            <p:ph idx="4" type="body"/>
          </p:nvPr>
        </p:nvSpPr>
        <p:spPr>
          <a:xfrm>
            <a:off x="4466172" y="3462500"/>
            <a:ext cx="18531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g2445f6eb797_0_376"/>
          <p:cNvSpPr txBox="1"/>
          <p:nvPr>
            <p:ph idx="5" type="body"/>
          </p:nvPr>
        </p:nvSpPr>
        <p:spPr>
          <a:xfrm>
            <a:off x="5659370" y="1887731"/>
            <a:ext cx="174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g2445f6eb797_0_376"/>
          <p:cNvSpPr txBox="1"/>
          <p:nvPr>
            <p:ph idx="6" type="body"/>
          </p:nvPr>
        </p:nvSpPr>
        <p:spPr>
          <a:xfrm>
            <a:off x="2138039" y="3421579"/>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g2445f6eb797_0_376"/>
          <p:cNvSpPr txBox="1"/>
          <p:nvPr>
            <p:ph idx="7" type="body"/>
          </p:nvPr>
        </p:nvSpPr>
        <p:spPr>
          <a:xfrm>
            <a:off x="6003355" y="4641816"/>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g2445f6eb797_0_376"/>
          <p:cNvSpPr txBox="1"/>
          <p:nvPr>
            <p:ph idx="8" type="body"/>
          </p:nvPr>
        </p:nvSpPr>
        <p:spPr>
          <a:xfrm>
            <a:off x="6964823" y="3174422"/>
            <a:ext cx="21309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g2445f6eb797_0_376"/>
          <p:cNvSpPr txBox="1"/>
          <p:nvPr>
            <p:ph idx="9" type="body"/>
          </p:nvPr>
        </p:nvSpPr>
        <p:spPr>
          <a:xfrm>
            <a:off x="9081526" y="2119951"/>
            <a:ext cx="2334000" cy="2385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g2445f6eb797_0_376"/>
          <p:cNvSpPr txBox="1"/>
          <p:nvPr>
            <p:ph idx="13" type="body"/>
          </p:nvPr>
        </p:nvSpPr>
        <p:spPr>
          <a:xfrm>
            <a:off x="10942078" y="1707788"/>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1" name="Google Shape;141;g2445f6eb797_0_376"/>
          <p:cNvGrpSpPr/>
          <p:nvPr/>
        </p:nvGrpSpPr>
        <p:grpSpPr>
          <a:xfrm>
            <a:off x="495393" y="6135034"/>
            <a:ext cx="3059464" cy="407404"/>
            <a:chOff x="4345239" y="6324600"/>
            <a:chExt cx="3059464" cy="407404"/>
          </a:xfrm>
        </p:grpSpPr>
        <p:sp>
          <p:nvSpPr>
            <p:cNvPr id="142" name="Google Shape;142;g2445f6eb797_0_376"/>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43" name="Google Shape;143;g2445f6eb797_0_376"/>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
        <p:nvSpPr>
          <p:cNvPr id="144" name="Google Shape;144;g2445f6eb797_0_376"/>
          <p:cNvSpPr txBox="1"/>
          <p:nvPr>
            <p:ph idx="14" type="body"/>
          </p:nvPr>
        </p:nvSpPr>
        <p:spPr>
          <a:xfrm>
            <a:off x="5575772" y="1390066"/>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g2445f6eb797_0_376"/>
          <p:cNvSpPr txBox="1"/>
          <p:nvPr>
            <p:ph idx="15" type="body"/>
          </p:nvPr>
        </p:nvSpPr>
        <p:spPr>
          <a:xfrm>
            <a:off x="8119887" y="2463875"/>
            <a:ext cx="695400" cy="7347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146" name="Shape 146"/>
        <p:cNvGrpSpPr/>
        <p:nvPr/>
      </p:nvGrpSpPr>
      <p:grpSpPr>
        <a:xfrm>
          <a:off x="0" y="0"/>
          <a:ext cx="0" cy="0"/>
          <a:chOff x="0" y="0"/>
          <a:chExt cx="0" cy="0"/>
        </a:xfrm>
      </p:grpSpPr>
      <p:grpSp>
        <p:nvGrpSpPr>
          <p:cNvPr id="147" name="Google Shape;147;g2445f6eb797_0_403"/>
          <p:cNvGrpSpPr/>
          <p:nvPr/>
        </p:nvGrpSpPr>
        <p:grpSpPr>
          <a:xfrm>
            <a:off x="1154404" y="1886921"/>
            <a:ext cx="9882019" cy="3134747"/>
            <a:chOff x="1875718" y="4907106"/>
            <a:chExt cx="20626213" cy="6542990"/>
          </a:xfrm>
        </p:grpSpPr>
        <p:sp>
          <p:nvSpPr>
            <p:cNvPr id="148" name="Google Shape;148;g2445f6eb797_0_403"/>
            <p:cNvSpPr/>
            <p:nvPr/>
          </p:nvSpPr>
          <p:spPr>
            <a:xfrm rot="10800000">
              <a:off x="1875718" y="4907207"/>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49" name="Google Shape;149;g2445f6eb797_0_403"/>
            <p:cNvSpPr/>
            <p:nvPr/>
          </p:nvSpPr>
          <p:spPr>
            <a:xfrm>
              <a:off x="5916227" y="4907106"/>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0" name="Google Shape;150;g2445f6eb797_0_403"/>
            <p:cNvSpPr/>
            <p:nvPr/>
          </p:nvSpPr>
          <p:spPr>
            <a:xfrm rot="10800000">
              <a:off x="9956455" y="4907210"/>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1" name="Google Shape;151;g2445f6eb797_0_403"/>
            <p:cNvSpPr/>
            <p:nvPr/>
          </p:nvSpPr>
          <p:spPr>
            <a:xfrm>
              <a:off x="13996964" y="4907111"/>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2" name="Google Shape;152;g2445f6eb797_0_403"/>
            <p:cNvSpPr/>
            <p:nvPr/>
          </p:nvSpPr>
          <p:spPr>
            <a:xfrm>
              <a:off x="1875859" y="4907106"/>
              <a:ext cx="4464600" cy="4631400"/>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3" name="Google Shape;153;g2445f6eb797_0_403"/>
            <p:cNvSpPr/>
            <p:nvPr/>
          </p:nvSpPr>
          <p:spPr>
            <a:xfrm rot="10800000">
              <a:off x="18037191" y="4907212"/>
              <a:ext cx="4464600" cy="4631400"/>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4" name="Google Shape;154;g2445f6eb797_0_403"/>
            <p:cNvSpPr/>
            <p:nvPr/>
          </p:nvSpPr>
          <p:spPr>
            <a:xfrm rot="10800000">
              <a:off x="5916086" y="4907207"/>
              <a:ext cx="4464600" cy="4631400"/>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5" name="Google Shape;155;g2445f6eb797_0_403"/>
            <p:cNvSpPr/>
            <p:nvPr/>
          </p:nvSpPr>
          <p:spPr>
            <a:xfrm rot="10800000">
              <a:off x="13996823" y="4907212"/>
              <a:ext cx="4464600" cy="4631400"/>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6" name="Google Shape;156;g2445f6eb797_0_403"/>
            <p:cNvSpPr/>
            <p:nvPr/>
          </p:nvSpPr>
          <p:spPr>
            <a:xfrm>
              <a:off x="9956596" y="4907108"/>
              <a:ext cx="4464600" cy="4631400"/>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7" name="Google Shape;157;g2445f6eb797_0_403"/>
            <p:cNvSpPr/>
            <p:nvPr/>
          </p:nvSpPr>
          <p:spPr>
            <a:xfrm>
              <a:off x="18037331" y="4907110"/>
              <a:ext cx="4464600" cy="4631400"/>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158" name="Google Shape;158;g2445f6eb797_0_403"/>
            <p:cNvSpPr txBox="1"/>
            <p:nvPr/>
          </p:nvSpPr>
          <p:spPr>
            <a:xfrm>
              <a:off x="3248482" y="10100696"/>
              <a:ext cx="19272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159" name="Google Shape;159;g2445f6eb797_0_403"/>
            <p:cNvSpPr txBox="1"/>
            <p:nvPr/>
          </p:nvSpPr>
          <p:spPr>
            <a:xfrm>
              <a:off x="7357215" y="10100696"/>
              <a:ext cx="15825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160" name="Google Shape;160;g2445f6eb797_0_403"/>
            <p:cNvSpPr txBox="1"/>
            <p:nvPr/>
          </p:nvSpPr>
          <p:spPr>
            <a:xfrm>
              <a:off x="11461705" y="10100696"/>
              <a:ext cx="14541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161" name="Google Shape;161;g2445f6eb797_0_403"/>
            <p:cNvSpPr txBox="1"/>
            <p:nvPr/>
          </p:nvSpPr>
          <p:spPr>
            <a:xfrm>
              <a:off x="15369825" y="10100696"/>
              <a:ext cx="17187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162" name="Google Shape;162;g2445f6eb797_0_403"/>
            <p:cNvSpPr txBox="1"/>
            <p:nvPr/>
          </p:nvSpPr>
          <p:spPr>
            <a:xfrm>
              <a:off x="19196192" y="10100696"/>
              <a:ext cx="2146800" cy="134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163" name="Google Shape;163;g2445f6eb797_0_403"/>
          <p:cNvSpPr txBox="1"/>
          <p:nvPr>
            <p:ph idx="1" type="body"/>
          </p:nvPr>
        </p:nvSpPr>
        <p:spPr>
          <a:xfrm>
            <a:off x="3269110" y="4533160"/>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g2445f6eb797_0_403"/>
          <p:cNvSpPr txBox="1"/>
          <p:nvPr>
            <p:ph idx="2" type="body"/>
          </p:nvPr>
        </p:nvSpPr>
        <p:spPr>
          <a:xfrm>
            <a:off x="1333175" y="4539912"/>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445f6eb797_0_403"/>
          <p:cNvSpPr txBox="1"/>
          <p:nvPr>
            <p:ph idx="3" type="body"/>
          </p:nvPr>
        </p:nvSpPr>
        <p:spPr>
          <a:xfrm>
            <a:off x="7165569" y="4535946"/>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g2445f6eb797_0_403"/>
          <p:cNvSpPr txBox="1"/>
          <p:nvPr>
            <p:ph idx="4" type="body"/>
          </p:nvPr>
        </p:nvSpPr>
        <p:spPr>
          <a:xfrm>
            <a:off x="5229634" y="4542698"/>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g2445f6eb797_0_403"/>
          <p:cNvSpPr txBox="1"/>
          <p:nvPr>
            <p:ph idx="5" type="body"/>
          </p:nvPr>
        </p:nvSpPr>
        <p:spPr>
          <a:xfrm>
            <a:off x="9101503" y="4557649"/>
            <a:ext cx="1732800" cy="123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g2445f6eb797_0_403"/>
          <p:cNvSpPr txBox="1"/>
          <p:nvPr>
            <p:ph idx="6" type="body"/>
          </p:nvPr>
        </p:nvSpPr>
        <p:spPr>
          <a:xfrm>
            <a:off x="10764" y="446202"/>
            <a:ext cx="12181200" cy="5823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9" name="Google Shape;169;g2445f6eb797_0_403"/>
          <p:cNvGrpSpPr/>
          <p:nvPr/>
        </p:nvGrpSpPr>
        <p:grpSpPr>
          <a:xfrm>
            <a:off x="4571670" y="6135034"/>
            <a:ext cx="3059464" cy="407404"/>
            <a:chOff x="4345239" y="6324600"/>
            <a:chExt cx="3059464" cy="407404"/>
          </a:xfrm>
        </p:grpSpPr>
        <p:sp>
          <p:nvSpPr>
            <p:cNvPr id="170" name="Google Shape;170;g2445f6eb797_0_403"/>
            <p:cNvSpPr txBox="1"/>
            <p:nvPr/>
          </p:nvSpPr>
          <p:spPr>
            <a:xfrm>
              <a:off x="4660003" y="6362700"/>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71" name="Google Shape;171;g2445f6eb797_0_403"/>
            <p:cNvPicPr preferRelativeResize="0"/>
            <p:nvPr/>
          </p:nvPicPr>
          <p:blipFill rotWithShape="1">
            <a:blip r:embed="rId2">
              <a:alphaModFix/>
            </a:blip>
            <a:srcRect b="-7351" l="28687" r="49707" t="331"/>
            <a:stretch/>
          </p:blipFill>
          <p:spPr>
            <a:xfrm>
              <a:off x="4345239" y="6324600"/>
              <a:ext cx="358362" cy="407404"/>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172" name="Shape 172"/>
        <p:cNvGrpSpPr/>
        <p:nvPr/>
      </p:nvGrpSpPr>
      <p:grpSpPr>
        <a:xfrm>
          <a:off x="0" y="0"/>
          <a:ext cx="0" cy="0"/>
          <a:chOff x="0" y="0"/>
          <a:chExt cx="0" cy="0"/>
        </a:xfrm>
      </p:grpSpPr>
      <p:sp>
        <p:nvSpPr>
          <p:cNvPr id="173" name="Google Shape;173;g2445f6eb797_0_429"/>
          <p:cNvSpPr/>
          <p:nvPr>
            <p:ph idx="2" type="pic"/>
          </p:nvPr>
        </p:nvSpPr>
        <p:spPr>
          <a:xfrm>
            <a:off x="16300" y="-732"/>
            <a:ext cx="12175800" cy="3635700"/>
          </a:xfrm>
          <a:prstGeom prst="rect">
            <a:avLst/>
          </a:prstGeom>
          <a:noFill/>
          <a:ln>
            <a:noFill/>
          </a:ln>
        </p:spPr>
      </p:sp>
      <p:sp>
        <p:nvSpPr>
          <p:cNvPr id="174" name="Google Shape;174;g2445f6eb797_0_429"/>
          <p:cNvSpPr/>
          <p:nvPr/>
        </p:nvSpPr>
        <p:spPr>
          <a:xfrm>
            <a:off x="16300" y="-732"/>
            <a:ext cx="2746961" cy="3664434"/>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g2445f6eb797_0_429"/>
          <p:cNvSpPr/>
          <p:nvPr/>
        </p:nvSpPr>
        <p:spPr>
          <a:xfrm>
            <a:off x="0" y="-29587"/>
            <a:ext cx="2746961" cy="3664434"/>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78" r="5537" t="1775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g2445f6eb797_0_429"/>
          <p:cNvSpPr/>
          <p:nvPr/>
        </p:nvSpPr>
        <p:spPr>
          <a:xfrm rot="-5400000">
            <a:off x="4603730" y="4842474"/>
            <a:ext cx="2160000" cy="456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77" name="Google Shape;177;g2445f6eb797_0_429"/>
          <p:cNvSpPr txBox="1"/>
          <p:nvPr>
            <p:ph idx="1" type="body"/>
          </p:nvPr>
        </p:nvSpPr>
        <p:spPr>
          <a:xfrm>
            <a:off x="5942234" y="3947558"/>
            <a:ext cx="5812500" cy="1759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g2445f6eb797_0_429"/>
          <p:cNvSpPr txBox="1"/>
          <p:nvPr>
            <p:ph idx="3" type="body"/>
          </p:nvPr>
        </p:nvSpPr>
        <p:spPr>
          <a:xfrm>
            <a:off x="787112" y="3956644"/>
            <a:ext cx="4668900" cy="1759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9" name="Google Shape;179;g2445f6eb797_0_429"/>
          <p:cNvGrpSpPr/>
          <p:nvPr/>
        </p:nvGrpSpPr>
        <p:grpSpPr>
          <a:xfrm>
            <a:off x="408953" y="6110271"/>
            <a:ext cx="11323951" cy="541675"/>
            <a:chOff x="430699" y="6069857"/>
            <a:chExt cx="11323951" cy="541675"/>
          </a:xfrm>
        </p:grpSpPr>
        <p:sp>
          <p:nvSpPr>
            <p:cNvPr id="180" name="Google Shape;180;g2445f6eb797_0_429"/>
            <p:cNvSpPr/>
            <p:nvPr/>
          </p:nvSpPr>
          <p:spPr>
            <a:xfrm>
              <a:off x="825500" y="6203959"/>
              <a:ext cx="10898312" cy="4572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g2445f6eb797_0_429"/>
            <p:cNvSpPr txBox="1"/>
            <p:nvPr/>
          </p:nvSpPr>
          <p:spPr>
            <a:xfrm>
              <a:off x="9009950" y="6380832"/>
              <a:ext cx="27447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GB"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82" name="Google Shape;182;g2445f6eb797_0_429"/>
            <p:cNvPicPr preferRelativeResize="0"/>
            <p:nvPr/>
          </p:nvPicPr>
          <p:blipFill rotWithShape="1">
            <a:blip r:embed="rId3">
              <a:alphaModFix/>
            </a:blip>
            <a:srcRect b="-7351" l="28687" r="49707" t="331"/>
            <a:stretch/>
          </p:blipFill>
          <p:spPr>
            <a:xfrm>
              <a:off x="430699" y="6069857"/>
              <a:ext cx="394801" cy="44883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11" Type="http://schemas.openxmlformats.org/officeDocument/2006/relationships/slideLayout" Target="../slideLayouts/slideLayout25.xml"/><Relationship Id="rId33" Type="http://schemas.openxmlformats.org/officeDocument/2006/relationships/slideLayout" Target="../slideLayouts/slideLayout47.xml"/><Relationship Id="rId10" Type="http://schemas.openxmlformats.org/officeDocument/2006/relationships/slideLayout" Target="../slideLayouts/slideLayout24.xml"/><Relationship Id="rId32" Type="http://schemas.openxmlformats.org/officeDocument/2006/relationships/slideLayout" Target="../slideLayouts/slideLayout46.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34" Type="http://schemas.openxmlformats.org/officeDocument/2006/relationships/theme" Target="../theme/theme1.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445f6eb797_0_2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2445f6eb797_0_2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g2445f6eb797_0_2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g2445f6eb797_0_2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g2445f6eb797_0_2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5" name="Google Shape;255;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6" name="Google Shape;25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7" name="Google Shape;25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8" name="Google Shape;25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s://www.alpconv.org/en/home/topics/green-economy/" TargetMode="External"/><Relationship Id="rId4" Type="http://schemas.openxmlformats.org/officeDocument/2006/relationships/hyperlink" Target="https://www.alpconv.org/en/home/topics/green-economy/" TargetMode="External"/><Relationship Id="rId5"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hyperlink" Target="https://www.fao.org/3/cb7884en/cb7884en.pdf" TargetMode="Externa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hyperlink" Target="https://www.google.com/url?sa=i&amp;url=https://www.greatitalianchefs.com/features/valle-d-aosta&amp;psig=AOvVaw1MfyqjkVQBHGyeGrK2CaEr&amp;ust=1664635470315000&amp;source=images&amp;cd=vfe&amp;ved=0CA4Q3YkBahcKEwjAkIHE4Lz6AhUAAAAAHQAAAAAQA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www.terme-zrece.eu/en/what-to-do/cuisine/tastes-of-rogl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weather.com/travel/news/null-stern-hotel-open-air-switzerland" TargetMode="External"/><Relationship Id="rId4" Type="http://schemas.openxmlformats.org/officeDocument/2006/relationships/hyperlink" Target="https://www.blw.admin.ch/blw/de/home/instrumente/laendliche-entwicklung-und-strukturverbesserungen/laendliche-entwicklung.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9.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15.png"/><Relationship Id="rId8" Type="http://schemas.openxmlformats.org/officeDocument/2006/relationships/image" Target="../media/image10.png"/><Relationship Id="rId11" Type="http://schemas.openxmlformats.org/officeDocument/2006/relationships/hyperlink" Target="http://www.peakentrepreneurs.eu/" TargetMode="External"/><Relationship Id="rId10" Type="http://schemas.openxmlformats.org/officeDocument/2006/relationships/hyperlink" Target="http://www.peakentrepreneurs.eu/" TargetMode="External"/><Relationship Id="rId12" Type="http://schemas.openxmlformats.org/officeDocument/2006/relationships/hyperlink" Target="http://www.peakentrepreneurs.e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hyperlink" Target="https://www.fao.org/3/cb7884en/cb7884en.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445f6eb797_0_256"/>
          <p:cNvSpPr txBox="1"/>
          <p:nvPr>
            <p:ph idx="3" type="body"/>
          </p:nvPr>
        </p:nvSpPr>
        <p:spPr>
          <a:xfrm>
            <a:off x="5317925" y="3080250"/>
            <a:ext cx="3447252"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sz="4800">
                <a:solidFill>
                  <a:schemeClr val="lt1"/>
                </a:solidFill>
              </a:rPr>
              <a:t>Námspakki 4</a:t>
            </a:r>
            <a:endParaRPr sz="4800">
              <a:solidFill>
                <a:schemeClr val="lt1"/>
              </a:solidFill>
            </a:endParaRPr>
          </a:p>
        </p:txBody>
      </p:sp>
      <p:grpSp>
        <p:nvGrpSpPr>
          <p:cNvPr id="821" name="Google Shape;821;g2445f6eb797_0_256"/>
          <p:cNvGrpSpPr/>
          <p:nvPr/>
        </p:nvGrpSpPr>
        <p:grpSpPr>
          <a:xfrm>
            <a:off x="2088543" y="3786852"/>
            <a:ext cx="2082437" cy="2861097"/>
            <a:chOff x="5875548" y="3125276"/>
            <a:chExt cx="438214" cy="602070"/>
          </a:xfrm>
        </p:grpSpPr>
        <p:sp>
          <p:nvSpPr>
            <p:cNvPr id="822" name="Google Shape;822;g2445f6eb797_0_256"/>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294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3" name="Google Shape;823;g2445f6eb797_0_256"/>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24" name="Google Shape;824;g2445f6eb797_0_256"/>
          <p:cNvSpPr txBox="1"/>
          <p:nvPr>
            <p:ph idx="1" type="body"/>
          </p:nvPr>
        </p:nvSpPr>
        <p:spPr>
          <a:xfrm>
            <a:off x="4602301" y="4384106"/>
            <a:ext cx="7129623" cy="2019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GB" sz="3200"/>
              <a:t>Umhverfisleg sjálfbærninálgun fyrir fyrirtæki og samfélög í fjallahéruðum og dreifðum byggðum</a:t>
            </a:r>
            <a:endParaRPr sz="3200"/>
          </a:p>
        </p:txBody>
      </p:sp>
      <p:pic>
        <p:nvPicPr>
          <p:cNvPr id="825" name="Google Shape;825;g2445f6eb797_0_256"/>
          <p:cNvPicPr preferRelativeResize="0"/>
          <p:nvPr>
            <p:ph idx="2" type="pic"/>
          </p:nvPr>
        </p:nvPicPr>
        <p:blipFill rotWithShape="1">
          <a:blip r:embed="rId3">
            <a:alphaModFix/>
          </a:blip>
          <a:srcRect b="0" l="969" r="970" t="0"/>
          <a:stretch/>
        </p:blipFill>
        <p:spPr>
          <a:xfrm>
            <a:off x="-14513" y="923489"/>
            <a:ext cx="4390613" cy="597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0"/>
          <p:cNvSpPr txBox="1"/>
          <p:nvPr>
            <p:ph idx="1" type="body"/>
          </p:nvPr>
        </p:nvSpPr>
        <p:spPr>
          <a:xfrm>
            <a:off x="83884" y="1426995"/>
            <a:ext cx="7185580" cy="531249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2000"/>
              <a:buNone/>
            </a:pPr>
            <a:r>
              <a:rPr b="1" lang="en-GB" sz="2000" u="sng">
                <a:solidFill>
                  <a:schemeClr val="hlink"/>
                </a:solidFill>
                <a:hlinkClick r:id="rId3"/>
              </a:rPr>
              <a:t>Græna hagkerfislíkanið </a:t>
            </a:r>
            <a:r>
              <a:rPr b="1" lang="en-GB" sz="2000"/>
              <a:t>miðar að því að auka vellíðan manna, félagslegt jafnrétti og draga úr umhverfisáhættu og vistfræðilegri einsleitni. </a:t>
            </a:r>
            <a:r>
              <a:rPr lang="en-GB" sz="2000"/>
              <a:t>Græna hagkerfislíkanið býður upp á tækifæri fyrir efnahagsþróun, umhverfisvernd, vistfræðilega sjálfbærni og vellíðan manna, sem og fyrir efnahagslegt og vistfræðilegt viðnám í fjalllendi og dreifðum byggðum. Sjá má hvernig </a:t>
            </a:r>
            <a:r>
              <a:rPr b="1" lang="en-GB" sz="2000" u="sng">
                <a:solidFill>
                  <a:schemeClr val="hlink"/>
                </a:solidFill>
                <a:hlinkClick r:id="rId4"/>
              </a:rPr>
              <a:t>Alparnir</a:t>
            </a:r>
            <a:r>
              <a:rPr lang="en-GB" sz="2000"/>
              <a:t> hafa samþykkt aðgerðaáætlun um grænt hagkerfi (GEAP) sem beinist að grænum svæðum með 33 aðgerðum, t.d.:</a:t>
            </a:r>
            <a:br>
              <a:rPr lang="en-GB" sz="2000"/>
            </a:br>
            <a:endParaRPr b="0" i="0" sz="2000">
              <a:solidFill>
                <a:srgbClr val="404748"/>
              </a:solidFill>
            </a:endParaRPr>
          </a:p>
          <a:p>
            <a:pPr indent="-342900" lvl="0" marL="342900" rtl="0" algn="just">
              <a:lnSpc>
                <a:spcPct val="100000"/>
              </a:lnSpc>
              <a:spcBef>
                <a:spcPts val="0"/>
              </a:spcBef>
              <a:spcAft>
                <a:spcPts val="0"/>
              </a:spcAft>
              <a:buClr>
                <a:srgbClr val="404748"/>
              </a:buClr>
              <a:buSzPts val="2000"/>
              <a:buFont typeface="Arial"/>
              <a:buChar char="•"/>
            </a:pPr>
            <a:r>
              <a:rPr lang="en-GB" sz="2000">
                <a:solidFill>
                  <a:srgbClr val="404748"/>
                </a:solidFill>
              </a:rPr>
              <a:t>grænt bókhald og skipulag fjárstuðnings</a:t>
            </a:r>
            <a:br>
              <a:rPr lang="en-GB" sz="2000">
                <a:solidFill>
                  <a:srgbClr val="404748"/>
                </a:solidFill>
              </a:rPr>
            </a:br>
            <a:r>
              <a:rPr lang="en-GB" sz="2000">
                <a:solidFill>
                  <a:srgbClr val="404748"/>
                </a:solidFill>
              </a:rPr>
              <a:t>hvatning til vistvænnar nýsköpunar</a:t>
            </a:r>
            <a:br>
              <a:rPr lang="en-GB" sz="2000">
                <a:solidFill>
                  <a:srgbClr val="404748"/>
                </a:solidFill>
              </a:rPr>
            </a:br>
            <a:r>
              <a:rPr lang="en-GB" sz="2000">
                <a:solidFill>
                  <a:srgbClr val="404748"/>
                </a:solidFill>
              </a:rPr>
              <a:t>grænni byggðaþróun</a:t>
            </a:r>
            <a:br>
              <a:rPr lang="en-GB" sz="2000">
                <a:solidFill>
                  <a:srgbClr val="404748"/>
                </a:solidFill>
              </a:rPr>
            </a:br>
            <a:r>
              <a:rPr lang="en-GB" sz="2000">
                <a:solidFill>
                  <a:srgbClr val="404748"/>
                </a:solidFill>
              </a:rPr>
              <a:t>að meta vistkerfi og líffræðilega fjölbreytni;</a:t>
            </a:r>
            <a:br>
              <a:rPr lang="en-GB" sz="2000">
                <a:solidFill>
                  <a:srgbClr val="404748"/>
                </a:solidFill>
              </a:rPr>
            </a:br>
            <a:r>
              <a:rPr lang="en-GB" sz="2000">
                <a:solidFill>
                  <a:srgbClr val="404748"/>
                </a:solidFill>
              </a:rPr>
              <a:t>að búa og starfa í grænu hagkerfi</a:t>
            </a:r>
            <a:endParaRPr/>
          </a:p>
          <a:p>
            <a:pPr indent="0" lvl="0" marL="0" rtl="0" algn="just">
              <a:lnSpc>
                <a:spcPct val="100000"/>
              </a:lnSpc>
              <a:spcBef>
                <a:spcPts val="0"/>
              </a:spcBef>
              <a:spcAft>
                <a:spcPts val="0"/>
              </a:spcAft>
              <a:buClr>
                <a:srgbClr val="404748"/>
              </a:buClr>
              <a:buSzPts val="2000"/>
              <a:buNone/>
            </a:pPr>
            <a:r>
              <a:t/>
            </a:r>
            <a:endParaRPr b="0" i="0" sz="2000">
              <a:solidFill>
                <a:srgbClr val="404748"/>
              </a:solidFill>
            </a:endParaRPr>
          </a:p>
          <a:p>
            <a:pPr indent="0" lvl="0" marL="0" rtl="0" algn="just">
              <a:lnSpc>
                <a:spcPct val="100000"/>
              </a:lnSpc>
              <a:spcBef>
                <a:spcPts val="0"/>
              </a:spcBef>
              <a:spcAft>
                <a:spcPts val="0"/>
              </a:spcAft>
              <a:buClr>
                <a:srgbClr val="404748"/>
              </a:buClr>
              <a:buSzPts val="2000"/>
              <a:buNone/>
            </a:pPr>
            <a:r>
              <a:rPr lang="en-GB" sz="2000">
                <a:solidFill>
                  <a:srgbClr val="404748"/>
                </a:solidFill>
              </a:rPr>
              <a:t>Hver aðgerð er viðráðanleg, raunhæf og áhrifarík og stuðlar að umbreytingu í átt að grænu hagkerfi. </a:t>
            </a:r>
            <a:br>
              <a:rPr lang="en-GB" sz="2000">
                <a:solidFill>
                  <a:srgbClr val="404748"/>
                </a:solidFill>
              </a:rPr>
            </a:br>
            <a:endParaRPr sz="2100"/>
          </a:p>
        </p:txBody>
      </p:sp>
      <p:sp>
        <p:nvSpPr>
          <p:cNvPr id="891" name="Google Shape;891;p10"/>
          <p:cNvSpPr txBox="1"/>
          <p:nvPr>
            <p:ph idx="3" type="body"/>
          </p:nvPr>
        </p:nvSpPr>
        <p:spPr>
          <a:xfrm>
            <a:off x="232791" y="246952"/>
            <a:ext cx="6934619" cy="8217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800"/>
              <a:buNone/>
            </a:pPr>
            <a:r>
              <a:rPr b="1" lang="en-GB" sz="3200">
                <a:solidFill>
                  <a:srgbClr val="0070C0"/>
                </a:solidFill>
              </a:rPr>
              <a:t>ALPS (GEAP) Grænt hagkerfislíkan fyrir sjálfbæra fjallaþróun fjallahéraða</a:t>
            </a:r>
            <a:endParaRPr sz="3200"/>
          </a:p>
        </p:txBody>
      </p:sp>
      <p:grpSp>
        <p:nvGrpSpPr>
          <p:cNvPr id="892" name="Google Shape;892;p10"/>
          <p:cNvGrpSpPr/>
          <p:nvPr/>
        </p:nvGrpSpPr>
        <p:grpSpPr>
          <a:xfrm rot="-766166">
            <a:off x="7791905" y="721267"/>
            <a:ext cx="2082444" cy="2861107"/>
            <a:chOff x="5875548" y="3125276"/>
            <a:chExt cx="438214" cy="602070"/>
          </a:xfrm>
        </p:grpSpPr>
        <p:sp>
          <p:nvSpPr>
            <p:cNvPr id="893" name="Google Shape;893;p1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94" name="Google Shape;894;p1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icture containing outdoor, mountain, nature, rock&#10;&#10;Description automatically generated" id="895" name="Google Shape;895;p10"/>
          <p:cNvPicPr preferRelativeResize="0"/>
          <p:nvPr>
            <p:ph idx="2" type="pic"/>
          </p:nvPr>
        </p:nvPicPr>
        <p:blipFill rotWithShape="1">
          <a:blip r:embed="rId5">
            <a:alphaModFix/>
          </a:blip>
          <a:srcRect b="0" l="2710" r="2710" t="0"/>
          <a:stretch/>
        </p:blipFill>
        <p:spPr>
          <a:xfrm>
            <a:off x="7329563" y="-1"/>
            <a:ext cx="4862437" cy="6855220"/>
          </a:xfrm>
          <a:prstGeom prst="rect">
            <a:avLst/>
          </a:prstGeom>
          <a:noFill/>
          <a:ln>
            <a:noFill/>
          </a:ln>
        </p:spPr>
      </p:pic>
      <p:sp>
        <p:nvSpPr>
          <p:cNvPr id="896" name="Google Shape;896;p10"/>
          <p:cNvSpPr/>
          <p:nvPr/>
        </p:nvSpPr>
        <p:spPr>
          <a:xfrm>
            <a:off x="7501464" y="149410"/>
            <a:ext cx="4003599" cy="150196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7" name="Google Shape;897;p10"/>
          <p:cNvSpPr txBox="1"/>
          <p:nvPr/>
        </p:nvSpPr>
        <p:spPr>
          <a:xfrm>
            <a:off x="7632254" y="226666"/>
            <a:ext cx="3687910" cy="1200329"/>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3600" u="none" cap="none" strike="noStrike">
                <a:solidFill>
                  <a:schemeClr val="lt1"/>
                </a:solidFill>
                <a:latin typeface="Calibri"/>
                <a:ea typeface="Calibri"/>
                <a:cs typeface="Calibri"/>
                <a:sym typeface="Calibri"/>
              </a:rPr>
              <a:t>02.1 Tækifæri fyrir grænt líkan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1"/>
          <p:cNvSpPr txBox="1"/>
          <p:nvPr>
            <p:ph idx="1" type="body"/>
          </p:nvPr>
        </p:nvSpPr>
        <p:spPr>
          <a:xfrm>
            <a:off x="213871" y="1350172"/>
            <a:ext cx="6971708" cy="520599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Vatnsfallsorka og önnur hrein orka </a:t>
            </a:r>
            <a:r>
              <a:rPr lang="en-GB" sz="2200"/>
              <a:t>er nauðsynleg til að viðhalda hagvexti á sjálfbæran hátt og bæta lífskjör þess mikla fjölda fólks sem enn reiðir sig á t.d. viðareldsneyti. </a:t>
            </a:r>
            <a:br>
              <a:rPr lang="en-GB" sz="2200"/>
            </a:br>
            <a:endParaRPr/>
          </a:p>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Fjöll</a:t>
            </a:r>
            <a:r>
              <a:rPr lang="en-GB" sz="2200"/>
              <a:t> eru mikilvægir orkugjafar sem gefa meira en 15% af orku heimsins.</a:t>
            </a:r>
            <a:endParaRPr/>
          </a:p>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Straumharðar ár </a:t>
            </a:r>
            <a:r>
              <a:rPr lang="en-GB" sz="2200"/>
              <a:t>fjallanna eru hagkvæmar uppsprettur vatnsafls um allan heim. Þessi orkugjafi er þó ekki fullnýttur. </a:t>
            </a:r>
            <a:endParaRPr/>
          </a:p>
          <a:p>
            <a:pPr indent="0" lvl="0" marL="0" rtl="0" algn="just">
              <a:lnSpc>
                <a:spcPct val="100000"/>
              </a:lnSpc>
              <a:spcBef>
                <a:spcPts val="0"/>
              </a:spcBef>
              <a:spcAft>
                <a:spcPts val="0"/>
              </a:spcAft>
              <a:buClr>
                <a:srgbClr val="595959"/>
              </a:buClr>
              <a:buSzPts val="2200"/>
              <a:buNone/>
            </a:pPr>
            <a:r>
              <a:t/>
            </a:r>
            <a:endParaRPr sz="2200"/>
          </a:p>
          <a:p>
            <a:pPr indent="0" lvl="0" marL="0" rtl="0" algn="just">
              <a:lnSpc>
                <a:spcPct val="100000"/>
              </a:lnSpc>
              <a:spcBef>
                <a:spcPts val="0"/>
              </a:spcBef>
              <a:spcAft>
                <a:spcPts val="0"/>
              </a:spcAft>
              <a:buClr>
                <a:srgbClr val="0070C0"/>
              </a:buClr>
              <a:buSzPts val="2200"/>
              <a:buNone/>
            </a:pPr>
            <a:r>
              <a:rPr b="1" lang="en-GB" sz="2200">
                <a:solidFill>
                  <a:srgbClr val="0070C0"/>
                </a:solidFill>
              </a:rPr>
              <a:t>Himalaja-svæðið hefur til dæmis möguleika á að framleiða yfir 300.000 MW með vatnsafli og aðeins 9% af þessum möguleika er nýtt (Tariq 2011). </a:t>
            </a:r>
            <a:r>
              <a:rPr lang="en-GB" sz="2200" u="sng">
                <a:solidFill>
                  <a:srgbClr val="7030A0"/>
                </a:solidFill>
                <a:hlinkClick r:id="rId3">
                  <a:extLst>
                    <a:ext uri="{A12FA001-AC4F-418D-AE19-62706E023703}">
                      <ahyp:hlinkClr val="tx"/>
                    </a:ext>
                  </a:extLst>
                </a:hlinkClick>
              </a:rPr>
              <a:t>Heimildir</a:t>
            </a:r>
            <a:endParaRPr sz="2200">
              <a:solidFill>
                <a:srgbClr val="7030A0"/>
              </a:solidFill>
            </a:endParaRPr>
          </a:p>
        </p:txBody>
      </p:sp>
      <p:sp>
        <p:nvSpPr>
          <p:cNvPr id="903" name="Google Shape;903;p11"/>
          <p:cNvSpPr txBox="1"/>
          <p:nvPr>
            <p:ph idx="3" type="body"/>
          </p:nvPr>
        </p:nvSpPr>
        <p:spPr>
          <a:xfrm>
            <a:off x="190814" y="308740"/>
            <a:ext cx="812587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4000">
                <a:solidFill>
                  <a:srgbClr val="0070C0"/>
                </a:solidFill>
              </a:rPr>
              <a:t>Vatnsfallsorka í Himalajafjöllunum</a:t>
            </a:r>
            <a:endParaRPr/>
          </a:p>
        </p:txBody>
      </p:sp>
      <p:grpSp>
        <p:nvGrpSpPr>
          <p:cNvPr id="904" name="Google Shape;904;p11"/>
          <p:cNvGrpSpPr/>
          <p:nvPr/>
        </p:nvGrpSpPr>
        <p:grpSpPr>
          <a:xfrm rot="-766166">
            <a:off x="7791905" y="721267"/>
            <a:ext cx="2082444" cy="2861107"/>
            <a:chOff x="5875548" y="3125276"/>
            <a:chExt cx="438214" cy="602070"/>
          </a:xfrm>
        </p:grpSpPr>
        <p:sp>
          <p:nvSpPr>
            <p:cNvPr id="905" name="Google Shape;905;p11"/>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6" name="Google Shape;906;p11"/>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icture containing mountain, nature, outdoor, valley&#10;&#10;Description automatically generated" id="907" name="Google Shape;907;p11"/>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908" name="Google Shape;908;p11"/>
          <p:cNvSpPr/>
          <p:nvPr/>
        </p:nvSpPr>
        <p:spPr>
          <a:xfrm>
            <a:off x="7632254" y="161593"/>
            <a:ext cx="3981941" cy="1009935"/>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9" name="Google Shape;909;p11"/>
          <p:cNvSpPr txBox="1"/>
          <p:nvPr/>
        </p:nvSpPr>
        <p:spPr>
          <a:xfrm>
            <a:off x="7821348" y="327820"/>
            <a:ext cx="3589022" cy="646331"/>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GB" sz="3600" u="none" cap="none" strike="noStrike">
                <a:solidFill>
                  <a:schemeClr val="lt1"/>
                </a:solidFill>
                <a:latin typeface="Calibri"/>
                <a:ea typeface="Calibri"/>
                <a:cs typeface="Calibri"/>
                <a:sym typeface="Calibri"/>
              </a:rPr>
              <a:t>02.2 Hrein orka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A picture containing water, outdoor, boat, mountain&#10;&#10;Description automatically generated" id="914" name="Google Shape;914;p12"/>
          <p:cNvPicPr preferRelativeResize="0"/>
          <p:nvPr>
            <p:ph idx="2" type="pic"/>
          </p:nvPr>
        </p:nvPicPr>
        <p:blipFill rotWithShape="1">
          <a:blip r:embed="rId3">
            <a:alphaModFix/>
          </a:blip>
          <a:srcRect b="3142" l="0" r="0" t="3142"/>
          <a:stretch/>
        </p:blipFill>
        <p:spPr>
          <a:xfrm>
            <a:off x="7329563" y="-1"/>
            <a:ext cx="4862437" cy="6855220"/>
          </a:xfrm>
          <a:prstGeom prst="rect">
            <a:avLst/>
          </a:prstGeom>
          <a:noFill/>
          <a:ln>
            <a:noFill/>
          </a:ln>
        </p:spPr>
      </p:pic>
      <p:sp>
        <p:nvSpPr>
          <p:cNvPr id="915" name="Google Shape;915;p12"/>
          <p:cNvSpPr txBox="1"/>
          <p:nvPr>
            <p:ph idx="1" type="body"/>
          </p:nvPr>
        </p:nvSpPr>
        <p:spPr>
          <a:xfrm>
            <a:off x="352441" y="1492303"/>
            <a:ext cx="6811838" cy="5155889"/>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Clr>
                <a:srgbClr val="0070C0"/>
              </a:buClr>
              <a:buSzPts val="2000"/>
              <a:buNone/>
            </a:pPr>
            <a:r>
              <a:rPr b="1" lang="en-GB" sz="2000">
                <a:solidFill>
                  <a:srgbClr val="0070C0"/>
                </a:solidFill>
              </a:rPr>
              <a:t>Fjöll skapa umhverfi fyrir menningar-, trúar- og upplifunarframboð ferðaþjónustu </a:t>
            </a:r>
            <a:r>
              <a:rPr lang="en-GB" sz="2000"/>
              <a:t>svo sem gönguferðir, dýralífsskoðun, fuglaskoðun, upplifun fegurðar landslagsins og að fylgjast með og njóta einstaks lífsstíls og menningar fjallasamfélaga. Fjöll búa yfir mikilli fjölbreytni þjóðernis, menningar og tungumála. Fjallabúar varðveita einnig mikla þekkingu frumbyggja á greinum eins og landbúnaði, grasafræði, jurtalækningum og vistfræði. Verndun og sjálfbærni eru knúin áfram af trú á og stjórnun samfélaga. Staðbundin menning styrkist af nánum tengslum við náttúrulegt umhverfi sem viðheldur þeim. </a:t>
            </a:r>
            <a:endParaRPr/>
          </a:p>
          <a:p>
            <a:pPr indent="0" lvl="0" marL="0" rtl="0" algn="just">
              <a:lnSpc>
                <a:spcPct val="120000"/>
              </a:lnSpc>
              <a:spcBef>
                <a:spcPts val="0"/>
              </a:spcBef>
              <a:spcAft>
                <a:spcPts val="0"/>
              </a:spcAft>
              <a:buClr>
                <a:srgbClr val="0070C0"/>
              </a:buClr>
              <a:buSzPts val="2000"/>
              <a:buNone/>
            </a:pPr>
            <a:r>
              <a:t/>
            </a:r>
            <a:endParaRPr b="1" i="1" sz="2000">
              <a:solidFill>
                <a:srgbClr val="0070C0"/>
              </a:solidFill>
            </a:endParaRPr>
          </a:p>
          <a:p>
            <a:pPr indent="0" lvl="0" marL="0" rtl="0" algn="just">
              <a:lnSpc>
                <a:spcPct val="120000"/>
              </a:lnSpc>
              <a:spcBef>
                <a:spcPts val="0"/>
              </a:spcBef>
              <a:spcAft>
                <a:spcPts val="0"/>
              </a:spcAft>
              <a:buClr>
                <a:srgbClr val="0070C0"/>
              </a:buClr>
              <a:buSzPts val="2000"/>
              <a:buNone/>
            </a:pPr>
            <a:r>
              <a:rPr b="1" i="1" lang="en-GB" sz="2000">
                <a:solidFill>
                  <a:srgbClr val="0070C0"/>
                </a:solidFill>
              </a:rPr>
              <a:t>Meira en 1 milljarður manna telur fjöll heilög </a:t>
            </a:r>
            <a:r>
              <a:rPr i="1" lang="en-GB" sz="1800">
                <a:solidFill>
                  <a:srgbClr val="0070C0"/>
                </a:solidFill>
              </a:rPr>
              <a:t>(Bernbaum 1998). </a:t>
            </a:r>
            <a:endParaRPr/>
          </a:p>
        </p:txBody>
      </p:sp>
      <p:sp>
        <p:nvSpPr>
          <p:cNvPr id="916" name="Google Shape;916;p12"/>
          <p:cNvSpPr txBox="1"/>
          <p:nvPr>
            <p:ph idx="3" type="body"/>
          </p:nvPr>
        </p:nvSpPr>
        <p:spPr>
          <a:xfrm>
            <a:off x="120770" y="209808"/>
            <a:ext cx="7331798" cy="9357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a:solidFill>
                  <a:srgbClr val="0070C0"/>
                </a:solidFill>
              </a:rPr>
              <a:t>Ferðaþjónusta, menning, líffræðilegur fjölbreytileiki og ævintýri </a:t>
            </a:r>
            <a:endParaRPr/>
          </a:p>
        </p:txBody>
      </p:sp>
      <p:sp>
        <p:nvSpPr>
          <p:cNvPr id="917" name="Google Shape;917;p12"/>
          <p:cNvSpPr/>
          <p:nvPr/>
        </p:nvSpPr>
        <p:spPr>
          <a:xfrm>
            <a:off x="7656394" y="168864"/>
            <a:ext cx="3763575" cy="132343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8" name="Google Shape;918;p12"/>
          <p:cNvSpPr txBox="1"/>
          <p:nvPr/>
        </p:nvSpPr>
        <p:spPr>
          <a:xfrm>
            <a:off x="7756544" y="209808"/>
            <a:ext cx="3459599" cy="1200329"/>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GB" sz="3600" u="none" cap="none" strike="noStrike">
                <a:solidFill>
                  <a:schemeClr val="lt1"/>
                </a:solidFill>
                <a:latin typeface="Calibri"/>
                <a:ea typeface="Calibri"/>
                <a:cs typeface="Calibri"/>
                <a:sym typeface="Calibri"/>
              </a:rPr>
              <a:t>02.3 Responsible Tourism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mountain, tree, nature, valley&#10;&#10;Description automatically generated" id="923" name="Google Shape;923;p13"/>
          <p:cNvPicPr preferRelativeResize="0"/>
          <p:nvPr>
            <p:ph idx="2" type="pic"/>
          </p:nvPr>
        </p:nvPicPr>
        <p:blipFill rotWithShape="1">
          <a:blip r:embed="rId3">
            <a:alphaModFix/>
          </a:blip>
          <a:srcRect b="20868" l="-18807" r="-13542" t="0"/>
          <a:stretch/>
        </p:blipFill>
        <p:spPr>
          <a:xfrm>
            <a:off x="1069075" y="26895"/>
            <a:ext cx="12577913" cy="3635823"/>
          </a:xfrm>
          <a:prstGeom prst="rect">
            <a:avLst/>
          </a:prstGeom>
          <a:noFill/>
          <a:ln>
            <a:noFill/>
          </a:ln>
        </p:spPr>
      </p:pic>
      <p:sp>
        <p:nvSpPr>
          <p:cNvPr id="924" name="Google Shape;924;p13"/>
          <p:cNvSpPr txBox="1"/>
          <p:nvPr>
            <p:ph idx="1" type="body"/>
          </p:nvPr>
        </p:nvSpPr>
        <p:spPr>
          <a:xfrm>
            <a:off x="5805754" y="3767861"/>
            <a:ext cx="5812377" cy="2237967"/>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Frægasta vara svæðisins er Fontina ostur, </a:t>
            </a:r>
            <a:r>
              <a:rPr lang="en-GB" sz="2200">
                <a:solidFill>
                  <a:srgbClr val="4D4D4D"/>
                </a:solidFill>
              </a:rPr>
              <a:t>gerður síðan á tólftu öld og PDO varin (Protected designation of origin). Ostinum er bætt í súpur, hann er órjúfanlegur hluti af fondú svæðisins (It. fonduta) og er að sjálfsögðu til staðar á hvaða ostabakka sem er í héraðinu. Vinsælasta atvinnugrein þessa svæðis er ferðaþjónusta. </a:t>
            </a:r>
            <a:endParaRPr/>
          </a:p>
        </p:txBody>
      </p:sp>
      <p:sp>
        <p:nvSpPr>
          <p:cNvPr id="925" name="Google Shape;925;p13"/>
          <p:cNvSpPr txBox="1"/>
          <p:nvPr>
            <p:ph idx="3" type="body"/>
          </p:nvPr>
        </p:nvSpPr>
        <p:spPr>
          <a:xfrm>
            <a:off x="450376" y="3781509"/>
            <a:ext cx="5101160" cy="217682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Ítalska fjallahéraðið í </a:t>
            </a:r>
            <a:r>
              <a:rPr b="1" i="0" lang="en-GB" sz="2200">
                <a:solidFill>
                  <a:srgbClr val="0070C0"/>
                </a:solidFill>
              </a:rPr>
              <a:t>Valle d'Aosta </a:t>
            </a:r>
            <a:r>
              <a:rPr lang="en-GB" sz="2200">
                <a:solidFill>
                  <a:srgbClr val="4D4D4D"/>
                </a:solidFill>
              </a:rPr>
              <a:t>er á Norðvestur-Ítalíu. Staðsett á </a:t>
            </a:r>
            <a:r>
              <a:rPr b="1" lang="en-GB" sz="2200">
                <a:solidFill>
                  <a:srgbClr val="4D4D4D"/>
                </a:solidFill>
              </a:rPr>
              <a:t>efra vatnasvið Dora Baltea árinnar, frá upptökum árinnar nálægt Mount Blanc til Ivrea. </a:t>
            </a:r>
            <a:r>
              <a:rPr lang="en-GB" sz="2200">
                <a:solidFill>
                  <a:srgbClr val="4D4D4D"/>
                </a:solidFill>
              </a:rPr>
              <a:t>Svæðið er lokað af í norðri, vestri og suðri af Ölpunum.</a:t>
            </a:r>
            <a:br>
              <a:rPr lang="en-GB" sz="2200">
                <a:solidFill>
                  <a:srgbClr val="4D4D4D"/>
                </a:solidFill>
              </a:rPr>
            </a:br>
            <a:endParaRPr sz="2200"/>
          </a:p>
        </p:txBody>
      </p:sp>
      <p:sp>
        <p:nvSpPr>
          <p:cNvPr id="926" name="Google Shape;926;p13"/>
          <p:cNvSpPr txBox="1"/>
          <p:nvPr/>
        </p:nvSpPr>
        <p:spPr>
          <a:xfrm>
            <a:off x="9561902" y="2489245"/>
            <a:ext cx="156102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sp>
        <p:nvSpPr>
          <p:cNvPr id="927" name="Google Shape;927;p13"/>
          <p:cNvSpPr/>
          <p:nvPr/>
        </p:nvSpPr>
        <p:spPr>
          <a:xfrm>
            <a:off x="9057736" y="218364"/>
            <a:ext cx="2990029" cy="1569493"/>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8" name="Google Shape;928;p13"/>
          <p:cNvSpPr txBox="1"/>
          <p:nvPr/>
        </p:nvSpPr>
        <p:spPr>
          <a:xfrm>
            <a:off x="9057736" y="332640"/>
            <a:ext cx="2829779" cy="1323399"/>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Calibri"/>
                <a:ea typeface="Calibri"/>
                <a:cs typeface="Calibri"/>
                <a:sym typeface="Calibri"/>
              </a:rPr>
              <a:t>Sýnidæmi 1</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Calibri"/>
                <a:ea typeface="Calibri"/>
                <a:cs typeface="Calibri"/>
                <a:sym typeface="Calibri"/>
              </a:rPr>
              <a:t>Ítalía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4"/>
          <p:cNvSpPr txBox="1"/>
          <p:nvPr>
            <p:ph idx="1" type="body"/>
          </p:nvPr>
        </p:nvSpPr>
        <p:spPr>
          <a:xfrm>
            <a:off x="249041" y="1250920"/>
            <a:ext cx="11709598" cy="4635958"/>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SzPts val="2100"/>
              <a:buFont typeface="Arial"/>
              <a:buChar char="•"/>
            </a:pPr>
            <a:r>
              <a:rPr lang="en-GB" sz="2100"/>
              <a:t>Í Valle d'Aosta (Aosta dalnum) svæðinu á Norður-Ítalíu er Associazione Naturavalp (Naturavalp samtökin) að stuðla að þróun fjallaþorpsins Valpelline með staðbundinni frumkvöðlastarfsemi. </a:t>
            </a:r>
            <a:r>
              <a:rPr b="1" lang="en-GB" sz="2100"/>
              <a:t>Samtökin standa fyrir efnahags-, menningar-, félags- og menntunarlegum verkefnum til ábyrgrar uppbyggingar ferðaþjónustu. </a:t>
            </a:r>
            <a:r>
              <a:rPr lang="en-GB" sz="2100"/>
              <a:t>Meðlimir og styrkveitendur eru aðallega heimamenn sem eru </a:t>
            </a:r>
            <a:r>
              <a:rPr b="1" lang="en-GB" sz="2100"/>
              <a:t>þjálfaðir í sjálfbærum vinnubrögðum og leitast við að vekja athygli gesta á mikilvægi þess að vernda umhverfið </a:t>
            </a:r>
            <a:r>
              <a:rPr lang="en-GB" sz="2100"/>
              <a:t>og</a:t>
            </a:r>
            <a:r>
              <a:rPr b="1" lang="en-GB" sz="2100"/>
              <a:t> </a:t>
            </a:r>
            <a:r>
              <a:rPr lang="en-GB" sz="2100"/>
              <a:t>nota staðbundnar vörur og tengsl gesta við samfélagið til að auka vitund um menningarlegt og líffræðilegt gildi svæðisins. </a:t>
            </a:r>
            <a:endParaRPr/>
          </a:p>
          <a:p>
            <a:pPr indent="-342900" lvl="0" marL="342900" rtl="0" algn="just">
              <a:lnSpc>
                <a:spcPct val="100000"/>
              </a:lnSpc>
              <a:spcBef>
                <a:spcPts val="0"/>
              </a:spcBef>
              <a:spcAft>
                <a:spcPts val="0"/>
              </a:spcAft>
              <a:buSzPts val="2100"/>
              <a:buFont typeface="Arial"/>
              <a:buChar char="•"/>
            </a:pPr>
            <a:r>
              <a:rPr i="1" lang="en-GB" sz="2100"/>
              <a:t>Naturavalp</a:t>
            </a:r>
            <a:r>
              <a:rPr lang="en-GB" sz="2100"/>
              <a:t> </a:t>
            </a:r>
            <a:r>
              <a:rPr b="1" lang="en-GB" sz="2100"/>
              <a:t>leggst gegn þróun ferðaþjónustu sem er skaðleg umhverfinu</a:t>
            </a:r>
            <a:r>
              <a:rPr lang="en-GB" sz="2100"/>
              <a:t> og styður þá sem virða sjálfræði íbúa á staðnum í ákvarðanatökuferlum sem tengjast ferðaþjónustu. Öll atvinnustarfsemi og gististarfsemi sem tengist verkefninu er skuldbundin til að nota að minnsta kosti tvær afurðir frá tengdum býlum og stuðla að viðhaldi og uppbyggingu landbúnaðar svæðisins. </a:t>
            </a:r>
            <a:endParaRPr/>
          </a:p>
          <a:p>
            <a:pPr indent="-342900" lvl="0" marL="342900" rtl="0" algn="just">
              <a:lnSpc>
                <a:spcPct val="100000"/>
              </a:lnSpc>
              <a:spcBef>
                <a:spcPts val="0"/>
              </a:spcBef>
              <a:spcAft>
                <a:spcPts val="0"/>
              </a:spcAft>
              <a:buSzPts val="2100"/>
              <a:buFont typeface="Arial"/>
              <a:buChar char="•"/>
            </a:pPr>
            <a:r>
              <a:rPr lang="en-GB" sz="2100"/>
              <a:t>Afrakstur af starfsemi </a:t>
            </a:r>
            <a:r>
              <a:rPr i="1" lang="en-GB" sz="2100"/>
              <a:t>Naturavalp</a:t>
            </a:r>
            <a:r>
              <a:rPr lang="en-GB" sz="2100"/>
              <a:t> og sveitarfélaganna sýnir að </a:t>
            </a:r>
            <a:r>
              <a:rPr b="1" lang="en-GB" sz="2100"/>
              <a:t>ferðamönnum fjölgar stöðugt og einkafjárfestingum </a:t>
            </a:r>
            <a:r>
              <a:rPr lang="en-GB" sz="2100"/>
              <a:t>á svæðinu hefur fjölgað síðan félagið var stofnað. </a:t>
            </a:r>
            <a:endParaRPr/>
          </a:p>
          <a:p>
            <a:pPr indent="-342900" lvl="0" marL="342900" rtl="0" algn="just">
              <a:lnSpc>
                <a:spcPct val="100000"/>
              </a:lnSpc>
              <a:spcBef>
                <a:spcPts val="0"/>
              </a:spcBef>
              <a:spcAft>
                <a:spcPts val="0"/>
              </a:spcAft>
              <a:buSzPts val="2100"/>
              <a:buFont typeface="Arial"/>
              <a:buChar char="•"/>
            </a:pPr>
            <a:r>
              <a:rPr lang="en-GB" sz="2100"/>
              <a:t>Bestu aðferðirnar til að </a:t>
            </a:r>
            <a:r>
              <a:rPr b="1" lang="en-GB" sz="2100"/>
              <a:t>bjóðið nýliða </a:t>
            </a:r>
            <a:r>
              <a:rPr lang="en-GB" sz="2100"/>
              <a:t>sem vilja koma sér fyrir í fjöllunum </a:t>
            </a:r>
            <a:r>
              <a:rPr b="1" lang="en-GB" sz="2100"/>
              <a:t>velkomna </a:t>
            </a:r>
            <a:r>
              <a:rPr lang="en-GB" sz="2100"/>
              <a:t>er að útfæra virk samskipti innan samfélaganna.</a:t>
            </a:r>
            <a:endParaRPr/>
          </a:p>
        </p:txBody>
      </p:sp>
      <p:sp>
        <p:nvSpPr>
          <p:cNvPr id="934" name="Google Shape;934;p14"/>
          <p:cNvSpPr txBox="1"/>
          <p:nvPr/>
        </p:nvSpPr>
        <p:spPr>
          <a:xfrm>
            <a:off x="249041" y="227998"/>
            <a:ext cx="11420194" cy="956251"/>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None/>
            </a:pPr>
            <a:r>
              <a:rPr b="0" i="0" lang="en-GB" sz="4000" u="none" cap="none" strike="noStrike">
                <a:solidFill>
                  <a:srgbClr val="0070C0"/>
                </a:solidFill>
                <a:latin typeface="Calibri"/>
                <a:ea typeface="Calibri"/>
                <a:cs typeface="Calibri"/>
                <a:sym typeface="Calibri"/>
              </a:rPr>
              <a:t>Menntun og sjálfbærni</a:t>
            </a:r>
            <a:br>
              <a:rPr b="0" i="0" lang="en-GB" sz="3600" u="none" cap="none" strike="noStrike">
                <a:solidFill>
                  <a:srgbClr val="0070C0"/>
                </a:solidFill>
                <a:latin typeface="Calibri"/>
                <a:ea typeface="Calibri"/>
                <a:cs typeface="Calibri"/>
                <a:sym typeface="Calibri"/>
              </a:rPr>
            </a:br>
            <a:r>
              <a:rPr b="0" i="1" lang="en-GB" sz="2600" u="none" cap="none" strike="noStrike">
                <a:solidFill>
                  <a:srgbClr val="1B728D"/>
                </a:solidFill>
                <a:latin typeface="Calibri"/>
                <a:ea typeface="Calibri"/>
                <a:cs typeface="Calibri"/>
                <a:sym typeface="Calibri"/>
              </a:rPr>
              <a:t>Að stuðla að þróun frumkvöðlastarfs í fjallaþorpum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5"/>
          <p:cNvSpPr txBox="1"/>
          <p:nvPr>
            <p:ph idx="1" type="body"/>
          </p:nvPr>
        </p:nvSpPr>
        <p:spPr>
          <a:xfrm>
            <a:off x="5788628" y="3298637"/>
            <a:ext cx="6208070" cy="272003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The region is famous for Slovenia's largest natural glacier </a:t>
            </a:r>
            <a:r>
              <a:rPr b="1" lang="en-GB" sz="2100">
                <a:solidFill>
                  <a:srgbClr val="0070C0"/>
                </a:solidFill>
              </a:rPr>
              <a:t>Bled vatn</a:t>
            </a:r>
            <a:r>
              <a:rPr lang="en-GB" sz="2100">
                <a:solidFill>
                  <a:srgbClr val="4D4D4D"/>
                </a:solidFill>
              </a:rPr>
              <a:t> er eitt af vinsælustu ferðamannastöðum landsins og skartar fallegu útsýni. Svæðið er frægt fyrir vínsmökkun og hefur menningarlegt og sögulegt aðdráttarafl. Einnig er svæðið vel þekkt af áhugafólki um miðaldakastala. Svæðinu er vel við haldið og þar eru margir veitingastaðir og kaffihús. Þar eru líka óteljandi ferðamenn en þar með missir svæðið svolítið sinn upprunalega og ekta sjarma.</a:t>
            </a:r>
            <a:endParaRPr/>
          </a:p>
        </p:txBody>
      </p:sp>
      <p:sp>
        <p:nvSpPr>
          <p:cNvPr id="940" name="Google Shape;940;p15"/>
          <p:cNvSpPr txBox="1"/>
          <p:nvPr>
            <p:ph idx="3" type="body"/>
          </p:nvPr>
        </p:nvSpPr>
        <p:spPr>
          <a:xfrm>
            <a:off x="327547" y="3662387"/>
            <a:ext cx="5278583" cy="2369924"/>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100">
                <a:solidFill>
                  <a:srgbClr val="0070C0"/>
                </a:solidFill>
              </a:rPr>
              <a:t>Slóvensku Alparnir. </a:t>
            </a:r>
            <a:r>
              <a:rPr lang="en-GB" sz="2100">
                <a:solidFill>
                  <a:srgbClr val="4D4D4D"/>
                </a:solidFill>
              </a:rPr>
              <a:t>Þrír fjallgarðar eru í slóvönsku Ölpunum: Júlíönsku-, Karavanks- (Karavanke) og Kamnik-Savinja Alparnir. Allir fjallgarðarnir eru staðsettir í norðurhluta landsins og mynda sameiginlegt ferðamanna-svæði - </a:t>
            </a:r>
            <a:r>
              <a:rPr b="1" lang="en-GB" sz="2100">
                <a:solidFill>
                  <a:srgbClr val="4D4D4D"/>
                </a:solidFill>
              </a:rPr>
              <a:t>Alpasvæðið</a:t>
            </a:r>
            <a:r>
              <a:rPr lang="en-GB" sz="2200">
                <a:solidFill>
                  <a:srgbClr val="4D4D4D"/>
                </a:solidFill>
              </a:rPr>
              <a:t>.</a:t>
            </a:r>
            <a:endParaRPr/>
          </a:p>
        </p:txBody>
      </p:sp>
      <p:sp>
        <p:nvSpPr>
          <p:cNvPr id="941" name="Google Shape;941;p15"/>
          <p:cNvSpPr txBox="1"/>
          <p:nvPr/>
        </p:nvSpPr>
        <p:spPr>
          <a:xfrm>
            <a:off x="10222892" y="2376339"/>
            <a:ext cx="3200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pic>
        <p:nvPicPr>
          <p:cNvPr descr="A picture containing water, mountain, outdoor, lake&#10;&#10;Description automatically generated" id="942" name="Google Shape;942;p15"/>
          <p:cNvPicPr preferRelativeResize="0"/>
          <p:nvPr>
            <p:ph idx="2" type="pic"/>
          </p:nvPr>
        </p:nvPicPr>
        <p:blipFill rotWithShape="1">
          <a:blip r:embed="rId4">
            <a:alphaModFix/>
          </a:blip>
          <a:srcRect b="11898" l="1029" r="-1028" t="28388"/>
          <a:stretch/>
        </p:blipFill>
        <p:spPr>
          <a:xfrm>
            <a:off x="16299" y="-732"/>
            <a:ext cx="12302221" cy="3663119"/>
          </a:xfrm>
          <a:prstGeom prst="rect">
            <a:avLst/>
          </a:prstGeom>
          <a:noFill/>
          <a:ln>
            <a:noFill/>
          </a:ln>
        </p:spPr>
      </p:pic>
      <p:sp>
        <p:nvSpPr>
          <p:cNvPr id="943" name="Google Shape;943;p15"/>
          <p:cNvSpPr/>
          <p:nvPr/>
        </p:nvSpPr>
        <p:spPr>
          <a:xfrm>
            <a:off x="7525885" y="141782"/>
            <a:ext cx="4580123" cy="1764450"/>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4" name="Google Shape;944;p15"/>
          <p:cNvSpPr txBox="1"/>
          <p:nvPr/>
        </p:nvSpPr>
        <p:spPr>
          <a:xfrm>
            <a:off x="7689789" y="362308"/>
            <a:ext cx="4252317" cy="1323399"/>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Calibri"/>
                <a:ea typeface="Calibri"/>
                <a:cs typeface="Calibri"/>
                <a:sym typeface="Calibri"/>
              </a:rPr>
              <a:t>Sýnidæmi 2</a:t>
            </a:r>
            <a:endParaRPr b="0" i="0" sz="4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0" i="0" lang="en-GB" sz="4000" u="none" cap="none" strike="noStrike">
                <a:solidFill>
                  <a:schemeClr val="lt1"/>
                </a:solidFill>
                <a:latin typeface="Calibri"/>
                <a:ea typeface="Calibri"/>
                <a:cs typeface="Calibri"/>
                <a:sym typeface="Calibri"/>
              </a:rPr>
              <a:t>Slóvensku Alparnir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6"/>
          <p:cNvSpPr txBox="1"/>
          <p:nvPr>
            <p:ph idx="1" type="body"/>
          </p:nvPr>
        </p:nvSpPr>
        <p:spPr>
          <a:xfrm>
            <a:off x="199896" y="1388726"/>
            <a:ext cx="11660006" cy="4546248"/>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4D4D4D"/>
              </a:buClr>
              <a:buSzPts val="2000"/>
              <a:buFont typeface="Arial"/>
              <a:buChar char="•"/>
            </a:pPr>
            <a:r>
              <a:rPr lang="en-GB" sz="2000">
                <a:solidFill>
                  <a:srgbClr val="4D4D4D"/>
                </a:solidFill>
              </a:rPr>
              <a:t>Fjögur fjallasveitarfélög í Slóvensku Ölpunum ásamt staðbundnum hagsmunaaðilum í ferðaþjónustu hvöttu ferðamenn til að heimsækja fátíðari sveitarfélög og fluttu gesti frá fjölmennum svæðum til að jafna dreifingu og veita íbúum á staðnum tækifæri til að afla viðbótartekna. </a:t>
            </a:r>
            <a:endParaRPr sz="2000"/>
          </a:p>
          <a:p>
            <a:pPr indent="-342900" lvl="0" marL="342900" rtl="0" algn="just">
              <a:lnSpc>
                <a:spcPct val="100000"/>
              </a:lnSpc>
              <a:spcBef>
                <a:spcPts val="0"/>
              </a:spcBef>
              <a:spcAft>
                <a:spcPts val="0"/>
              </a:spcAft>
              <a:buSzPts val="2000"/>
              <a:buFont typeface="Arial"/>
              <a:buChar char="•"/>
            </a:pPr>
            <a:r>
              <a:rPr lang="en-GB" sz="2000"/>
              <a:t>Þetta var gert með samþykkt þróunarverkefninu </a:t>
            </a:r>
            <a:r>
              <a:rPr b="1" lang="en-GB" sz="2000">
                <a:solidFill>
                  <a:srgbClr val="7030A0"/>
                </a:solidFill>
              </a:rPr>
              <a:t>2017−2021 </a:t>
            </a:r>
            <a:r>
              <a:rPr b="1" lang="en-GB" sz="2000" u="sng">
                <a:solidFill>
                  <a:srgbClr val="7F59A1"/>
                </a:solidFill>
              </a:rPr>
              <a:t>Rogla-Pohorje Destination Tourism Development and Marketing Plan</a:t>
            </a:r>
            <a:r>
              <a:rPr lang="en-GB" sz="2000"/>
              <a:t>,</a:t>
            </a:r>
            <a:r>
              <a:rPr b="1" lang="en-GB" sz="2000">
                <a:solidFill>
                  <a:srgbClr val="7030A0"/>
                </a:solidFill>
              </a:rPr>
              <a:t> </a:t>
            </a:r>
            <a:r>
              <a:rPr lang="en-GB" sz="2000"/>
              <a:t>ramma um samstarf og stofnun sameiginlegs vörumerkis fyrir </a:t>
            </a:r>
            <a:r>
              <a:rPr b="1" lang="en-GB" sz="2000">
                <a:solidFill>
                  <a:srgbClr val="7030A0"/>
                </a:solidFill>
              </a:rPr>
              <a:t>Rogla-Pohorje Tourist Destination (RPTD)</a:t>
            </a:r>
            <a:r>
              <a:rPr lang="en-GB" sz="2000">
                <a:solidFill>
                  <a:srgbClr val="7030A0"/>
                </a:solidFill>
              </a:rPr>
              <a:t>.</a:t>
            </a:r>
            <a:r>
              <a:rPr b="1" lang="en-GB" sz="2000">
                <a:solidFill>
                  <a:srgbClr val="7030A0"/>
                </a:solidFill>
              </a:rPr>
              <a:t> </a:t>
            </a:r>
            <a:r>
              <a:rPr lang="en-GB" sz="2000"/>
              <a:t>Áætlunin fylgdi umhverfislegum-, efnahagslegum- og félagslegum þáttum í þróun ferðaþjónustunnar.  Það leiddi samfélögin saman til að skipuleggja kerfisbundið sjálfbæra þróun fjallasvæðisins og markaðssetja ferðaframboð sitt. Meðal niðurstaðna var sameiginlegt kynningarstarf, þróunarverkefni, stofnun vörumerkisins  </a:t>
            </a:r>
            <a:r>
              <a:rPr b="1" lang="en-GB" sz="2000" u="sng">
                <a:solidFill>
                  <a:srgbClr val="7F59A1"/>
                </a:solidFill>
              </a:rPr>
              <a:t>The Tastes of Rogla</a:t>
            </a:r>
            <a:r>
              <a:rPr lang="en-GB" sz="2000"/>
              <a:t>, þjálfunarmöguleikar fyrir seljendur, sameiginlegir ferðapakkar, sameiginlegt afsláttarkort, sameiginleg vefsíða þar á meðal bókunarkerfi og netverslun, ókeypis sumarrútuleið um </a:t>
            </a:r>
            <a:r>
              <a:rPr b="1" lang="en-GB" sz="2000">
                <a:solidFill>
                  <a:srgbClr val="7030A0"/>
                </a:solidFill>
              </a:rPr>
              <a:t>RPTD</a:t>
            </a:r>
            <a:r>
              <a:rPr lang="en-GB" sz="2000"/>
              <a:t> og ókeypis leiðbeiningar fyrir gesti </a:t>
            </a:r>
            <a:r>
              <a:rPr b="1" lang="en-GB" sz="2000">
                <a:solidFill>
                  <a:srgbClr val="7030A0"/>
                </a:solidFill>
              </a:rPr>
              <a:t>RPTD</a:t>
            </a:r>
            <a:r>
              <a:rPr lang="en-GB" sz="2000"/>
              <a:t>. </a:t>
            </a:r>
            <a:endParaRPr sz="2000"/>
          </a:p>
          <a:p>
            <a:pPr indent="-342900" lvl="0" marL="342900" rtl="0" algn="just">
              <a:lnSpc>
                <a:spcPct val="100000"/>
              </a:lnSpc>
              <a:spcBef>
                <a:spcPts val="0"/>
              </a:spcBef>
              <a:spcAft>
                <a:spcPts val="0"/>
              </a:spcAft>
              <a:buClr>
                <a:srgbClr val="7F59A1"/>
              </a:buClr>
              <a:buSzPts val="2000"/>
              <a:buFont typeface="Arial"/>
              <a:buChar char="•"/>
            </a:pPr>
            <a:r>
              <a:rPr b="1" lang="en-GB" sz="2000" u="sng">
                <a:solidFill>
                  <a:srgbClr val="7F59A1"/>
                </a:solidFill>
                <a:hlinkClick r:id="rId3">
                  <a:extLst>
                    <a:ext uri="{A12FA001-AC4F-418D-AE19-62706E023703}">
                      <ahyp:hlinkClr val="tx"/>
                    </a:ext>
                  </a:extLst>
                </a:hlinkClick>
              </a:rPr>
              <a:t>The Tastes of Rogla </a:t>
            </a:r>
            <a:r>
              <a:rPr lang="en-GB" sz="2000"/>
              <a:t>er vörumerki sem sameinar og varðveitir matreiðsluhefð Rogla-Pohorje áfangastaðarins og viðheldur þannig ekta matarmenningu sem berst frá kynslóð til kynslóðar og aðlöguð er í samræmi við nútíma heilsusamlegt mataræði.</a:t>
            </a:r>
            <a:endParaRPr sz="2000"/>
          </a:p>
        </p:txBody>
      </p:sp>
      <p:sp>
        <p:nvSpPr>
          <p:cNvPr id="950" name="Google Shape;950;p16"/>
          <p:cNvSpPr txBox="1"/>
          <p:nvPr>
            <p:ph idx="2" type="body"/>
          </p:nvPr>
        </p:nvSpPr>
        <p:spPr>
          <a:xfrm>
            <a:off x="217864" y="138024"/>
            <a:ext cx="7200853" cy="119635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4000">
                <a:solidFill>
                  <a:srgbClr val="0070C0"/>
                </a:solidFill>
              </a:rPr>
              <a:t>Vörumerki og sjálfbærni </a:t>
            </a:r>
            <a:br>
              <a:rPr lang="en-GB" sz="3200">
                <a:solidFill>
                  <a:srgbClr val="0070C0"/>
                </a:solidFill>
              </a:rPr>
            </a:br>
            <a:r>
              <a:rPr i="1" lang="en-GB" sz="2600">
                <a:solidFill>
                  <a:srgbClr val="1B728D"/>
                </a:solidFill>
              </a:rPr>
              <a:t>Jafnvægi í dreifingu ferðamanna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7"/>
          <p:cNvSpPr txBox="1"/>
          <p:nvPr>
            <p:ph idx="1" type="body"/>
          </p:nvPr>
        </p:nvSpPr>
        <p:spPr>
          <a:xfrm>
            <a:off x="5931989" y="3676035"/>
            <a:ext cx="5812377" cy="1704892"/>
          </a:xfrm>
          <a:prstGeom prst="rect">
            <a:avLst/>
          </a:prstGeom>
          <a:noFill/>
          <a:ln>
            <a:noFill/>
          </a:ln>
        </p:spPr>
        <p:txBody>
          <a:bodyPr anchorCtr="0" anchor="t" bIns="45700" lIns="91425" spcFirstLastPara="1" rIns="91425" wrap="square" tIns="45700">
            <a:normAutofit fontScale="92500"/>
          </a:bodyPr>
          <a:lstStyle/>
          <a:p>
            <a:pPr indent="0" lvl="0" marL="0" rtl="0" algn="just">
              <a:lnSpc>
                <a:spcPct val="100000"/>
              </a:lnSpc>
              <a:spcBef>
                <a:spcPts val="0"/>
              </a:spcBef>
              <a:spcAft>
                <a:spcPts val="0"/>
              </a:spcAft>
              <a:buClr>
                <a:srgbClr val="0070C0"/>
              </a:buClr>
              <a:buSzPct val="108108"/>
              <a:buNone/>
            </a:pPr>
            <a:r>
              <a:rPr b="1" lang="en-GB" sz="2000">
                <a:solidFill>
                  <a:srgbClr val="0070C0"/>
                </a:solidFill>
              </a:rPr>
              <a:t>Fjallatindar svæðisins afmarka Safien-dalinn </a:t>
            </a:r>
            <a:r>
              <a:rPr lang="en-GB" sz="2000">
                <a:solidFill>
                  <a:srgbClr val="505050"/>
                </a:solidFill>
              </a:rPr>
              <a:t>sem býður upp á fjölbreytt net göngu- og hjólaleiða með menningu, náttúru, og ævintýrum sem hafa sterka tengingu við hefðir svæðisins. Þar er einnig að finna einkennandi engi Alpanna, fjallaskóga og glæsta fjallatinda.</a:t>
            </a:r>
            <a:endParaRPr/>
          </a:p>
        </p:txBody>
      </p:sp>
      <p:sp>
        <p:nvSpPr>
          <p:cNvPr id="956" name="Google Shape;956;p17"/>
          <p:cNvSpPr txBox="1"/>
          <p:nvPr>
            <p:ph idx="3" type="body"/>
          </p:nvPr>
        </p:nvSpPr>
        <p:spPr>
          <a:xfrm>
            <a:off x="297712" y="3635091"/>
            <a:ext cx="5284625" cy="2397219"/>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Safien-dalurinn er í Svissnesku Ölpunum. </a:t>
            </a:r>
            <a:r>
              <a:rPr lang="en-GB" sz="2000">
                <a:solidFill>
                  <a:srgbClr val="505050"/>
                </a:solidFill>
              </a:rPr>
              <a:t>Það sem gerir þennan dal frábrugðinn hinum 149 í kantónunni er arfleifðin sem íbúar hans hafa skilið eftir í gegnum aldirnar. Heimili, heyhlöður og alpaskálar hafa ekki myndað þyrpingar heldur dreifast eins og svartir punktar um hlíðarnar milli hárra fjallanna. </a:t>
            </a:r>
            <a:endParaRPr sz="2000">
              <a:solidFill>
                <a:srgbClr val="4D4D4D"/>
              </a:solidFill>
            </a:endParaRPr>
          </a:p>
        </p:txBody>
      </p:sp>
      <p:sp>
        <p:nvSpPr>
          <p:cNvPr id="957" name="Google Shape;957;p17"/>
          <p:cNvSpPr txBox="1"/>
          <p:nvPr/>
        </p:nvSpPr>
        <p:spPr>
          <a:xfrm>
            <a:off x="9893569" y="2564524"/>
            <a:ext cx="3200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Image Source</a:t>
            </a:r>
            <a:endParaRPr b="0" i="0" sz="1800" u="none" cap="none" strike="noStrike">
              <a:solidFill>
                <a:schemeClr val="dk1"/>
              </a:solidFill>
              <a:latin typeface="Calibri"/>
              <a:ea typeface="Calibri"/>
              <a:cs typeface="Calibri"/>
              <a:sym typeface="Calibri"/>
            </a:endParaRPr>
          </a:p>
        </p:txBody>
      </p:sp>
      <p:pic>
        <p:nvPicPr>
          <p:cNvPr descr="A group of people sitting on a bed in front of a mountain&#10;&#10;Description automatically generated with medium confidence" id="958" name="Google Shape;958;p17"/>
          <p:cNvPicPr preferRelativeResize="0"/>
          <p:nvPr>
            <p:ph idx="2" type="pic"/>
          </p:nvPr>
        </p:nvPicPr>
        <p:blipFill rotWithShape="1">
          <a:blip r:embed="rId4">
            <a:alphaModFix/>
          </a:blip>
          <a:srcRect b="-5253" l="-29648" r="-10082" t="31086"/>
          <a:stretch/>
        </p:blipFill>
        <p:spPr>
          <a:xfrm>
            <a:off x="84539" y="-732"/>
            <a:ext cx="12498697" cy="3635823"/>
          </a:xfrm>
          <a:prstGeom prst="rect">
            <a:avLst/>
          </a:prstGeom>
          <a:noFill/>
          <a:ln>
            <a:noFill/>
          </a:ln>
        </p:spPr>
      </p:pic>
      <p:sp>
        <p:nvSpPr>
          <p:cNvPr id="959" name="Google Shape;959;p17"/>
          <p:cNvSpPr/>
          <p:nvPr/>
        </p:nvSpPr>
        <p:spPr>
          <a:xfrm>
            <a:off x="164838" y="173690"/>
            <a:ext cx="3344878" cy="1518634"/>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0" name="Google Shape;960;p17"/>
          <p:cNvSpPr txBox="1"/>
          <p:nvPr/>
        </p:nvSpPr>
        <p:spPr>
          <a:xfrm>
            <a:off x="908048" y="173690"/>
            <a:ext cx="2601600" cy="1323600"/>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Calibri"/>
                <a:ea typeface="Calibri"/>
                <a:cs typeface="Calibri"/>
                <a:sym typeface="Calibri"/>
              </a:rPr>
              <a:t>Sýnidæmi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chemeClr val="lt1"/>
                </a:solidFill>
                <a:latin typeface="Calibri"/>
                <a:ea typeface="Calibri"/>
                <a:cs typeface="Calibri"/>
                <a:sym typeface="Calibri"/>
              </a:rPr>
              <a:t>Sviss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8"/>
          <p:cNvSpPr txBox="1"/>
          <p:nvPr>
            <p:ph idx="1" type="body"/>
          </p:nvPr>
        </p:nvSpPr>
        <p:spPr>
          <a:xfrm>
            <a:off x="286209" y="1399612"/>
            <a:ext cx="11382622" cy="4545727"/>
          </a:xfrm>
          <a:prstGeom prst="rect">
            <a:avLst/>
          </a:prstGeom>
          <a:noFill/>
          <a:ln>
            <a:noFill/>
          </a:ln>
        </p:spPr>
        <p:txBody>
          <a:bodyPr anchorCtr="0" anchor="t" bIns="45700" lIns="91425" spcFirstLastPara="1" rIns="91425" wrap="square" tIns="45700">
            <a:noAutofit/>
          </a:bodyPr>
          <a:lstStyle/>
          <a:p>
            <a:pPr indent="-342900" lvl="0" marL="342900" rtl="0" algn="just">
              <a:lnSpc>
                <a:spcPct val="120000"/>
              </a:lnSpc>
              <a:spcBef>
                <a:spcPts val="0"/>
              </a:spcBef>
              <a:spcAft>
                <a:spcPts val="0"/>
              </a:spcAft>
              <a:buSzPts val="2000"/>
              <a:buFont typeface="Arial"/>
              <a:buChar char="•"/>
            </a:pPr>
            <a:r>
              <a:rPr lang="en-GB" sz="2000"/>
              <a:t>Safien-dalurinn, samkvæmt stuðningsáætlun ríkisins fyrir landbúnaðinn, leggur áherslu á byggðaþróun, sjálfbæra ferðaþjónustu og þverfaglegt samstarf. Verkefnið mun veita núverandi störfum langtímaöryggi og skapa ný störf. </a:t>
            </a:r>
            <a:r>
              <a:rPr b="1" lang="en-GB" sz="2000" u="sng">
                <a:solidFill>
                  <a:srgbClr val="7F59A1"/>
                </a:solidFill>
                <a:hlinkClick r:id="rId3">
                  <a:extLst>
                    <a:ext uri="{A12FA001-AC4F-418D-AE19-62706E023703}">
                      <ahyp:hlinkClr val="tx"/>
                    </a:ext>
                  </a:extLst>
                </a:hlinkClick>
              </a:rPr>
              <a:t>Hotel Alpenblick in Tenna </a:t>
            </a:r>
            <a:r>
              <a:rPr lang="en-GB" sz="2000"/>
              <a:t>þjónar sem miðstöð fyrir þetta framtak sem knýr nýsköpun fyrir blómlegt svæðisbundið atvinnulíf. </a:t>
            </a:r>
            <a:endParaRPr/>
          </a:p>
          <a:p>
            <a:pPr indent="-215900" lvl="0" marL="342900" rtl="0" algn="just">
              <a:lnSpc>
                <a:spcPct val="120000"/>
              </a:lnSpc>
              <a:spcBef>
                <a:spcPts val="0"/>
              </a:spcBef>
              <a:spcAft>
                <a:spcPts val="0"/>
              </a:spcAft>
              <a:buClr>
                <a:srgbClr val="595959"/>
              </a:buClr>
              <a:buSzPts val="2000"/>
              <a:buFont typeface="Arial"/>
              <a:buNone/>
            </a:pPr>
            <a:r>
              <a:t/>
            </a:r>
            <a:endParaRPr sz="2000"/>
          </a:p>
          <a:p>
            <a:pPr indent="-342900" lvl="0" marL="342900" rtl="0" algn="just">
              <a:lnSpc>
                <a:spcPct val="120000"/>
              </a:lnSpc>
              <a:spcBef>
                <a:spcPts val="0"/>
              </a:spcBef>
              <a:spcAft>
                <a:spcPts val="0"/>
              </a:spcAft>
              <a:buSzPts val="2000"/>
              <a:buFont typeface="Arial"/>
              <a:buChar char="•"/>
            </a:pPr>
            <a:r>
              <a:rPr lang="en-GB" sz="2000">
                <a:solidFill>
                  <a:srgbClr val="7030A0"/>
                </a:solidFill>
              </a:rPr>
              <a:t>Alpa-FoodLab</a:t>
            </a:r>
            <a:r>
              <a:rPr lang="en-GB" sz="2000"/>
              <a:t> var sett upp á hótelinu til að stuðla að vörunýjungum tengdum landbúnaði Alpanna. Auk hefðbundinna vara eins og osta og kjöts verða nýjar vörur prófaðar eða endurlífgaðar, svo sem fjallakartöflur, kínóa og stevía. Nýsköpunar- og hæfnimiðstöð fyrir Alpa- og fjallalandbúnað styður sjálfbæran og arðbæran landbúnað á fjallasvæðum sínum með rannsóknum, prófunum, tilraunum og stjórnunaraðstoð. Miðlun þekkingar með þessum aðferðum hefur eflst og hagnýtum spurningum um sértæk, staðsetningartengd vandamál sem skipta máli fyrir allt Sviss verður svarað.</a:t>
            </a:r>
            <a:endParaRPr sz="1800"/>
          </a:p>
        </p:txBody>
      </p:sp>
      <p:sp>
        <p:nvSpPr>
          <p:cNvPr id="966" name="Google Shape;966;p18"/>
          <p:cNvSpPr txBox="1"/>
          <p:nvPr>
            <p:ph idx="2" type="body"/>
          </p:nvPr>
        </p:nvSpPr>
        <p:spPr>
          <a:xfrm>
            <a:off x="299857" y="78932"/>
            <a:ext cx="11368974" cy="1217470"/>
          </a:xfrm>
          <a:prstGeom prst="rect">
            <a:avLst/>
          </a:prstGeom>
          <a:noFill/>
          <a:ln>
            <a:noFill/>
          </a:ln>
        </p:spPr>
        <p:txBody>
          <a:bodyPr anchorCtr="0" anchor="ctr" bIns="45700" lIns="91425" spcFirstLastPara="1" rIns="91425" wrap="square" tIns="45700">
            <a:normAutofit fontScale="62500" lnSpcReduction="20000"/>
          </a:bodyPr>
          <a:lstStyle/>
          <a:p>
            <a:pPr indent="0" lvl="0" marL="0" rtl="0" algn="l">
              <a:lnSpc>
                <a:spcPct val="90000"/>
              </a:lnSpc>
              <a:spcBef>
                <a:spcPts val="0"/>
              </a:spcBef>
              <a:spcAft>
                <a:spcPts val="0"/>
              </a:spcAft>
              <a:buClr>
                <a:srgbClr val="0070C0"/>
              </a:buClr>
              <a:buSzPct val="100000"/>
              <a:buNone/>
            </a:pPr>
            <a:r>
              <a:rPr lang="en-GB" sz="5800">
                <a:solidFill>
                  <a:srgbClr val="0070C0"/>
                </a:solidFill>
              </a:rPr>
              <a:t>Að knýja fram sjálfbæra þróun og nýsköpun</a:t>
            </a:r>
            <a:br>
              <a:rPr lang="en-GB" sz="5800">
                <a:solidFill>
                  <a:srgbClr val="0070C0"/>
                </a:solidFill>
              </a:rPr>
            </a:br>
            <a:r>
              <a:rPr lang="en-GB" sz="5800">
                <a:solidFill>
                  <a:srgbClr val="0070C0"/>
                </a:solidFill>
              </a:rPr>
              <a:t>                   </a:t>
            </a:r>
            <a:r>
              <a:rPr lang="en-GB" sz="4400">
                <a:solidFill>
                  <a:srgbClr val="1B728D"/>
                </a:solidFill>
              </a:rPr>
              <a:t>Fjallahótel sem drifkraftur nýsköpunar og sjálfbærrar þróunar</a:t>
            </a:r>
            <a:endParaRPr/>
          </a:p>
        </p:txBody>
      </p:sp>
      <p:sp>
        <p:nvSpPr>
          <p:cNvPr id="967" name="Google Shape;967;p18"/>
          <p:cNvSpPr/>
          <p:nvPr/>
        </p:nvSpPr>
        <p:spPr>
          <a:xfrm>
            <a:off x="779355" y="6206644"/>
            <a:ext cx="6096000" cy="5724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Fyrir frekari lestur, sjá </a:t>
            </a:r>
            <a:r>
              <a:rPr b="0" i="0" lang="en-GB"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https://www.blw.admin.ch/blw/de/home/instrumente/laendliche-entwicklung-und-strukturverbesserungen/laendliche-entwicklung.html</a:t>
            </a: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9"/>
          <p:cNvSpPr txBox="1"/>
          <p:nvPr>
            <p:ph idx="1" type="body"/>
          </p:nvPr>
        </p:nvSpPr>
        <p:spPr>
          <a:xfrm>
            <a:off x="2019379" y="3137101"/>
            <a:ext cx="6335727" cy="157781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lt1"/>
              </a:buClr>
              <a:buSzPct val="100000"/>
              <a:buNone/>
            </a:pPr>
            <a:r>
              <a:rPr lang="en-GB" sz="6100"/>
              <a:t>Byrjaðu vegferð sjálfbærs dreifbýlisfyrirtækis í dag!</a:t>
            </a:r>
            <a:endParaRPr sz="6100"/>
          </a:p>
          <a:p>
            <a:pPr indent="0" lvl="0" marL="0" rtl="0" algn="l">
              <a:lnSpc>
                <a:spcPct val="90000"/>
              </a:lnSpc>
              <a:spcBef>
                <a:spcPts val="1000"/>
              </a:spcBef>
              <a:spcAft>
                <a:spcPts val="0"/>
              </a:spcAft>
              <a:buClr>
                <a:schemeClr val="lt1"/>
              </a:buClr>
              <a:buSzPct val="100000"/>
              <a:buNone/>
            </a:pPr>
            <a:r>
              <a:t/>
            </a:r>
            <a:endParaRPr b="1"/>
          </a:p>
        </p:txBody>
      </p:sp>
      <p:sp>
        <p:nvSpPr>
          <p:cNvPr id="973" name="Google Shape;973;p19"/>
          <p:cNvSpPr txBox="1"/>
          <p:nvPr>
            <p:ph idx="2" type="body"/>
          </p:nvPr>
        </p:nvSpPr>
        <p:spPr>
          <a:xfrm>
            <a:off x="718264" y="3343787"/>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2"/>
          <p:cNvSpPr txBox="1"/>
          <p:nvPr>
            <p:ph idx="1" type="body"/>
          </p:nvPr>
        </p:nvSpPr>
        <p:spPr>
          <a:xfrm>
            <a:off x="4819638" y="1698090"/>
            <a:ext cx="6626936" cy="4493434"/>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595"/>
              <a:buNone/>
            </a:pPr>
            <a:r>
              <a:rPr lang="en-GB">
                <a:solidFill>
                  <a:srgbClr val="5E5E5E"/>
                </a:solidFill>
              </a:rPr>
              <a:t>Þessi þriðji námspakki af sex hluta námsefnispakka PEAK býður upp á verkfæri og greiningu til að:</a:t>
            </a:r>
            <a:endParaRPr/>
          </a:p>
          <a:p>
            <a:pPr indent="-228600" lvl="0" marL="228600" rtl="0" algn="just">
              <a:lnSpc>
                <a:spcPct val="90000"/>
              </a:lnSpc>
              <a:spcBef>
                <a:spcPts val="0"/>
              </a:spcBef>
              <a:spcAft>
                <a:spcPts val="0"/>
              </a:spcAft>
              <a:buClr>
                <a:srgbClr val="595959"/>
              </a:buClr>
              <a:buSzPts val="2595"/>
              <a:buNone/>
            </a:pPr>
            <a:r>
              <a:t/>
            </a:r>
            <a:endParaRPr/>
          </a:p>
          <a:p>
            <a:pPr indent="-342900" lvl="0" marL="342900" rtl="0" algn="just">
              <a:lnSpc>
                <a:spcPct val="110000"/>
              </a:lnSpc>
              <a:spcBef>
                <a:spcPts val="0"/>
              </a:spcBef>
              <a:spcAft>
                <a:spcPts val="0"/>
              </a:spcAft>
              <a:buSzPts val="2595"/>
              <a:buFont typeface="Arial"/>
              <a:buChar char="•"/>
            </a:pPr>
            <a:r>
              <a:rPr lang="en-GB"/>
              <a:t>innleiða sjálfbærari viðskiptahætti, einkum í fjalllendi og dreifðum byggðum. Hvar skal byrja? Það eru margar brýnar áskoranir og það er erfitt að gera sér grein fyrir þeim aragrúa upplýsinga sem til eru varðandi sjálfbærni. Þessi námspakki miðar að því að hjálpa frumkvöðlum og fyrirtækjum þeirra að taka fyrstu skrefin á skipulagðan hátt.</a:t>
            </a:r>
            <a:endParaRPr/>
          </a:p>
        </p:txBody>
      </p:sp>
      <p:sp>
        <p:nvSpPr>
          <p:cNvPr id="831" name="Google Shape;831;p2"/>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SzPct val="81494"/>
              <a:buNone/>
            </a:pPr>
            <a:r>
              <a:rPr lang="en-GB" sz="5700">
                <a:solidFill>
                  <a:srgbClr val="0070C0"/>
                </a:solidFill>
              </a:rPr>
              <a:t>Kynning</a:t>
            </a:r>
            <a:r>
              <a:rPr lang="en-GB" sz="8000">
                <a:solidFill>
                  <a:srgbClr val="0070C0"/>
                </a:solidFill>
              </a:rPr>
              <a:t> </a:t>
            </a:r>
            <a:endParaRPr sz="44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20"/>
          <p:cNvSpPr txBox="1"/>
          <p:nvPr>
            <p:ph idx="1" type="body"/>
          </p:nvPr>
        </p:nvSpPr>
        <p:spPr>
          <a:xfrm>
            <a:off x="393277" y="1475699"/>
            <a:ext cx="11398386" cy="4884158"/>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SzPts val="2000"/>
              <a:buFont typeface="Arial"/>
              <a:buChar char="•"/>
            </a:pPr>
            <a:r>
              <a:rPr lang="en-GB" sz="2000"/>
              <a:t>Að hafa </a:t>
            </a:r>
            <a:r>
              <a:rPr b="1" lang="en-GB" sz="2000">
                <a:solidFill>
                  <a:srgbClr val="0070C0"/>
                </a:solidFill>
              </a:rPr>
              <a:t>„sjálfbærnimeistarar“,</a:t>
            </a:r>
            <a:r>
              <a:rPr b="1" lang="en-GB" sz="2000">
                <a:solidFill>
                  <a:srgbClr val="00787F"/>
                </a:solidFill>
              </a:rPr>
              <a:t> </a:t>
            </a:r>
            <a:r>
              <a:rPr lang="en-GB" sz="2000"/>
              <a:t>og einlægan </a:t>
            </a:r>
            <a:r>
              <a:rPr b="1" lang="en-GB" sz="2000">
                <a:solidFill>
                  <a:srgbClr val="0070C0"/>
                </a:solidFill>
              </a:rPr>
              <a:t>„sjálfbærnifulltrúa” </a:t>
            </a:r>
            <a:r>
              <a:rPr lang="en-GB" sz="2000"/>
              <a:t>er fyrsta mikilvæga upphafsskrefið í vegferð fyrirtækis á átta að kolefnishlutleysi. Það þarf einstakling til að stjórna sjálfbærni, þróa sjálfbærnistefnuna og fá aðra um borð. Næsta skref er að fræða alla svo þeir geri aðstoðað og lagt sitt af mörkum. </a:t>
            </a:r>
            <a:br>
              <a:rPr lang="en-GB" sz="2000"/>
            </a:br>
            <a:r>
              <a:rPr b="1" lang="en-GB" sz="2000">
                <a:solidFill>
                  <a:srgbClr val="0070C0"/>
                </a:solidFill>
              </a:rPr>
              <a:t>Gera litlar, snjallar og umhverfismeðvitaðar breytingar </a:t>
            </a:r>
            <a:r>
              <a:rPr lang="en-GB" sz="2000"/>
              <a:t>til að draga úr heildar kolefnisfótspori fyrirtækisins. Fylla út spurningalista til að reikna út grunnflöt yfir alla ferla og fá síðan leiðbeiningar um skrefin sem taka þarf til að minnka heildar kolefnisfótsporið. </a:t>
            </a:r>
            <a:br>
              <a:rPr lang="en-GB" sz="2000"/>
            </a:br>
            <a:r>
              <a:rPr b="1" lang="en-GB" sz="2000">
                <a:solidFill>
                  <a:srgbClr val="0070C0"/>
                </a:solidFill>
              </a:rPr>
              <a:t>Kanna og tileinka sér græna tækni. </a:t>
            </a:r>
            <a:r>
              <a:rPr lang="en-GB" sz="2000"/>
              <a:t>Umhverfisvæn tækni dregur úr neikvæðum áhrifum á jörðina t.d. vörur sem nota minni orku bæði við framleiðslu og nýtingu.  </a:t>
            </a:r>
            <a:endParaRPr/>
          </a:p>
          <a:p>
            <a:pPr indent="-342900" lvl="0" marL="342900" rtl="0" algn="just">
              <a:lnSpc>
                <a:spcPct val="100000"/>
              </a:lnSpc>
              <a:spcBef>
                <a:spcPts val="600"/>
              </a:spcBef>
              <a:spcAft>
                <a:spcPts val="0"/>
              </a:spcAft>
              <a:buClr>
                <a:srgbClr val="0070C0"/>
              </a:buClr>
              <a:buSzPts val="2000"/>
              <a:buFont typeface="Arial"/>
              <a:buChar char="•"/>
            </a:pPr>
            <a:r>
              <a:rPr b="1" lang="en-GB" sz="2000">
                <a:solidFill>
                  <a:srgbClr val="0070C0"/>
                </a:solidFill>
              </a:rPr>
              <a:t>Greina aðfangakeðju fyrirtækisins. </a:t>
            </a:r>
            <a:r>
              <a:rPr lang="en-GB" sz="2000"/>
              <a:t>Birgjarnir sem valið er að vinna með eru líka með sín eigin kolefnisfótspor og skoða þarf þau vel til að gera breytingar alstaðar þar sem hægt er. Er t.d. möguleiki að fá  lífræn matvæli á staðnum, umhverfisvænar hreinlætisvörur o.s.frv. Varast skal allan  „grænþvott" – þá iðju að láta líta út fyrir að vera vistvænni en staðan er í raun og veru!</a:t>
            </a:r>
            <a:endParaRPr/>
          </a:p>
        </p:txBody>
      </p:sp>
      <p:sp>
        <p:nvSpPr>
          <p:cNvPr id="979" name="Google Shape;979;p20"/>
          <p:cNvSpPr txBox="1"/>
          <p:nvPr>
            <p:ph idx="2" type="body"/>
          </p:nvPr>
        </p:nvSpPr>
        <p:spPr>
          <a:xfrm>
            <a:off x="249002" y="498143"/>
            <a:ext cx="9691832"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4000">
                <a:solidFill>
                  <a:srgbClr val="0070C0"/>
                </a:solidFill>
              </a:rPr>
              <a:t>Að skapa sjálfbært fjalla- og dreifbýlisfyrirtæki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21"/>
          <p:cNvSpPr txBox="1"/>
          <p:nvPr>
            <p:ph idx="1" type="body"/>
          </p:nvPr>
        </p:nvSpPr>
        <p:spPr>
          <a:xfrm>
            <a:off x="456213" y="1764632"/>
            <a:ext cx="11171680" cy="4352222"/>
          </a:xfrm>
          <a:prstGeom prst="rect">
            <a:avLst/>
          </a:prstGeom>
          <a:solidFill>
            <a:schemeClr val="lt1"/>
          </a:solid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Fyrsta spurningin sem hafa þarf í huga þegar hafin er vegferð í átt til sjálfbærni er að skoða hver er staða fyrirtækisins varðandi stjórn á eigin umhverfisáhrifum? </a:t>
            </a:r>
            <a:r>
              <a:rPr lang="en-GB" sz="2200"/>
              <a:t>Þetta er mikilvægt því það mun hjálpa til við að skilja hversu sjálfbært fyrirtækið er núna og hvaða skref þú getur tekið í nánustu framtíð. Greina þarf helstu grænu þætti fyrirtækisins og að því loknu er sjálfbærnivegferðin hafin! Þetta felur í sér að reikna út áhrif núverandi losunar, sóun, orkunotkun, vatnsnotkun, tegundir birgja, tækni o.s.frv.</a:t>
            </a:r>
            <a:endParaRPr/>
          </a:p>
          <a:p>
            <a:pPr indent="-203200" lvl="0" marL="342900" rtl="0" algn="just">
              <a:lnSpc>
                <a:spcPct val="100000"/>
              </a:lnSpc>
              <a:spcBef>
                <a:spcPts val="0"/>
              </a:spcBef>
              <a:spcAft>
                <a:spcPts val="0"/>
              </a:spcAft>
              <a:buClr>
                <a:srgbClr val="595959"/>
              </a:buClr>
              <a:buSzPts val="2200"/>
              <a:buFont typeface="Arial"/>
              <a:buNone/>
            </a:pPr>
            <a:r>
              <a:t/>
            </a:r>
            <a:endParaRPr sz="2200"/>
          </a:p>
          <a:p>
            <a:pPr indent="-342900" lvl="0" marL="342900" rtl="0" algn="just">
              <a:lnSpc>
                <a:spcPct val="100000"/>
              </a:lnSpc>
              <a:spcBef>
                <a:spcPts val="0"/>
              </a:spcBef>
              <a:spcAft>
                <a:spcPts val="0"/>
              </a:spcAft>
              <a:buSzPts val="2200"/>
              <a:buFont typeface="Arial"/>
              <a:buChar char="•"/>
            </a:pPr>
            <a:r>
              <a:rPr lang="en-GB" sz="2200"/>
              <a:t>Næsti kafli greinir frá grunnatriðum umhverfisáhrifa, </a:t>
            </a:r>
            <a:r>
              <a:rPr b="1" lang="en-GB" sz="2200">
                <a:solidFill>
                  <a:srgbClr val="0070C0"/>
                </a:solidFill>
              </a:rPr>
              <a:t>1. hluti SPURNINGAR</a:t>
            </a:r>
            <a:r>
              <a:rPr lang="en-GB" sz="2200">
                <a:solidFill>
                  <a:srgbClr val="7F7F7F"/>
                </a:solidFill>
              </a:rPr>
              <a:t>,</a:t>
            </a:r>
            <a:r>
              <a:rPr b="1" lang="en-GB" sz="2200">
                <a:solidFill>
                  <a:srgbClr val="0070C0"/>
                </a:solidFill>
              </a:rPr>
              <a:t> </a:t>
            </a:r>
            <a:r>
              <a:rPr lang="en-GB" sz="2200"/>
              <a:t>hvað þarf að gera til að bæta stöðuna. </a:t>
            </a:r>
            <a:r>
              <a:rPr b="1" lang="en-GB" sz="2200">
                <a:solidFill>
                  <a:srgbClr val="0070C0"/>
                </a:solidFill>
              </a:rPr>
              <a:t>2. hluti TILLÖGUR AÐ LAUSNUM</a:t>
            </a:r>
            <a:r>
              <a:rPr lang="en-GB" sz="2200">
                <a:solidFill>
                  <a:srgbClr val="7F7F7F"/>
                </a:solidFill>
              </a:rPr>
              <a:t>,</a:t>
            </a:r>
            <a:r>
              <a:rPr lang="en-GB" sz="2200"/>
              <a:t> hverju þarf að forgangsraða </a:t>
            </a:r>
            <a:r>
              <a:rPr b="1" lang="en-GB" sz="2200">
                <a:solidFill>
                  <a:srgbClr val="0070C0"/>
                </a:solidFill>
              </a:rPr>
              <a:t>3. hluti ÆFING; aðgerðarlisti forgangsatriða </a:t>
            </a:r>
            <a:r>
              <a:rPr lang="en-GB" sz="2200"/>
              <a:t>til að lágmarka umhverfisáhrifin núna og í framtíðinni. Þegar þessar aðgerðir hafa verið innleiddar er mikilvægt að fylgjast með framvindunni á leið í átt að kolefnishlutleysi. </a:t>
            </a:r>
            <a:endParaRPr/>
          </a:p>
        </p:txBody>
      </p:sp>
      <p:sp>
        <p:nvSpPr>
          <p:cNvPr id="985" name="Google Shape;985;p21"/>
          <p:cNvSpPr txBox="1"/>
          <p:nvPr>
            <p:ph idx="2" type="body"/>
          </p:nvPr>
        </p:nvSpPr>
        <p:spPr>
          <a:xfrm>
            <a:off x="456213" y="450035"/>
            <a:ext cx="11073661"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0070C0"/>
              </a:buClr>
              <a:buSzPct val="100000"/>
              <a:buNone/>
            </a:pPr>
            <a:r>
              <a:rPr lang="en-GB" sz="3500">
                <a:solidFill>
                  <a:srgbClr val="0070C0"/>
                </a:solidFill>
              </a:rPr>
              <a:t>FYRSTU SKREF fyrir umhverfisvæn fyrirtæki í dreifðum byggðum</a:t>
            </a:r>
            <a:endParaRPr>
              <a:solidFill>
                <a:srgbClr val="0078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22"/>
          <p:cNvSpPr txBox="1"/>
          <p:nvPr>
            <p:ph idx="2" type="body"/>
          </p:nvPr>
        </p:nvSpPr>
        <p:spPr>
          <a:xfrm>
            <a:off x="559169" y="163648"/>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1. HLUTI </a:t>
            </a:r>
            <a:r>
              <a:rPr b="1" lang="en-GB" sz="3200">
                <a:solidFill>
                  <a:srgbClr val="727567"/>
                </a:solidFill>
              </a:rPr>
              <a:t>Umhverfisleg sjálfbærni metin </a:t>
            </a:r>
            <a:r>
              <a:rPr b="1" lang="en-GB" sz="3200">
                <a:solidFill>
                  <a:srgbClr val="0070C0"/>
                </a:solidFill>
              </a:rPr>
              <a:t>(sjö lykilsvið)</a:t>
            </a:r>
            <a:endParaRPr sz="3200">
              <a:solidFill>
                <a:srgbClr val="0070C0"/>
              </a:solidFill>
            </a:endParaRPr>
          </a:p>
        </p:txBody>
      </p:sp>
      <p:graphicFrame>
        <p:nvGraphicFramePr>
          <p:cNvPr id="991" name="Google Shape;991;p22"/>
          <p:cNvGraphicFramePr/>
          <p:nvPr/>
        </p:nvGraphicFramePr>
        <p:xfrm>
          <a:off x="0" y="745868"/>
          <a:ext cx="3000000" cy="3000000"/>
        </p:xfrm>
        <a:graphic>
          <a:graphicData uri="http://schemas.openxmlformats.org/drawingml/2006/table">
            <a:tbl>
              <a:tblPr bandRow="1">
                <a:noFill/>
                <a:tableStyleId>{CAFC4391-AAB9-41B9-B2DC-D87A33D85E51}</a:tableStyleId>
              </a:tblPr>
              <a:tblGrid>
                <a:gridCol w="4067000"/>
                <a:gridCol w="8125000"/>
              </a:tblGrid>
              <a:tr h="7646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Spurningar</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Merkið við öll þau atriði sem eiga við núna</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16548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a:pPr>
                      <a:r>
                        <a:rPr b="0" lang="en-GB" sz="2000" u="none" cap="none" strike="noStrike"/>
                        <a:t>Er nú þegar tekin ábyrgð á </a:t>
                      </a:r>
                      <a:r>
                        <a:rPr b="1" lang="en-GB" sz="2000" u="none" cap="none" strike="noStrike"/>
                        <a:t>hugsanlegum áhrifum sem fyrirtækið hefur á umhverfið? </a:t>
                      </a:r>
                      <a:endParaRPr b="1"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Er til staðar yfirsýn yfir skólpið og er vitað hvert það fer? </a:t>
                      </a:r>
                      <a:br>
                        <a:rPr lang="en-GB" sz="2000" u="none" cap="none" strike="noStrike"/>
                      </a:br>
                      <a:r>
                        <a:rPr lang="en-GB" sz="2000" u="none" cap="none" strike="noStrike"/>
                        <a:t>Eru starfsmenn hvattir til að ferðast í samfloti eða nota almenningssamgöngur? </a:t>
                      </a:r>
                      <a:br>
                        <a:rPr lang="en-GB" sz="2000" u="none" cap="none" strike="noStrike"/>
                      </a:br>
                      <a:r>
                        <a:rPr lang="en-GB" sz="2000" u="none" cap="none" strike="noStrike"/>
                        <a:t>Útvegar fyrirtækið hjól fyrir starfsfólkið?</a:t>
                      </a:r>
                      <a:br>
                        <a:rPr lang="en-GB" sz="2000" u="none" cap="none" strike="noStrike"/>
                      </a:br>
                      <a:r>
                        <a:rPr lang="en-GB" sz="2000" u="none" cap="none" strike="noStrike"/>
                        <a:t>Er endurunnið vatn nýtt við þrif á vélum, byggingum o.s.frv?</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368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2"/>
                      </a:pPr>
                      <a:r>
                        <a:rPr b="0" lang="en-GB" sz="2000" u="none" cap="none" strike="noStrike">
                          <a:solidFill>
                            <a:schemeClr val="dk1"/>
                          </a:solidFill>
                          <a:latin typeface="Calibri"/>
                          <a:ea typeface="Calibri"/>
                          <a:cs typeface="Calibri"/>
                          <a:sym typeface="Calibri"/>
                        </a:rPr>
                        <a:t>Hvaða leiðir eru til staðar varðandi </a:t>
                      </a:r>
                      <a:r>
                        <a:rPr b="1" lang="en-GB" sz="2000" u="none" cap="none" strike="noStrike">
                          <a:solidFill>
                            <a:schemeClr val="dk1"/>
                          </a:solidFill>
                          <a:latin typeface="Calibri"/>
                          <a:ea typeface="Calibri"/>
                          <a:cs typeface="Calibri"/>
                          <a:sym typeface="Calibri"/>
                        </a:rPr>
                        <a:t>betri nýtingar </a:t>
                      </a:r>
                      <a:r>
                        <a:rPr b="0" lang="en-GB" sz="2000" u="none" cap="none" strike="noStrike">
                          <a:solidFill>
                            <a:schemeClr val="dk1"/>
                          </a:solidFill>
                          <a:latin typeface="Calibri"/>
                          <a:ea typeface="Calibri"/>
                          <a:cs typeface="Calibri"/>
                          <a:sym typeface="Calibri"/>
                        </a:rPr>
                        <a:t>varðandi </a:t>
                      </a:r>
                      <a:r>
                        <a:rPr b="1" lang="en-GB" sz="2000" u="none" cap="none" strike="noStrike">
                          <a:solidFill>
                            <a:schemeClr val="dk1"/>
                          </a:solidFill>
                          <a:latin typeface="Calibri"/>
                          <a:ea typeface="Calibri"/>
                          <a:cs typeface="Calibri"/>
                          <a:sym typeface="Calibri"/>
                        </a:rPr>
                        <a:t>vatn, úrgang og orku</a:t>
                      </a:r>
                      <a:r>
                        <a:rPr b="0" lang="en-GB" sz="2000" u="none" cap="none" strike="noStrike">
                          <a:solidFill>
                            <a:schemeClr val="dk1"/>
                          </a:solidFill>
                          <a:latin typeface="Calibri"/>
                          <a:ea typeface="Calibri"/>
                          <a:cs typeface="Calibri"/>
                          <a:sym typeface="Calibri"/>
                        </a:rPr>
                        <a:t>?</a:t>
                      </a:r>
                      <a:r>
                        <a:rPr b="1" lang="en-GB" sz="2000" u="none" cap="none" strike="noStrike">
                          <a:solidFill>
                            <a:schemeClr val="dk1"/>
                          </a:solidFill>
                          <a:latin typeface="Calibri"/>
                          <a:ea typeface="Calibri"/>
                          <a:cs typeface="Calibri"/>
                          <a:sym typeface="Calibri"/>
                        </a:rPr>
                        <a:t> </a:t>
                      </a:r>
                      <a:endParaRPr sz="20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Er orkusparandi lýsing notuð? </a:t>
                      </a:r>
                      <a:br>
                        <a:rPr lang="en-GB" sz="2000" u="none" cap="none" strike="noStrike"/>
                      </a:br>
                      <a:r>
                        <a:rPr lang="en-GB" sz="2000" u="none" cap="none" strike="noStrike"/>
                        <a:t>Er regnvatn geymt? </a:t>
                      </a:r>
                      <a:br>
                        <a:rPr lang="en-GB" sz="2000" u="none" cap="none" strike="noStrike"/>
                      </a:br>
                      <a:r>
                        <a:rPr lang="en-GB" sz="2000" u="none" cap="none" strike="noStrike"/>
                        <a:t>Eru ljósaskynjarar til staða? </a:t>
                      </a:r>
                      <a:br>
                        <a:rPr lang="en-GB" sz="2000" u="none" cap="none" strike="noStrike"/>
                      </a:br>
                      <a:r>
                        <a:rPr lang="en-GB" sz="2000" u="none" cap="none" strike="noStrike"/>
                        <a:t>Eru vatnssparandi klósett til staðar?</a:t>
                      </a:r>
                      <a:endParaRPr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368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3"/>
                      </a:pPr>
                      <a:r>
                        <a:rPr b="0" lang="en-GB" sz="2000" u="none" cap="none" strike="noStrike">
                          <a:solidFill>
                            <a:schemeClr val="dk1"/>
                          </a:solidFill>
                          <a:latin typeface="Calibri"/>
                          <a:ea typeface="Calibri"/>
                          <a:cs typeface="Calibri"/>
                          <a:sym typeface="Calibri"/>
                        </a:rPr>
                        <a:t>Eru gestir </a:t>
                      </a:r>
                      <a:r>
                        <a:rPr b="1" lang="en-GB" sz="2000" u="none" cap="none" strike="noStrike">
                          <a:solidFill>
                            <a:schemeClr val="dk1"/>
                          </a:solidFill>
                          <a:latin typeface="Calibri"/>
                          <a:ea typeface="Calibri"/>
                          <a:cs typeface="Calibri"/>
                          <a:sym typeface="Calibri"/>
                        </a:rPr>
                        <a:t>upplýstir og starfsfólk frætt </a:t>
                      </a:r>
                      <a:r>
                        <a:rPr b="0" lang="en-GB" sz="2000" u="none" cap="none" strike="noStrike">
                          <a:solidFill>
                            <a:schemeClr val="dk1"/>
                          </a:solidFill>
                          <a:latin typeface="Calibri"/>
                          <a:ea typeface="Calibri"/>
                          <a:cs typeface="Calibri"/>
                          <a:sym typeface="Calibri"/>
                        </a:rPr>
                        <a:t>um metnað fyrirtækisins í umhverfismálum? </a:t>
                      </a:r>
                      <a:endParaRPr b="0"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Eru til staðar skilti og upplýsingar um hvernig gestir og starfsfólk geta stuðlað að því að vera umhverfislega sjálfbær? </a:t>
                      </a:r>
                      <a:br>
                        <a:rPr lang="en-GB" sz="2000" u="none" cap="none" strike="noStrike"/>
                      </a:br>
                      <a:r>
                        <a:rPr lang="en-GB" sz="2000" u="none" cap="none" strike="noStrike"/>
                        <a:t>Er endurunninn pappír notaður? </a:t>
                      </a:r>
                      <a:br>
                        <a:rPr lang="en-GB" sz="2000" u="none" cap="none" strike="noStrike"/>
                      </a:br>
                      <a:r>
                        <a:rPr lang="en-GB" sz="2000" u="none" cap="none" strike="noStrike"/>
                        <a:t>Er nú þegar til staðar umhverfisstefna?</a:t>
                      </a:r>
                      <a:endParaRPr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18950">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4"/>
                      </a:pPr>
                      <a:r>
                        <a:rPr b="0" lang="en-GB" sz="2000" u="none" cap="none" strike="noStrike">
                          <a:solidFill>
                            <a:schemeClr val="dk1"/>
                          </a:solidFill>
                          <a:latin typeface="Calibri"/>
                          <a:ea typeface="Calibri"/>
                          <a:cs typeface="Calibri"/>
                          <a:sym typeface="Calibri"/>
                        </a:rPr>
                        <a:t>Er til staðar </a:t>
                      </a:r>
                      <a:r>
                        <a:rPr b="1" lang="en-GB" sz="2000" u="none" cap="none" strike="noStrike">
                          <a:solidFill>
                            <a:schemeClr val="dk1"/>
                          </a:solidFill>
                          <a:latin typeface="Calibri"/>
                          <a:ea typeface="Calibri"/>
                          <a:cs typeface="Calibri"/>
                          <a:sym typeface="Calibri"/>
                        </a:rPr>
                        <a:t>stefna</a:t>
                      </a:r>
                      <a:r>
                        <a:rPr b="0" lang="en-GB" sz="2000" u="none" cap="none" strike="noStrike">
                          <a:solidFill>
                            <a:schemeClr val="dk1"/>
                          </a:solidFill>
                          <a:latin typeface="Calibri"/>
                          <a:ea typeface="Calibri"/>
                          <a:cs typeface="Calibri"/>
                          <a:sym typeface="Calibri"/>
                        </a:rPr>
                        <a:t> varðandi </a:t>
                      </a:r>
                      <a:r>
                        <a:rPr b="1" lang="en-GB" sz="2000" u="none" cap="none" strike="noStrike">
                          <a:solidFill>
                            <a:schemeClr val="dk1"/>
                          </a:solidFill>
                          <a:latin typeface="Calibri"/>
                          <a:ea typeface="Calibri"/>
                          <a:cs typeface="Calibri"/>
                          <a:sym typeface="Calibri"/>
                        </a:rPr>
                        <a:t>seljendur/birgja? </a:t>
                      </a:r>
                      <a:endParaRPr sz="20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Er meðvitund um um að kaupa ekki vörur sem eru óumhverfisvænar?</a:t>
                      </a:r>
                      <a:br>
                        <a:rPr lang="en-GB" sz="2000" u="none" cap="none" strike="noStrike"/>
                      </a:br>
                      <a:r>
                        <a:rPr lang="en-GB" sz="2000" u="none" cap="none" strike="noStrike"/>
                        <a:t>Eru keyptar inn vörur sem eru með sanngirnisvottun (Fair Trade), lífrænar og/eða frá staðbundnum framleiðendum?</a:t>
                      </a:r>
                      <a:endParaRPr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23"/>
          <p:cNvSpPr txBox="1"/>
          <p:nvPr>
            <p:ph idx="2" type="body"/>
          </p:nvPr>
        </p:nvSpPr>
        <p:spPr>
          <a:xfrm>
            <a:off x="559169" y="136352"/>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1. HLUTI </a:t>
            </a:r>
            <a:r>
              <a:rPr b="1" lang="en-GB" sz="3200">
                <a:solidFill>
                  <a:srgbClr val="727567"/>
                </a:solidFill>
              </a:rPr>
              <a:t>Umhverfisleg sjálfbærni metin </a:t>
            </a:r>
            <a:r>
              <a:rPr b="1" lang="en-GB" sz="3200">
                <a:solidFill>
                  <a:srgbClr val="0070C0"/>
                </a:solidFill>
              </a:rPr>
              <a:t>(sjö lykilsvið)</a:t>
            </a:r>
            <a:endParaRPr sz="3200">
              <a:solidFill>
                <a:srgbClr val="0070C0"/>
              </a:solidFill>
            </a:endParaRPr>
          </a:p>
        </p:txBody>
      </p:sp>
      <p:graphicFrame>
        <p:nvGraphicFramePr>
          <p:cNvPr id="997" name="Google Shape;997;p23"/>
          <p:cNvGraphicFramePr/>
          <p:nvPr/>
        </p:nvGraphicFramePr>
        <p:xfrm>
          <a:off x="0" y="787964"/>
          <a:ext cx="3000000" cy="3000000"/>
        </p:xfrm>
        <a:graphic>
          <a:graphicData uri="http://schemas.openxmlformats.org/drawingml/2006/table">
            <a:tbl>
              <a:tblPr bandRow="1">
                <a:noFill/>
                <a:tableStyleId>{CAFC4391-AAB9-41B9-B2DC-D87A33D85E51}</a:tableStyleId>
              </a:tblPr>
              <a:tblGrid>
                <a:gridCol w="4067000"/>
                <a:gridCol w="8125000"/>
              </a:tblGrid>
              <a:tr h="35622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Spurningar</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Merkið við allt það það sem við á </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17485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5"/>
                      </a:pPr>
                      <a:r>
                        <a:rPr lang="en-GB" sz="2200" u="none" cap="none" strike="noStrike">
                          <a:solidFill>
                            <a:schemeClr val="dk1"/>
                          </a:solidFill>
                          <a:latin typeface="Calibri"/>
                          <a:ea typeface="Calibri"/>
                          <a:cs typeface="Calibri"/>
                          <a:sym typeface="Calibri"/>
                        </a:rPr>
                        <a:t>Er </a:t>
                      </a:r>
                      <a:r>
                        <a:rPr b="1" lang="en-GB" sz="2200" u="none" cap="none" strike="noStrike">
                          <a:solidFill>
                            <a:schemeClr val="dk1"/>
                          </a:solidFill>
                          <a:latin typeface="Calibri"/>
                          <a:ea typeface="Calibri"/>
                          <a:cs typeface="Calibri"/>
                          <a:sym typeface="Calibri"/>
                        </a:rPr>
                        <a:t>stýring á vatnsnotkun</a:t>
                      </a:r>
                      <a:r>
                        <a:rPr lang="en-GB" sz="2200" u="none" cap="none" strike="noStrike">
                          <a:solidFill>
                            <a:schemeClr val="dk1"/>
                          </a:solidFill>
                          <a:latin typeface="Calibri"/>
                          <a:ea typeface="Calibri"/>
                          <a:cs typeface="Calibri"/>
                          <a:sym typeface="Calibri"/>
                        </a:rPr>
                        <a:t>?</a:t>
                      </a:r>
                      <a:endParaRPr sz="1400" u="none" cap="none" strike="noStrike"/>
                    </a:p>
                    <a:p>
                      <a:pPr indent="-317500" lvl="0" marL="457200" marR="0" rtl="0" algn="ctr">
                        <a:lnSpc>
                          <a:spcPct val="100000"/>
                        </a:lnSpc>
                        <a:spcBef>
                          <a:spcPts val="0"/>
                        </a:spcBef>
                        <a:spcAft>
                          <a:spcPts val="0"/>
                        </a:spcAft>
                        <a:buClr>
                          <a:schemeClr val="dk1"/>
                        </a:buClr>
                        <a:buSzPts val="2200"/>
                        <a:buFont typeface="Calibri"/>
                        <a:buNone/>
                      </a:pPr>
                      <a:r>
                        <a:t/>
                      </a:r>
                      <a:endParaRPr sz="2200" u="none" cap="none" strike="noStrike">
                        <a:solidFill>
                          <a:schemeClr val="dk1"/>
                        </a:solidFill>
                        <a:latin typeface="Calibri"/>
                        <a:ea typeface="Calibri"/>
                        <a:cs typeface="Calibri"/>
                        <a:sym typeface="Calibri"/>
                      </a:endParaRPr>
                    </a:p>
                    <a:p>
                      <a:pPr indent="-342900" lvl="0" marL="342900" marR="0" rtl="0" algn="ctr">
                        <a:lnSpc>
                          <a:spcPct val="100000"/>
                        </a:lnSpc>
                        <a:spcBef>
                          <a:spcPts val="0"/>
                        </a:spcBef>
                        <a:spcAft>
                          <a:spcPts val="0"/>
                        </a:spcAft>
                        <a:buClr>
                          <a:schemeClr val="dk1"/>
                        </a:buClr>
                        <a:buSzPts val="2000"/>
                        <a:buFont typeface="Noto Sans Symbols"/>
                        <a:buChar char="✔"/>
                      </a:pPr>
                      <a:r>
                        <a:rPr lang="en-GB" sz="2000" u="none" cap="none" strike="noStrike">
                          <a:solidFill>
                            <a:schemeClr val="dk1"/>
                          </a:solidFill>
                          <a:latin typeface="Calibri"/>
                          <a:ea typeface="Calibri"/>
                          <a:cs typeface="Calibri"/>
                          <a:sym typeface="Calibri"/>
                        </a:rPr>
                        <a:t>merkið tilgreinir þegar þátturinn er kominn til framkvæmda og númeratilvísanir (1,2,3..) í forgangsröð</a:t>
                      </a:r>
                      <a:endParaRPr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200" u="none" cap="none" strike="noStrike"/>
                        <a:t>Eru notuð umhverfisvænar hreingerningavörur?</a:t>
                      </a:r>
                      <a:br>
                        <a:rPr lang="en-GB" sz="2200" u="none" cap="none" strike="noStrike"/>
                      </a:br>
                      <a:r>
                        <a:rPr lang="en-GB" sz="2200" u="none" cap="none" strike="noStrike"/>
                        <a:t>Eru notuð efni sem geta haft áhrif á vatnaleiðir á staðnum?</a:t>
                      </a:r>
                      <a:br>
                        <a:rPr lang="en-GB" sz="2200" u="none" cap="none" strike="noStrike"/>
                      </a:br>
                      <a:r>
                        <a:rPr lang="en-GB" sz="2200" u="none" cap="none" strike="noStrike"/>
                        <a:t>Er skipt við umhverfisvæn þvottahús?</a:t>
                      </a:r>
                      <a:br>
                        <a:rPr lang="en-GB" sz="2200" u="none" cap="none" strike="noStrike"/>
                      </a:br>
                      <a:r>
                        <a:rPr lang="en-GB" sz="2200" u="none" cap="none" strike="noStrike"/>
                        <a:t>Eru umhverfisvænar hreinsunaraðferðir notaðar, t.d. styttri þvottarstillingar og lægri hiti?</a:t>
                      </a:r>
                      <a:endParaRPr sz="2200" u="none" cap="none" strike="noStrike">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1377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6"/>
                      </a:pPr>
                      <a:r>
                        <a:rPr lang="en-GB" sz="2200" u="none" cap="none" strike="noStrike"/>
                        <a:t>Fjárfestir fyrirtækið í og styður </a:t>
                      </a:r>
                      <a:r>
                        <a:rPr b="1" lang="en-GB" sz="2200" u="none" cap="none" strike="noStrike"/>
                        <a:t>nærsamfélag </a:t>
                      </a:r>
                      <a:r>
                        <a:rPr b="0" lang="en-GB" sz="2200" u="none" cap="none" strike="noStrike"/>
                        <a:t>sitt?</a:t>
                      </a:r>
                      <a:r>
                        <a:rPr b="1" lang="en-GB" sz="2200" u="none" cap="none" strike="noStrike"/>
                        <a:t> </a:t>
                      </a:r>
                      <a:r>
                        <a:rPr lang="en-GB" sz="2200" u="none" cap="none" strike="noStrike"/>
                        <a:t> </a:t>
                      </a:r>
                      <a:endParaRPr sz="1400" u="none" cap="none" strike="noStrike"/>
                    </a:p>
                    <a:p>
                      <a:pPr indent="0" lvl="0" marL="0" marR="0" rtl="0" algn="ctr">
                        <a:lnSpc>
                          <a:spcPct val="100000"/>
                        </a:lnSpc>
                        <a:spcBef>
                          <a:spcPts val="0"/>
                        </a:spcBef>
                        <a:spcAft>
                          <a:spcPts val="0"/>
                        </a:spcAft>
                        <a:buClr>
                          <a:schemeClr val="dk1"/>
                        </a:buClr>
                        <a:buSzPts val="2200"/>
                        <a:buFont typeface="Calibri"/>
                        <a:buNone/>
                      </a:pPr>
                      <a:r>
                        <a:t/>
                      </a:r>
                      <a:endParaRPr sz="2200" u="none" cap="none" strike="noStrike"/>
                    </a:p>
                    <a:p>
                      <a:pPr indent="-317500" lvl="0" marL="457200" marR="0" rtl="0" algn="ctr">
                        <a:lnSpc>
                          <a:spcPct val="100000"/>
                        </a:lnSpc>
                        <a:spcBef>
                          <a:spcPts val="0"/>
                        </a:spcBef>
                        <a:spcAft>
                          <a:spcPts val="0"/>
                        </a:spcAft>
                        <a:buClr>
                          <a:schemeClr val="dk1"/>
                        </a:buClr>
                        <a:buSzPts val="2200"/>
                        <a:buFont typeface="Calibri"/>
                        <a:buNone/>
                      </a:pPr>
                      <a:r>
                        <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200" u="none" cap="none" strike="noStrike"/>
                        <a:t>Býður fyrirtækið sig fram eða er hluti af hópi sem ber ábyrgð á umhverfisvænum verkefnum/viðburðum á staðnum? </a:t>
                      </a:r>
                      <a:br>
                        <a:rPr lang="en-GB" sz="2200" u="none" cap="none" strike="noStrike"/>
                      </a:br>
                      <a:r>
                        <a:rPr lang="en-GB" sz="2200" u="none" cap="none" strike="noStrike"/>
                        <a:t>Stuðlar fyrirtækið að verndun vatnaleiða og umhverfis? </a:t>
                      </a:r>
                      <a:br>
                        <a:rPr lang="en-GB" sz="2200" u="none" cap="none" strike="noStrike"/>
                      </a:br>
                      <a:r>
                        <a:rPr lang="en-GB" sz="2200" u="none" cap="none" strike="noStrike"/>
                        <a:t>Deilir fyrirtækið offramleiðslu með samfélaginu eða gestum?</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200625">
                <a:tc>
                  <a:txBody>
                    <a:bodyPr/>
                    <a:lstStyle/>
                    <a:p>
                      <a:pPr indent="-457200" lvl="0" marL="457200" marR="0" rtl="0" algn="ctr">
                        <a:lnSpc>
                          <a:spcPct val="100000"/>
                        </a:lnSpc>
                        <a:spcBef>
                          <a:spcPts val="0"/>
                        </a:spcBef>
                        <a:spcAft>
                          <a:spcPts val="0"/>
                        </a:spcAft>
                        <a:buClr>
                          <a:schemeClr val="dk1"/>
                        </a:buClr>
                        <a:buSzPts val="2200"/>
                        <a:buFont typeface="Calibri"/>
                        <a:buAutoNum type="arabicPeriod" startAt="7"/>
                      </a:pPr>
                      <a:r>
                        <a:rPr lang="en-GB" sz="2200" u="none" cap="none" strike="noStrike"/>
                        <a:t>Er fyrirtækið með </a:t>
                      </a:r>
                      <a:r>
                        <a:rPr b="1" lang="en-GB" sz="2200" u="none" cap="none" strike="noStrike"/>
                        <a:t>orkustjórnunaráætlun</a:t>
                      </a:r>
                      <a:r>
                        <a:rPr b="0" lang="en-GB" sz="2200" u="none" cap="none" strike="noStrike"/>
                        <a:t>?</a:t>
                      </a:r>
                      <a:r>
                        <a:rPr b="1" lang="en-GB" sz="2200" u="none" cap="none" strike="noStrike"/>
                        <a:t> </a:t>
                      </a:r>
                      <a:endParaRPr sz="1400" u="none" cap="none" strike="noStrike"/>
                    </a:p>
                    <a:p>
                      <a:pPr indent="0" lvl="0" marL="0" marR="0" rtl="0" algn="ctr">
                        <a:lnSpc>
                          <a:spcPct val="100000"/>
                        </a:lnSpc>
                        <a:spcBef>
                          <a:spcPts val="0"/>
                        </a:spcBef>
                        <a:spcAft>
                          <a:spcPts val="0"/>
                        </a:spcAft>
                        <a:buClr>
                          <a:schemeClr val="dk1"/>
                        </a:buClr>
                        <a:buSzPts val="2200"/>
                        <a:buFont typeface="Calibri"/>
                        <a:buNone/>
                      </a:pPr>
                      <a:r>
                        <a:rPr lang="en-GB" sz="2200" u="none" cap="none" strike="noStrike"/>
                        <a:t> </a:t>
                      </a:r>
                      <a:endParaRPr sz="1400" u="none" cap="none" strike="noStrike"/>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0" lvl="0" marL="0" marR="0" rtl="0" algn="l">
                        <a:lnSpc>
                          <a:spcPct val="100000"/>
                        </a:lnSpc>
                        <a:spcBef>
                          <a:spcPts val="0"/>
                        </a:spcBef>
                        <a:spcAft>
                          <a:spcPts val="0"/>
                        </a:spcAft>
                        <a:buClr>
                          <a:srgbClr val="000000"/>
                        </a:buClr>
                        <a:buSzPts val="2200"/>
                        <a:buFont typeface="Arial"/>
                        <a:buNone/>
                      </a:pPr>
                      <a:r>
                        <a:rPr lang="en-GB" sz="2200" u="none" cap="none" strike="noStrike"/>
                        <a:t>Þetta er formlegt skjal og leiðbeiningar sem virka sem gátlisti svo allt starfsfólk geti fylgt settum verklagsreglum, t.d. slökkt á skrifstofubúnaði, slökkt á ljósum á sameiginlegum svæðum þegar þau eru ekki í notkun, loka gluggatjöldum gestaherbergja til að halda sólinni úti (eða kuldanum), nýta hitastýrikerfi og lækka þannig orkureikninginn. Sjá </a:t>
                      </a:r>
                      <a:r>
                        <a:rPr lang="en-GB" sz="2200" u="sng" cap="none" strike="noStrike">
                          <a:solidFill>
                            <a:schemeClr val="hlink"/>
                          </a:solidFill>
                        </a:rPr>
                        <a:t>Orkustjórnun auðvelduð litlum og meðalstórum ferðaþjónustufyrirtækjum</a:t>
                      </a:r>
                      <a:endParaRPr sz="2200" u="none" cap="none" strike="noStrike">
                        <a:latin typeface="Calibri"/>
                        <a:ea typeface="Calibri"/>
                        <a:cs typeface="Calibri"/>
                        <a:sym typeface="Calibri"/>
                      </a:endParaRPr>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24"/>
          <p:cNvSpPr txBox="1"/>
          <p:nvPr>
            <p:ph idx="2" type="body"/>
          </p:nvPr>
        </p:nvSpPr>
        <p:spPr>
          <a:xfrm>
            <a:off x="559169" y="140731"/>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2. HLUTI </a:t>
            </a:r>
            <a:r>
              <a:rPr b="1" lang="en-GB" sz="3200">
                <a:solidFill>
                  <a:srgbClr val="727567"/>
                </a:solidFill>
              </a:rPr>
              <a:t>Forgangsaðgerðalisti, dæmi um lausnir </a:t>
            </a:r>
            <a:r>
              <a:rPr b="1" lang="en-GB" sz="3200">
                <a:solidFill>
                  <a:srgbClr val="0070C0"/>
                </a:solidFill>
              </a:rPr>
              <a:t>Sýnishorn </a:t>
            </a:r>
            <a:endParaRPr sz="3200">
              <a:solidFill>
                <a:srgbClr val="0070C0"/>
              </a:solidFill>
            </a:endParaRPr>
          </a:p>
        </p:txBody>
      </p:sp>
      <p:graphicFrame>
        <p:nvGraphicFramePr>
          <p:cNvPr id="1003" name="Google Shape;1003;p24"/>
          <p:cNvGraphicFramePr/>
          <p:nvPr/>
        </p:nvGraphicFramePr>
        <p:xfrm>
          <a:off x="0" y="863682"/>
          <a:ext cx="3000000" cy="3000000"/>
        </p:xfrm>
        <a:graphic>
          <a:graphicData uri="http://schemas.openxmlformats.org/drawingml/2006/table">
            <a:tbl>
              <a:tblPr bandRow="1">
                <a:noFill/>
                <a:tableStyleId>{CAFC4391-AAB9-41B9-B2DC-D87A33D85E51}</a:tableStyleId>
              </a:tblPr>
              <a:tblGrid>
                <a:gridCol w="4067000"/>
                <a:gridCol w="8125000"/>
              </a:tblGrid>
              <a:tr h="782100">
                <a:tc gridSpan="2">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Merkið við eins margt og mögulegt er, forgangsraðið því sem þarf að gera í  númeraröð</a:t>
                      </a:r>
                      <a:br>
                        <a:rPr b="1" lang="en-GB" sz="2200" u="none" cap="none" strike="noStrike">
                          <a:solidFill>
                            <a:schemeClr val="lt1"/>
                          </a:solidFill>
                        </a:rPr>
                      </a:b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hMerge="1"/>
              </a:tr>
              <a:tr h="1692700">
                <a:tc>
                  <a:txBody>
                    <a:bodyPr/>
                    <a:lstStyle/>
                    <a:p>
                      <a:pPr indent="0" lvl="0" marL="0" marR="0" rtl="0" algn="ctr">
                        <a:lnSpc>
                          <a:spcPct val="100000"/>
                        </a:lnSpc>
                        <a:spcBef>
                          <a:spcPts val="0"/>
                        </a:spcBef>
                        <a:spcAft>
                          <a:spcPts val="0"/>
                        </a:spcAft>
                        <a:buClr>
                          <a:schemeClr val="dk1"/>
                        </a:buClr>
                        <a:buSzPts val="2200"/>
                        <a:buFont typeface="Calibri"/>
                        <a:buNone/>
                      </a:pPr>
                      <a:r>
                        <a:rPr b="1" lang="en-GB" sz="2000" u="none" cap="none" strike="noStrike">
                          <a:solidFill>
                            <a:schemeClr val="dk1"/>
                          </a:solidFill>
                          <a:latin typeface="Calibri"/>
                          <a:ea typeface="Calibri"/>
                          <a:cs typeface="Calibri"/>
                          <a:sym typeface="Calibri"/>
                        </a:rPr>
                        <a:t>Forgangsröðun vatnssóunar</a:t>
                      </a:r>
                      <a:endParaRPr sz="2000" u="none" cap="none" strike="noStrike">
                        <a:solidFill>
                          <a:schemeClr val="dk1"/>
                        </a:solidFill>
                        <a:latin typeface="Calibri"/>
                        <a:ea typeface="Calibri"/>
                        <a:cs typeface="Calibri"/>
                        <a:sym typeface="Calibri"/>
                      </a:endParaRPr>
                    </a:p>
                    <a:p>
                      <a:pPr indent="-342900" lvl="0" marL="342900" marR="0" rtl="0" algn="ctr">
                        <a:lnSpc>
                          <a:spcPct val="100000"/>
                        </a:lnSpc>
                        <a:spcBef>
                          <a:spcPts val="0"/>
                        </a:spcBef>
                        <a:spcAft>
                          <a:spcPts val="0"/>
                        </a:spcAft>
                        <a:buClr>
                          <a:schemeClr val="dk1"/>
                        </a:buClr>
                        <a:buSzPts val="2000"/>
                        <a:buFont typeface="Noto Sans Symbols"/>
                        <a:buChar char="✔"/>
                      </a:pPr>
                      <a:r>
                        <a:rPr i="1" lang="en-GB" sz="2000" u="none" cap="none" strike="noStrike">
                          <a:solidFill>
                            <a:schemeClr val="dk1"/>
                          </a:solidFill>
                          <a:latin typeface="Calibri"/>
                          <a:ea typeface="Calibri"/>
                          <a:cs typeface="Calibri"/>
                          <a:sym typeface="Calibri"/>
                        </a:rPr>
                        <a:t>merkið gefur til kynna það sem þegar er komið til framkvæmda og þín númer /(1,2,3…) fyrir forgangsröðun annarra aðgerða</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Umhverfisvænar hreingerningavörur notaðar</a:t>
                      </a:r>
                      <a:br>
                        <a:rPr lang="en-GB" sz="2000" u="none" cap="none" strike="noStrike"/>
                      </a:br>
                      <a:r>
                        <a:rPr lang="en-GB" sz="2000" u="none" cap="none" strike="noStrike"/>
                        <a:t>Ekki notuð efni sem geta haft áhrif á staðbundnar vatnaleiðir</a:t>
                      </a:r>
                      <a:br>
                        <a:rPr lang="en-GB" sz="2000" u="none" cap="none" strike="noStrike"/>
                      </a:br>
                      <a:r>
                        <a:rPr lang="en-GB" sz="2000" u="none" cap="none" strike="noStrike"/>
                        <a:t>Skipt við umhverfisvæn þvottahús</a:t>
                      </a:r>
                      <a:br>
                        <a:rPr lang="en-GB" sz="2000" u="none" cap="none" strike="noStrike"/>
                      </a:br>
                      <a:r>
                        <a:rPr lang="en-GB" sz="2000" u="none" cap="none" strike="noStrike"/>
                        <a:t>Notaðar eru aðferðir við hreinsun sem eru umhverfisvænar, t.d. vörur eða að nota styttri þvottakerfi þvottavéla</a:t>
                      </a:r>
                      <a:endParaRPr sz="2000" u="none" cap="none" strike="noStrike">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434975">
                <a:tc>
                  <a:txBody>
                    <a:bodyPr/>
                    <a:lstStyle/>
                    <a:p>
                      <a:pPr indent="0" lvl="0" marL="0" marR="0" rtl="0" algn="ctr">
                        <a:lnSpc>
                          <a:spcPct val="100000"/>
                        </a:lnSpc>
                        <a:spcBef>
                          <a:spcPts val="0"/>
                        </a:spcBef>
                        <a:spcAft>
                          <a:spcPts val="0"/>
                        </a:spcAft>
                        <a:buClr>
                          <a:schemeClr val="dk1"/>
                        </a:buClr>
                        <a:buSzPts val="2200"/>
                        <a:buFont typeface="Calibri"/>
                        <a:buNone/>
                      </a:pPr>
                      <a:r>
                        <a:rPr b="1" lang="en-GB" sz="2000" u="none" cap="none" strike="noStrike"/>
                        <a:t>Fjárfesta í og styðja nærsamfélagið </a:t>
                      </a:r>
                      <a:endParaRPr/>
                    </a:p>
                    <a:p>
                      <a:pPr indent="0" lvl="0" marL="0" marR="0" rtl="0" algn="ctr">
                        <a:lnSpc>
                          <a:spcPct val="100000"/>
                        </a:lnSpc>
                        <a:spcBef>
                          <a:spcPts val="0"/>
                        </a:spcBef>
                        <a:spcAft>
                          <a:spcPts val="0"/>
                        </a:spcAft>
                        <a:buClr>
                          <a:schemeClr val="dk1"/>
                        </a:buClr>
                        <a:buSzPts val="2200"/>
                        <a:buFont typeface="Calibri"/>
                        <a:buNone/>
                      </a:pPr>
                      <a:r>
                        <a:rPr b="1" lang="en-GB" sz="2000" u="none" cap="none" strike="noStrike"/>
                        <a:t>Forgangsröðun</a:t>
                      </a:r>
                      <a:endParaRPr sz="2000" u="none" cap="none" strike="noStrike"/>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Stuðla að verndun vatnaleiða og umhverfis</a:t>
                      </a:r>
                      <a:br>
                        <a:rPr lang="en-GB" sz="2000" u="none" cap="none" strike="noStrike"/>
                      </a:br>
                      <a:r>
                        <a:rPr lang="en-GB" sz="2000" u="none" cap="none" strike="noStrike"/>
                        <a:t>Gerast sjálfboðaliði eða vera hluti af hópi sem ber ábyrgð á umhverfisvænum verkefnum/viðburðum á staðnum</a:t>
                      </a:r>
                      <a:br>
                        <a:rPr lang="en-GB" sz="2000" u="none" cap="none" strike="noStrike"/>
                      </a:br>
                      <a:r>
                        <a:rPr lang="en-GB" sz="2000" u="none" cap="none" strike="noStrike"/>
                        <a:t>Deila offramleiðslu með samfélaginu eða gestum</a:t>
                      </a:r>
                      <a:endParaRPr sz="20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367475">
                <a:tc>
                  <a:txBody>
                    <a:bodyPr/>
                    <a:lstStyle/>
                    <a:p>
                      <a:pPr indent="0" lvl="0" marL="0" marR="0" rtl="0" algn="ctr">
                        <a:lnSpc>
                          <a:spcPct val="100000"/>
                        </a:lnSpc>
                        <a:spcBef>
                          <a:spcPts val="0"/>
                        </a:spcBef>
                        <a:spcAft>
                          <a:spcPts val="0"/>
                        </a:spcAft>
                        <a:buClr>
                          <a:srgbClr val="000000"/>
                        </a:buClr>
                        <a:buSzPts val="2200"/>
                        <a:buFont typeface="Arial"/>
                        <a:buNone/>
                      </a:pPr>
                      <a:r>
                        <a:rPr b="1" lang="en-GB" sz="2000" u="none" cap="none" strike="noStrike"/>
                        <a:t>Umhverfisáhrif</a:t>
                      </a:r>
                      <a:br>
                        <a:rPr b="1" lang="en-GB" sz="2000" u="none" cap="none" strike="noStrike"/>
                      </a:br>
                      <a:endParaRPr b="1"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Stýra skólpi og vita hvert það fer</a:t>
                      </a:r>
                      <a:br>
                        <a:rPr lang="en-GB" sz="2000" u="none" cap="none" strike="noStrike"/>
                      </a:br>
                      <a:r>
                        <a:rPr lang="en-GB" sz="2000" u="none" cap="none" strike="noStrike"/>
                        <a:t>Hvetja starfsfólk til að ferðast saman eða nota almenningssamgangna</a:t>
                      </a:r>
                      <a:br>
                        <a:rPr lang="en-GB" sz="2000" u="none" cap="none" strike="noStrike"/>
                      </a:br>
                      <a:r>
                        <a:rPr lang="en-GB" sz="2000" u="none" cap="none" strike="noStrike"/>
                        <a:t>Útvegaðu hjól fyrir starfsfólk</a:t>
                      </a:r>
                      <a:br>
                        <a:rPr lang="en-GB" sz="2000" u="none" cap="none" strike="noStrike"/>
                      </a:br>
                      <a:r>
                        <a:rPr lang="en-GB" sz="2000" u="none" cap="none" strike="noStrike"/>
                        <a:t>Nota endurunnið vatn við þrif á vélum, byggingum o.s.frv.</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17050">
                <a:tc>
                  <a:txBody>
                    <a:bodyPr/>
                    <a:lstStyle/>
                    <a:p>
                      <a:pPr indent="0" lvl="0" marL="0" marR="0" rtl="0" algn="ctr">
                        <a:lnSpc>
                          <a:spcPct val="100000"/>
                        </a:lnSpc>
                        <a:spcBef>
                          <a:spcPts val="0"/>
                        </a:spcBef>
                        <a:spcAft>
                          <a:spcPts val="0"/>
                        </a:spcAft>
                        <a:buClr>
                          <a:srgbClr val="000000"/>
                        </a:buClr>
                        <a:buSzPts val="2200"/>
                        <a:buFont typeface="Arial"/>
                        <a:buNone/>
                      </a:pPr>
                      <a:r>
                        <a:rPr b="1" lang="en-GB" sz="2000" u="none" cap="none" strike="noStrike">
                          <a:solidFill>
                            <a:schemeClr val="dk1"/>
                          </a:solidFill>
                          <a:latin typeface="Calibri"/>
                          <a:ea typeface="Calibri"/>
                          <a:cs typeface="Calibri"/>
                          <a:sym typeface="Calibri"/>
                        </a:rPr>
                        <a:t>Draga úr vatns-, úrgangs- og orkunotkun</a:t>
                      </a:r>
                      <a:endParaRPr sz="20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000" u="none" cap="none" strike="noStrike"/>
                        <a:t>Nota orkusparandi lýsingu, vera með ljósskynjara</a:t>
                      </a:r>
                      <a:br>
                        <a:rPr lang="en-GB" sz="2000" u="none" cap="none" strike="noStrike"/>
                      </a:br>
                      <a:r>
                        <a:rPr lang="en-GB" sz="2000" u="none" cap="none" strike="noStrike"/>
                        <a:t>Spara regnvatn og vatnssparandi salerni</a:t>
                      </a:r>
                      <a:endParaRPr sz="20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25"/>
          <p:cNvSpPr txBox="1"/>
          <p:nvPr>
            <p:ph idx="2" type="body"/>
          </p:nvPr>
        </p:nvSpPr>
        <p:spPr>
          <a:xfrm>
            <a:off x="559169" y="188018"/>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rPr>
              <a:t>3. HLUTI </a:t>
            </a:r>
            <a:r>
              <a:rPr b="1" lang="en-GB" sz="3200">
                <a:solidFill>
                  <a:srgbClr val="727567"/>
                </a:solidFill>
              </a:rPr>
              <a:t>Listi yfir forgangsaðgerðir </a:t>
            </a:r>
            <a:r>
              <a:rPr b="1" lang="en-GB" sz="3200">
                <a:solidFill>
                  <a:srgbClr val="0070C0"/>
                </a:solidFill>
              </a:rPr>
              <a:t>Vinnublað ÆFING </a:t>
            </a:r>
            <a:endParaRPr sz="3200">
              <a:solidFill>
                <a:srgbClr val="0070C0"/>
              </a:solidFill>
            </a:endParaRPr>
          </a:p>
        </p:txBody>
      </p:sp>
      <p:graphicFrame>
        <p:nvGraphicFramePr>
          <p:cNvPr id="1009" name="Google Shape;1009;p25"/>
          <p:cNvGraphicFramePr/>
          <p:nvPr/>
        </p:nvGraphicFramePr>
        <p:xfrm>
          <a:off x="0" y="919825"/>
          <a:ext cx="3000000" cy="3000000"/>
        </p:xfrm>
        <a:graphic>
          <a:graphicData uri="http://schemas.openxmlformats.org/drawingml/2006/table">
            <a:tbl>
              <a:tblPr bandRow="1">
                <a:noFill/>
                <a:tableStyleId>{CAFC4391-AAB9-41B9-B2DC-D87A33D85E51}</a:tableStyleId>
              </a:tblPr>
              <a:tblGrid>
                <a:gridCol w="4067000"/>
                <a:gridCol w="8125000"/>
              </a:tblGrid>
              <a:tr h="279400">
                <a:tc>
                  <a:txBody>
                    <a:bodyPr/>
                    <a:lstStyle/>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rPr>
                        <a:t>Merkið við eins marga möguleika og hægt er</a:t>
                      </a:r>
                      <a:endParaRPr sz="14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t>Möguleg áhrif á umhverfið</a:t>
                      </a:r>
                      <a:br>
                        <a:rPr b="1" lang="en-GB" sz="1800" u="none" cap="none" strike="noStrike"/>
                      </a:br>
                      <a:endParaRPr b="1" sz="18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Calibri"/>
                          <a:ea typeface="Calibri"/>
                          <a:cs typeface="Calibri"/>
                          <a:sym typeface="Calibri"/>
                        </a:rPr>
                        <a:t>Forgangsröðun vatnssóunar </a:t>
                      </a:r>
                      <a:br>
                        <a:rPr b="1" lang="en-GB" sz="1800" u="none" cap="none" strike="noStrike">
                          <a:solidFill>
                            <a:schemeClr val="dk1"/>
                          </a:solidFill>
                          <a:latin typeface="Calibri"/>
                          <a:ea typeface="Calibri"/>
                          <a:cs typeface="Calibri"/>
                          <a:sym typeface="Calibri"/>
                        </a:rPr>
                      </a:br>
                      <a:endParaRPr i="1" sz="18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95900">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t>Fjárfesta í og styðja nærsamfélög Forgangsröðun</a:t>
                      </a:r>
                      <a:br>
                        <a:rPr b="1" lang="en-GB" sz="1800" u="none" cap="none" strike="noStrike"/>
                      </a:br>
                      <a:endParaRPr sz="18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t>Orkustjórnunaráætlun</a:t>
                      </a:r>
                      <a:br>
                        <a:rPr b="1" lang="en-GB" sz="1800" u="none" cap="none" strike="noStrike"/>
                      </a:br>
                      <a:endParaRPr b="1" sz="18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Calibri"/>
                          <a:ea typeface="Calibri"/>
                          <a:cs typeface="Calibri"/>
                          <a:sym typeface="Calibri"/>
                        </a:rPr>
                        <a:t>Vatns-, úrgangs- og orkusparnaður</a:t>
                      </a:r>
                      <a:r>
                        <a:rPr lang="en-GB" sz="1800" u="none" cap="none" strike="noStrike"/>
                        <a:t> </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Calibri"/>
                          <a:ea typeface="Calibri"/>
                          <a:cs typeface="Calibri"/>
                          <a:sym typeface="Calibri"/>
                        </a:rPr>
                        <a:t>Upplýsa gesti og fræða starfsfólk um metnað fyrirtækisins í umhverfismálum </a:t>
                      </a:r>
                      <a:br>
                        <a:rPr b="1" lang="en-GB" sz="1800" u="none" cap="none" strike="noStrike">
                          <a:solidFill>
                            <a:schemeClr val="dk1"/>
                          </a:solidFill>
                          <a:latin typeface="Calibri"/>
                          <a:ea typeface="Calibri"/>
                          <a:cs typeface="Calibri"/>
                          <a:sym typeface="Calibri"/>
                        </a:rPr>
                      </a:br>
                      <a:endParaRPr b="0" sz="18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Calibri"/>
                          <a:ea typeface="Calibri"/>
                          <a:cs typeface="Calibri"/>
                          <a:sym typeface="Calibri"/>
                        </a:rPr>
                        <a:t>Stefna varðandi seljendur/birgja</a:t>
                      </a:r>
                      <a:br>
                        <a:rPr b="1" lang="en-GB" sz="1800" u="none" cap="none" strike="noStrike">
                          <a:solidFill>
                            <a:schemeClr val="dk1"/>
                          </a:solidFill>
                          <a:latin typeface="Calibri"/>
                          <a:ea typeface="Calibri"/>
                          <a:cs typeface="Calibri"/>
                          <a:sym typeface="Calibri"/>
                        </a:rPr>
                      </a:br>
                      <a:endParaRPr b="1"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Noto Sans Symbols"/>
                        <a:buChar char="✔"/>
                      </a:pPr>
                      <a:r>
                        <a:rPr lang="en-GB" sz="1800" u="none" cap="none" strike="noStrike">
                          <a:latin typeface="Calibri"/>
                          <a:ea typeface="Calibri"/>
                          <a:cs typeface="Calibri"/>
                          <a:sym typeface="Calibri"/>
                        </a:rPr>
                        <a:t>Xx</a:t>
                      </a:r>
                      <a:endParaRPr sz="1800" u="none" cap="none" strike="noStrike">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2200"/>
                        <a:buFont typeface="Calibri"/>
                        <a:buAutoNum type="arabicPeriod"/>
                      </a:pPr>
                      <a:r>
                        <a:rPr lang="en-GB" sz="1800" u="none" cap="none" strike="noStrike">
                          <a:latin typeface="Calibri"/>
                          <a:ea typeface="Calibri"/>
                          <a:cs typeface="Calibri"/>
                          <a:sym typeface="Calibri"/>
                        </a:rPr>
                        <a:t>xxx</a:t>
                      </a:r>
                      <a:endParaRPr sz="18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26"/>
          <p:cNvSpPr txBox="1"/>
          <p:nvPr>
            <p:ph idx="5" type="body"/>
          </p:nvPr>
        </p:nvSpPr>
        <p:spPr>
          <a:xfrm>
            <a:off x="7587916" y="3062110"/>
            <a:ext cx="4604084" cy="24212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27"/>
              <a:buNone/>
            </a:pPr>
            <a:r>
              <a:rPr lang="en-GB" sz="2800"/>
              <a:t>Gerið ykkur nú klár fyrir </a:t>
            </a:r>
            <a:r>
              <a:rPr b="1" lang="en-GB"/>
              <a:t>n</a:t>
            </a:r>
            <a:r>
              <a:rPr b="1" lang="en-GB" sz="2800"/>
              <a:t>ámspakka nr. 5 </a:t>
            </a:r>
            <a:endParaRPr/>
          </a:p>
          <a:p>
            <a:pPr indent="0" lvl="0" marL="0" rtl="0" algn="l">
              <a:lnSpc>
                <a:spcPct val="90000"/>
              </a:lnSpc>
              <a:spcBef>
                <a:spcPts val="600"/>
              </a:spcBef>
              <a:spcAft>
                <a:spcPts val="0"/>
              </a:spcAft>
              <a:buClr>
                <a:schemeClr val="lt1"/>
              </a:buClr>
              <a:buSzPts val="2800"/>
              <a:buNone/>
            </a:pPr>
            <a:r>
              <a:rPr b="1" lang="en-GB" sz="2800"/>
              <a:t>Markaðssetning dreifbýlis og fjallasvæða </a:t>
            </a:r>
            <a:r>
              <a:rPr b="0" lang="en-GB" sz="2800"/>
              <a:t>– lykilatriði til að laða að viðskiptavini</a:t>
            </a:r>
            <a:endParaRPr/>
          </a:p>
        </p:txBody>
      </p:sp>
      <p:sp>
        <p:nvSpPr>
          <p:cNvPr id="1015" name="Google Shape;1015;p26"/>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GB"/>
              <a:t>Vel gert!</a:t>
            </a:r>
            <a:endParaRPr/>
          </a:p>
        </p:txBody>
      </p:sp>
      <p:sp>
        <p:nvSpPr>
          <p:cNvPr id="1016" name="Google Shape;1016;p26"/>
          <p:cNvSpPr txBox="1"/>
          <p:nvPr/>
        </p:nvSpPr>
        <p:spPr>
          <a:xfrm>
            <a:off x="747300" y="1888386"/>
            <a:ext cx="3553053" cy="83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1" i="0" lang="en-GB" sz="3000" u="none" cap="none" strike="noStrike">
                <a:solidFill>
                  <a:srgbClr val="1B728D"/>
                </a:solidFill>
                <a:latin typeface="Calibri"/>
                <a:ea typeface="Calibri"/>
                <a:cs typeface="Calibri"/>
                <a:sym typeface="Calibri"/>
              </a:rPr>
              <a:t>Tenglar inn á PEAK:</a:t>
            </a:r>
            <a:endParaRPr/>
          </a:p>
        </p:txBody>
      </p:sp>
      <p:sp>
        <p:nvSpPr>
          <p:cNvPr id="1017" name="Google Shape;1017;p26"/>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18" name="Google Shape;1018;p26"/>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YouTube: </a:t>
            </a:r>
            <a:r>
              <a:rPr b="0" i="0" lang="en-GB" sz="1400" u="sng" cap="none" strike="noStrike">
                <a:solidFill>
                  <a:srgbClr val="87A66E"/>
                </a:solidFill>
                <a:highlight>
                  <a:srgbClr val="FFFFFF"/>
                </a:highlight>
                <a:latin typeface="Arial"/>
                <a:ea typeface="Arial"/>
                <a:cs typeface="Arial"/>
                <a:sym typeface="Arial"/>
                <a:hlinkClick r:id="rId3">
                  <a:extLst>
                    <a:ext uri="{A12FA001-AC4F-418D-AE19-62706E023703}">
                      <ahyp:hlinkClr val="tx"/>
                    </a:ext>
                  </a:extLst>
                </a:hlinkClick>
              </a:rPr>
              <a:t>https://www.youtube.com/@peakentrepreneurs2892/videos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TikTok:</a:t>
            </a:r>
            <a:r>
              <a:rPr b="0" i="0" lang="en-GB" sz="1400" u="none" cap="none" strike="noStrike">
                <a:solidFill>
                  <a:srgbClr val="323338"/>
                </a:solidFill>
                <a:highlight>
                  <a:srgbClr val="FFFFFF"/>
                </a:highlight>
                <a:latin typeface="Arial"/>
                <a:ea typeface="Arial"/>
                <a:cs typeface="Arial"/>
                <a:sym typeface="Arial"/>
              </a:rPr>
              <a:t> </a:t>
            </a:r>
            <a:r>
              <a:rPr b="0" i="0" lang="en-GB" sz="1400" u="sng" cap="none" strike="noStrike">
                <a:solidFill>
                  <a:srgbClr val="87A66E"/>
                </a:solidFill>
                <a:highlight>
                  <a:srgbClr val="FFFFFF"/>
                </a:highlight>
                <a:latin typeface="Arial"/>
                <a:ea typeface="Arial"/>
                <a:cs typeface="Arial"/>
                <a:sym typeface="Arial"/>
                <a:hlinkClick r:id="rId4">
                  <a:extLst>
                    <a:ext uri="{A12FA001-AC4F-418D-AE19-62706E023703}">
                      <ahyp:hlinkClr val="tx"/>
                    </a:ext>
                  </a:extLst>
                </a:hlinkClick>
              </a:rPr>
              <a:t>https://www.tiktok.com/@peakentrepreneurs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GB" sz="1400" u="none" cap="none" strike="noStrike">
                <a:solidFill>
                  <a:srgbClr val="323338"/>
                </a:solidFill>
                <a:highlight>
                  <a:srgbClr val="FFFFFF"/>
                </a:highlight>
                <a:latin typeface="Arial"/>
                <a:ea typeface="Arial"/>
                <a:cs typeface="Arial"/>
                <a:sym typeface="Arial"/>
              </a:rPr>
              <a:t>Instagram:</a:t>
            </a:r>
            <a:r>
              <a:rPr b="0" i="0" lang="en-GB" sz="1400" u="none" cap="none" strike="noStrike">
                <a:solidFill>
                  <a:srgbClr val="323338"/>
                </a:solidFill>
                <a:highlight>
                  <a:srgbClr val="FFFFFF"/>
                </a:highlight>
                <a:latin typeface="Arial"/>
                <a:ea typeface="Arial"/>
                <a:cs typeface="Arial"/>
                <a:sym typeface="Arial"/>
              </a:rPr>
              <a:t> </a:t>
            </a:r>
            <a:r>
              <a:rPr b="0" i="0" lang="en-GB" sz="1400" u="sng" cap="none" strike="noStrike">
                <a:solidFill>
                  <a:srgbClr val="87A66E"/>
                </a:solidFill>
                <a:highlight>
                  <a:srgbClr val="FFFFFF"/>
                </a:highlight>
                <a:latin typeface="Arial"/>
                <a:ea typeface="Arial"/>
                <a:cs typeface="Arial"/>
                <a:sym typeface="Arial"/>
                <a:hlinkClick r:id="rId5">
                  <a:extLst>
                    <a:ext uri="{A12FA001-AC4F-418D-AE19-62706E023703}">
                      <ahyp:hlinkClr val="tx"/>
                    </a:ext>
                  </a:extLst>
                </a:hlinkClick>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GB" sz="1400" u="none" cap="none" strike="noStrike">
                <a:solidFill>
                  <a:srgbClr val="000000"/>
                </a:solidFill>
                <a:latin typeface="Arial"/>
                <a:ea typeface="Arial"/>
                <a:cs typeface="Arial"/>
                <a:sym typeface="Arial"/>
              </a:rPr>
              <a:t>Facebook: </a:t>
            </a:r>
            <a:r>
              <a:rPr b="0" i="0" lang="en-GB" sz="1400" u="sng" cap="none" strike="noStrike">
                <a:solidFill>
                  <a:srgbClr val="87A66E"/>
                </a:solidFill>
                <a:latin typeface="Arial"/>
                <a:ea typeface="Arial"/>
                <a:cs typeface="Arial"/>
                <a:sym typeface="Arial"/>
                <a:hlinkClick r:id="rId6">
                  <a:extLst>
                    <a:ext uri="{A12FA001-AC4F-418D-AE19-62706E023703}">
                      <ahyp:hlinkClr val="tx"/>
                    </a:ext>
                  </a:extLst>
                </a:hlinkClick>
              </a:rPr>
              <a:t>https://www.facebook.com/PeakEntrepreneurs</a:t>
            </a:r>
            <a:endParaRPr b="0" i="0" sz="1400" u="none" cap="none" strike="noStrike">
              <a:solidFill>
                <a:srgbClr val="000000"/>
              </a:solidFill>
              <a:latin typeface="Arial"/>
              <a:ea typeface="Arial"/>
              <a:cs typeface="Arial"/>
              <a:sym typeface="Arial"/>
            </a:endParaRPr>
          </a:p>
        </p:txBody>
      </p:sp>
      <p:pic>
        <p:nvPicPr>
          <p:cNvPr id="1019" name="Google Shape;1019;p26"/>
          <p:cNvPicPr preferRelativeResize="0"/>
          <p:nvPr/>
        </p:nvPicPr>
        <p:blipFill rotWithShape="1">
          <a:blip r:embed="rId7">
            <a:alphaModFix/>
          </a:blip>
          <a:srcRect b="0" l="0" r="0" t="0"/>
          <a:stretch/>
        </p:blipFill>
        <p:spPr>
          <a:xfrm>
            <a:off x="313274" y="4206325"/>
            <a:ext cx="434026" cy="434026"/>
          </a:xfrm>
          <a:prstGeom prst="rect">
            <a:avLst/>
          </a:prstGeom>
          <a:noFill/>
          <a:ln>
            <a:noFill/>
          </a:ln>
        </p:spPr>
      </p:pic>
      <p:pic>
        <p:nvPicPr>
          <p:cNvPr id="1020" name="Google Shape;1020;p26"/>
          <p:cNvPicPr preferRelativeResize="0"/>
          <p:nvPr/>
        </p:nvPicPr>
        <p:blipFill rotWithShape="1">
          <a:blip r:embed="rId8">
            <a:alphaModFix/>
          </a:blip>
          <a:srcRect b="0" l="0" r="0" t="0"/>
          <a:stretch/>
        </p:blipFill>
        <p:spPr>
          <a:xfrm>
            <a:off x="413174" y="3437200"/>
            <a:ext cx="386614" cy="434025"/>
          </a:xfrm>
          <a:prstGeom prst="rect">
            <a:avLst/>
          </a:prstGeom>
          <a:noFill/>
          <a:ln>
            <a:noFill/>
          </a:ln>
        </p:spPr>
      </p:pic>
      <p:pic>
        <p:nvPicPr>
          <p:cNvPr id="1021" name="Google Shape;1021;p26"/>
          <p:cNvPicPr preferRelativeResize="0"/>
          <p:nvPr/>
        </p:nvPicPr>
        <p:blipFill rotWithShape="1">
          <a:blip r:embed="rId9">
            <a:alphaModFix/>
          </a:blip>
          <a:srcRect b="0" l="0" r="0" t="0"/>
          <a:stretch/>
        </p:blipFill>
        <p:spPr>
          <a:xfrm>
            <a:off x="313275" y="2668075"/>
            <a:ext cx="530525" cy="367228"/>
          </a:xfrm>
          <a:prstGeom prst="rect">
            <a:avLst/>
          </a:prstGeom>
          <a:noFill/>
          <a:ln>
            <a:noFill/>
          </a:ln>
        </p:spPr>
      </p:pic>
      <p:sp>
        <p:nvSpPr>
          <p:cNvPr id="1022" name="Google Shape;1022;p26"/>
          <p:cNvSpPr txBox="1"/>
          <p:nvPr/>
        </p:nvSpPr>
        <p:spPr>
          <a:xfrm>
            <a:off x="290157" y="5770515"/>
            <a:ext cx="47017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800" u="sng" cap="none" strike="noStrike">
                <a:solidFill>
                  <a:schemeClr val="lt1"/>
                </a:solidFill>
                <a:latin typeface="Calibri"/>
                <a:ea typeface="Calibri"/>
                <a:cs typeface="Calibri"/>
                <a:sym typeface="Calibri"/>
                <a:hlinkClick r:id="rId10">
                  <a:extLst>
                    <a:ext uri="{A12FA001-AC4F-418D-AE19-62706E023703}">
                      <ahyp:hlinkClr val="tx"/>
                    </a:ext>
                  </a:extLst>
                </a:hlinkClick>
              </a:rPr>
              <a:t>www.</a:t>
            </a:r>
            <a:r>
              <a:rPr b="1" i="0" lang="en-GB" sz="2800" u="sng" cap="none" strike="noStrike">
                <a:solidFill>
                  <a:schemeClr val="lt1"/>
                </a:solidFill>
                <a:latin typeface="Calibri"/>
                <a:ea typeface="Calibri"/>
                <a:cs typeface="Calibri"/>
                <a:sym typeface="Calibri"/>
                <a:hlinkClick r:id="rId11">
                  <a:extLst>
                    <a:ext uri="{A12FA001-AC4F-418D-AE19-62706E023703}">
                      <ahyp:hlinkClr val="tx"/>
                    </a:ext>
                  </a:extLst>
                </a:hlinkClick>
              </a:rPr>
              <a:t>peakentrepreneurs.</a:t>
            </a:r>
            <a:r>
              <a:rPr b="0" i="0" lang="en-GB" sz="2800" u="sng" cap="none" strike="noStrike">
                <a:solidFill>
                  <a:schemeClr val="lt1"/>
                </a:solidFill>
                <a:latin typeface="Calibri"/>
                <a:ea typeface="Calibri"/>
                <a:cs typeface="Calibri"/>
                <a:sym typeface="Calibri"/>
                <a:hlinkClick r:id="rId12">
                  <a:extLst>
                    <a:ext uri="{A12FA001-AC4F-418D-AE19-62706E023703}">
                      <ahyp:hlinkClr val="tx"/>
                    </a:ext>
                  </a:extLst>
                </a:hlinkClick>
              </a:rPr>
              <a:t>eu</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SzPts val="2400"/>
              <a:buNone/>
            </a:pPr>
            <a:r>
              <a:rPr lang="en-GB" sz="4400">
                <a:solidFill>
                  <a:srgbClr val="33CCFF"/>
                </a:solidFill>
              </a:rPr>
              <a:t>NÁMSMARKMIÐ</a:t>
            </a:r>
            <a:r>
              <a:rPr lang="en-GB" sz="3600">
                <a:solidFill>
                  <a:srgbClr val="33CCFF"/>
                </a:solidFill>
              </a:rPr>
              <a:t>  </a:t>
            </a:r>
            <a:endParaRPr/>
          </a:p>
        </p:txBody>
      </p:sp>
      <p:sp>
        <p:nvSpPr>
          <p:cNvPr id="837" name="Google Shape;837;p3"/>
          <p:cNvSpPr txBox="1"/>
          <p:nvPr>
            <p:ph idx="3" type="body"/>
          </p:nvPr>
        </p:nvSpPr>
        <p:spPr>
          <a:xfrm>
            <a:off x="6414888" y="502475"/>
            <a:ext cx="5272843" cy="117936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200"/>
              <a:buNone/>
            </a:pPr>
            <a:r>
              <a:rPr lang="en-GB" sz="2800">
                <a:solidFill>
                  <a:srgbClr val="0070C0"/>
                </a:solidFill>
              </a:rPr>
              <a:t>Eftir námspakkann ættu notendur að geta:</a:t>
            </a:r>
            <a:endParaRPr/>
          </a:p>
        </p:txBody>
      </p:sp>
      <p:sp>
        <p:nvSpPr>
          <p:cNvPr id="838" name="Google Shape;838;p3"/>
          <p:cNvSpPr/>
          <p:nvPr/>
        </p:nvSpPr>
        <p:spPr>
          <a:xfrm>
            <a:off x="7256025" y="6141000"/>
            <a:ext cx="4535700" cy="42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
          <p:cNvSpPr txBox="1"/>
          <p:nvPr/>
        </p:nvSpPr>
        <p:spPr>
          <a:xfrm>
            <a:off x="180506" y="4756249"/>
            <a:ext cx="3222261" cy="122338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40" name="Google Shape;840;p3"/>
          <p:cNvSpPr txBox="1"/>
          <p:nvPr/>
        </p:nvSpPr>
        <p:spPr>
          <a:xfrm>
            <a:off x="6349483" y="1555028"/>
            <a:ext cx="5338248" cy="5012872"/>
          </a:xfrm>
          <a:prstGeom prst="rect">
            <a:avLst/>
          </a:prstGeom>
          <a:noFill/>
          <a:ln>
            <a:noFill/>
          </a:ln>
        </p:spPr>
        <p:txBody>
          <a:bodyPr anchorCtr="0" anchor="ctr" bIns="45700" lIns="91425" spcFirstLastPara="1" rIns="91425" wrap="square" tIns="45700">
            <a:noAutofit/>
          </a:bodyPr>
          <a:lstStyle/>
          <a:p>
            <a:pPr indent="-342900" lvl="0" marL="571500" marR="0" rtl="0" algn="just">
              <a:lnSpc>
                <a:spcPct val="90000"/>
              </a:lnSpc>
              <a:spcBef>
                <a:spcPts val="1000"/>
              </a:spcBef>
              <a:spcAft>
                <a:spcPts val="0"/>
              </a:spcAft>
              <a:buClr>
                <a:srgbClr val="595959"/>
              </a:buClr>
              <a:buSzPts val="2200"/>
              <a:buFont typeface="Arial"/>
              <a:buChar char="•"/>
            </a:pPr>
            <a:r>
              <a:rPr b="0" i="0" lang="en-GB" sz="2000" u="none" cap="none" strike="noStrike">
                <a:solidFill>
                  <a:srgbClr val="434537"/>
                </a:solidFill>
                <a:latin typeface="Calibri"/>
                <a:ea typeface="Calibri"/>
                <a:cs typeface="Calibri"/>
                <a:sym typeface="Calibri"/>
              </a:rPr>
              <a:t>Áttað sig á því hvers vegna evrópskt fjalllendi og dreifbýli, og fyrirtæki þeirra svæða eru mikilvæg.</a:t>
            </a:r>
            <a:endParaRPr sz="2000">
              <a:solidFill>
                <a:srgbClr val="434537"/>
              </a:solidFill>
              <a:latin typeface="Calibri"/>
              <a:ea typeface="Calibri"/>
              <a:cs typeface="Calibri"/>
              <a:sym typeface="Calibri"/>
            </a:endParaRPr>
          </a:p>
          <a:p>
            <a:pPr indent="-342900" lvl="0" marL="571500" marR="0" rtl="0" algn="just">
              <a:lnSpc>
                <a:spcPct val="90000"/>
              </a:lnSpc>
              <a:spcBef>
                <a:spcPts val="1000"/>
              </a:spcBef>
              <a:spcAft>
                <a:spcPts val="0"/>
              </a:spcAft>
              <a:buClr>
                <a:srgbClr val="595959"/>
              </a:buClr>
              <a:buSzPts val="2200"/>
              <a:buFont typeface="Arial"/>
              <a:buChar char="•"/>
            </a:pPr>
            <a:r>
              <a:rPr b="0" i="0" lang="en-GB" sz="2000" u="none" cap="none" strike="noStrike">
                <a:solidFill>
                  <a:srgbClr val="434537"/>
                </a:solidFill>
                <a:latin typeface="Calibri"/>
                <a:ea typeface="Calibri"/>
                <a:cs typeface="Calibri"/>
                <a:sym typeface="Calibri"/>
              </a:rPr>
              <a:t>Komið auga á sjálfbær tækifæri í fjalllendi og dreifðum byggðum.</a:t>
            </a:r>
            <a:endParaRPr sz="2000">
              <a:solidFill>
                <a:srgbClr val="434537"/>
              </a:solidFill>
              <a:latin typeface="Calibri"/>
              <a:ea typeface="Calibri"/>
              <a:cs typeface="Calibri"/>
              <a:sym typeface="Calibri"/>
            </a:endParaRPr>
          </a:p>
          <a:p>
            <a:pPr indent="-342900" lvl="0" marL="571500" marR="0" rtl="0" algn="just">
              <a:lnSpc>
                <a:spcPct val="90000"/>
              </a:lnSpc>
              <a:spcBef>
                <a:spcPts val="1000"/>
              </a:spcBef>
              <a:spcAft>
                <a:spcPts val="0"/>
              </a:spcAft>
              <a:buClr>
                <a:srgbClr val="595959"/>
              </a:buClr>
              <a:buSzPts val="2200"/>
              <a:buFont typeface="Arial"/>
              <a:buChar char="•"/>
            </a:pPr>
            <a:r>
              <a:rPr lang="en-GB" sz="2000">
                <a:solidFill>
                  <a:srgbClr val="434537"/>
                </a:solidFill>
                <a:latin typeface="Calibri"/>
                <a:ea typeface="Calibri"/>
                <a:cs typeface="Calibri"/>
                <a:sym typeface="Calibri"/>
              </a:rPr>
              <a:t>F</a:t>
            </a:r>
            <a:r>
              <a:rPr b="0" i="0" lang="en-GB" sz="2000" u="none" cap="none" strike="noStrike">
                <a:solidFill>
                  <a:srgbClr val="434537"/>
                </a:solidFill>
                <a:latin typeface="Calibri"/>
                <a:ea typeface="Calibri"/>
                <a:cs typeface="Calibri"/>
                <a:sym typeface="Calibri"/>
              </a:rPr>
              <a:t>engið innblástur frá </a:t>
            </a:r>
            <a:r>
              <a:rPr b="0" i="1" lang="en-GB" sz="2000" u="none" cap="none" strike="noStrike">
                <a:solidFill>
                  <a:srgbClr val="0070C0"/>
                </a:solidFill>
                <a:latin typeface="Calibri"/>
                <a:ea typeface="Calibri"/>
                <a:cs typeface="Calibri"/>
                <a:sym typeface="Calibri"/>
              </a:rPr>
              <a:t>sýnidæmum um sjálfbæra góða starfshætti í fjallahéruðum og dreifðum byggðum</a:t>
            </a:r>
            <a:r>
              <a:rPr b="0" i="0" lang="en-GB" sz="2000" u="none" cap="none" strike="noStrike">
                <a:solidFill>
                  <a:srgbClr val="434537"/>
                </a:solidFill>
                <a:latin typeface="Calibri"/>
                <a:ea typeface="Calibri"/>
                <a:cs typeface="Calibri"/>
                <a:sym typeface="Calibri"/>
              </a:rPr>
              <a:t>. </a:t>
            </a:r>
            <a:endParaRPr b="0" i="1" sz="2000" u="none" cap="none" strike="noStrike">
              <a:solidFill>
                <a:srgbClr val="0070C0"/>
              </a:solidFill>
              <a:latin typeface="Calibri"/>
              <a:ea typeface="Calibri"/>
              <a:cs typeface="Calibri"/>
              <a:sym typeface="Calibri"/>
            </a:endParaRPr>
          </a:p>
          <a:p>
            <a:pPr indent="0" lvl="0" marL="228600" marR="0" rtl="0" algn="just">
              <a:lnSpc>
                <a:spcPct val="90000"/>
              </a:lnSpc>
              <a:spcBef>
                <a:spcPts val="1000"/>
              </a:spcBef>
              <a:spcAft>
                <a:spcPts val="0"/>
              </a:spcAft>
              <a:buClr>
                <a:srgbClr val="595959"/>
              </a:buClr>
              <a:buSzPts val="2200"/>
              <a:buFont typeface="Arial"/>
              <a:buNone/>
            </a:pPr>
            <a:r>
              <a:t/>
            </a:r>
            <a:endParaRPr b="0" i="0" sz="2000" u="none" cap="none" strike="noStrike">
              <a:solidFill>
                <a:srgbClr val="434537"/>
              </a:solidFill>
              <a:latin typeface="Calibri"/>
              <a:ea typeface="Calibri"/>
              <a:cs typeface="Calibri"/>
              <a:sym typeface="Calibri"/>
            </a:endParaRPr>
          </a:p>
          <a:p>
            <a:pPr indent="0" lvl="0" marL="228600" marR="0" rtl="0" algn="just">
              <a:lnSpc>
                <a:spcPct val="90000"/>
              </a:lnSpc>
              <a:spcBef>
                <a:spcPts val="1000"/>
              </a:spcBef>
              <a:spcAft>
                <a:spcPts val="0"/>
              </a:spcAft>
              <a:buClr>
                <a:srgbClr val="595959"/>
              </a:buClr>
              <a:buSzPts val="2200"/>
              <a:buFont typeface="Arial"/>
              <a:buNone/>
            </a:pPr>
            <a:r>
              <a:rPr b="0" i="0" lang="en-GB" sz="2400" u="none" cap="none" strike="noStrike">
                <a:solidFill>
                  <a:srgbClr val="434537"/>
                </a:solidFill>
                <a:latin typeface="Calibri"/>
                <a:ea typeface="Calibri"/>
                <a:cs typeface="Calibri"/>
                <a:sym typeface="Calibri"/>
              </a:rPr>
              <a:t>Því er um að gera að hefja ferðalagið í átt að verðandi sjálfbæru fjalla- og dreifbýlisfyrirtæki!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4"/>
          <p:cNvSpPr txBox="1"/>
          <p:nvPr>
            <p:ph idx="1" type="body"/>
          </p:nvPr>
        </p:nvSpPr>
        <p:spPr>
          <a:xfrm>
            <a:off x="1983520" y="2967001"/>
            <a:ext cx="5609585" cy="174843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SzPct val="100000"/>
              <a:buNone/>
            </a:pPr>
            <a:r>
              <a:rPr lang="en-GB"/>
              <a:t>Hvers vegna er evrópskt fjalllendi og fyrirtækin þar mikilvæg? </a:t>
            </a:r>
            <a:endParaRPr/>
          </a:p>
        </p:txBody>
      </p:sp>
      <p:sp>
        <p:nvSpPr>
          <p:cNvPr id="846" name="Google Shape;846;p4"/>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01</a:t>
            </a:r>
            <a:endParaRPr/>
          </a:p>
        </p:txBody>
      </p:sp>
      <p:pic>
        <p:nvPicPr>
          <p:cNvPr descr="A group of people on a rocky hill overlooking a valley&#10;&#10;Description automatically generated with low confidence" id="847" name="Google Shape;847;p4"/>
          <p:cNvPicPr preferRelativeResize="0"/>
          <p:nvPr>
            <p:ph idx="3" type="pic"/>
          </p:nvPr>
        </p:nvPicPr>
        <p:blipFill rotWithShape="1">
          <a:blip r:embed="rId3">
            <a:alphaModFix/>
          </a:blip>
          <a:srcRect b="0" l="2061" r="2060" t="0"/>
          <a:stretch/>
        </p:blipFill>
        <p:spPr>
          <a:xfrm>
            <a:off x="7810122" y="0"/>
            <a:ext cx="4381887" cy="68555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descr="A picture containing grass, mountain, outdoor, sky&#10;&#10;Description automatically generated" id="852" name="Google Shape;852;p5"/>
          <p:cNvPicPr preferRelativeResize="0"/>
          <p:nvPr>
            <p:ph idx="2" type="pic"/>
          </p:nvPr>
        </p:nvPicPr>
        <p:blipFill rotWithShape="1">
          <a:blip r:embed="rId3">
            <a:alphaModFix/>
          </a:blip>
          <a:srcRect b="0" l="2678" r="2678" t="0"/>
          <a:stretch/>
        </p:blipFill>
        <p:spPr>
          <a:xfrm flipH="1">
            <a:off x="-1" y="2780"/>
            <a:ext cx="4862437" cy="6855220"/>
          </a:xfrm>
          <a:prstGeom prst="rect">
            <a:avLst/>
          </a:prstGeom>
          <a:noFill/>
          <a:ln>
            <a:noFill/>
          </a:ln>
        </p:spPr>
      </p:pic>
      <p:sp>
        <p:nvSpPr>
          <p:cNvPr id="853" name="Google Shape;853;p5"/>
          <p:cNvSpPr txBox="1"/>
          <p:nvPr>
            <p:ph idx="1" type="body"/>
          </p:nvPr>
        </p:nvSpPr>
        <p:spPr>
          <a:xfrm>
            <a:off x="5061857" y="1481535"/>
            <a:ext cx="6762590" cy="470699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lang="en-GB" sz="2200">
                <a:solidFill>
                  <a:srgbClr val="0070C0"/>
                </a:solidFill>
              </a:rPr>
              <a:t>Fjöll eru mikilvæg uppspretta lífsnauðsynlegrar vistkerfiskeðju og þau gegna mikilvægu hlutverki í efnahagsþróun, umhverfisvernd, vistfræðilegri sjálfbærni og vellíðan manna. </a:t>
            </a:r>
            <a:r>
              <a:rPr lang="en-GB" sz="2200">
                <a:solidFill>
                  <a:srgbClr val="5E5E5E"/>
                </a:solidFill>
              </a:rPr>
              <a:t>Þr</a:t>
            </a:r>
            <a:r>
              <a:rPr lang="en-GB" sz="2200"/>
              <a:t>átt fyrir aukna viðurkenningu á málefnum fjallahéraða víðavegar um Evrópu er tíðni fátæktar, viðkvæmrar stöðu og efnahagslegs- og félagslegs óöryggis enn há í fjallahéruðum. </a:t>
            </a:r>
            <a:endParaRPr/>
          </a:p>
          <a:p>
            <a:pPr indent="0" lvl="0" marL="0" rtl="0" algn="just">
              <a:lnSpc>
                <a:spcPct val="100000"/>
              </a:lnSpc>
              <a:spcBef>
                <a:spcPts val="0"/>
              </a:spcBef>
              <a:spcAft>
                <a:spcPts val="0"/>
              </a:spcAft>
              <a:buClr>
                <a:srgbClr val="595959"/>
              </a:buClr>
              <a:buSzPts val="2200"/>
              <a:buNone/>
            </a:pPr>
            <a:r>
              <a:t/>
            </a:r>
            <a:endParaRPr sz="2200"/>
          </a:p>
          <a:p>
            <a:pPr indent="0" lvl="0" marL="0" rtl="0" algn="just">
              <a:lnSpc>
                <a:spcPct val="100000"/>
              </a:lnSpc>
              <a:spcBef>
                <a:spcPts val="0"/>
              </a:spcBef>
              <a:spcAft>
                <a:spcPts val="0"/>
              </a:spcAft>
              <a:buSzPts val="2200"/>
              <a:buNone/>
            </a:pPr>
            <a:r>
              <a:rPr lang="en-GB" sz="2200"/>
              <a:t>Til að ná fram sjálfbærri þróun fjallasvæða og dreifðra byggða eru enn ýmsar lykiláskoranir til að takast á við, svo sem verndun fjallavistkerfa, útrýmingu fátæktar í samræmi við þúsaldarþróunarmarkmiðin (MDGs), og að tryggja efnahagslegt og félagslegt öryggi.</a:t>
            </a:r>
            <a:endParaRPr/>
          </a:p>
        </p:txBody>
      </p:sp>
      <p:sp>
        <p:nvSpPr>
          <p:cNvPr id="854" name="Google Shape;854;p5"/>
          <p:cNvSpPr txBox="1"/>
          <p:nvPr>
            <p:ph idx="3" type="body"/>
          </p:nvPr>
        </p:nvSpPr>
        <p:spPr>
          <a:xfrm>
            <a:off x="5061857" y="378361"/>
            <a:ext cx="6762590"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4000">
                <a:solidFill>
                  <a:srgbClr val="0070C0"/>
                </a:solidFill>
              </a:rPr>
              <a:t>Fjöll eru lífsnauðsynleg vistkerfi</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
          <p:cNvSpPr txBox="1"/>
          <p:nvPr>
            <p:ph idx="1" type="body"/>
          </p:nvPr>
        </p:nvSpPr>
        <p:spPr>
          <a:xfrm>
            <a:off x="5152468" y="1514918"/>
            <a:ext cx="6849031" cy="448906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Föll og fjallakerfi styðja við um helming mannkyns í heiminum </a:t>
            </a:r>
            <a:r>
              <a:rPr lang="en-GB" sz="2000"/>
              <a:t>með því að bjóða upp á fjölmargar vörur og þjónustu, t.d. ferskvatn, matvæli, lífsnauðsynleg lyf, orku, fjölbreytt úrval líffræðilegrar- og menningarlega fjölbreytni.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Fjallaumhverfi er meðal viðkvæmustu svæða heims; Þau eru einnig meðal þeirra vistkerfa sem eru viðkvæmust fyrir loftslagsbreytingum. </a:t>
            </a:r>
            <a:r>
              <a:rPr lang="en-GB" sz="2000"/>
              <a:t>Ef fjallasvæðum hnignar, eða þau ná ekki að bjóða þjónustu gæti margháttaður kostnaður fyrir staðbundin-, innlend- og alþjóðleg samfélög orðið verulegur. </a:t>
            </a:r>
            <a:br>
              <a:rPr lang="en-GB" sz="2000"/>
            </a:b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Álagsþættir sem stofna sjálfbærni fjallavistkerfa í hættu </a:t>
            </a:r>
            <a:r>
              <a:rPr lang="en-GB" sz="2000"/>
              <a:t>eru hagvöxtur, hnattvæðing, aukinn þrýstingur á nýtingu náttúruauðlinda fjallanna og aðrar nýjar streituaðstæður og hugsanleg átök. </a:t>
            </a:r>
            <a:endParaRPr/>
          </a:p>
        </p:txBody>
      </p:sp>
      <p:pic>
        <p:nvPicPr>
          <p:cNvPr descr="A person standing on a hill overlooking a lake and mountains&#10;&#10;Description automatically generated with low confidence" id="860" name="Google Shape;860;p6"/>
          <p:cNvPicPr preferRelativeResize="0"/>
          <p:nvPr>
            <p:ph idx="2" type="pic"/>
          </p:nvPr>
        </p:nvPicPr>
        <p:blipFill rotWithShape="1">
          <a:blip r:embed="rId3">
            <a:alphaModFix/>
          </a:blip>
          <a:srcRect b="0" l="2710" r="2710" t="0"/>
          <a:stretch/>
        </p:blipFill>
        <p:spPr>
          <a:xfrm flipH="1">
            <a:off x="-2" y="2780"/>
            <a:ext cx="5007452" cy="6855220"/>
          </a:xfrm>
          <a:prstGeom prst="rect">
            <a:avLst/>
          </a:prstGeom>
          <a:noFill/>
          <a:ln>
            <a:noFill/>
          </a:ln>
        </p:spPr>
      </p:pic>
      <p:sp>
        <p:nvSpPr>
          <p:cNvPr id="861" name="Google Shape;861;p6"/>
          <p:cNvSpPr txBox="1"/>
          <p:nvPr>
            <p:ph idx="3" type="body"/>
          </p:nvPr>
        </p:nvSpPr>
        <p:spPr>
          <a:xfrm>
            <a:off x="5007451" y="467738"/>
            <a:ext cx="6849031"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70C0"/>
              </a:buClr>
              <a:buSzPts val="3200"/>
              <a:buNone/>
            </a:pPr>
            <a:r>
              <a:rPr lang="en-GB" sz="4000">
                <a:solidFill>
                  <a:srgbClr val="0070C0"/>
                </a:solidFill>
              </a:rPr>
              <a:t>Fjöll eru lífsnauðsynleg vistkerfi</a:t>
            </a:r>
            <a:endParaRPr sz="4000"/>
          </a:p>
          <a:p>
            <a:pPr indent="0" lvl="0" marL="0" rtl="0" algn="l">
              <a:lnSpc>
                <a:spcPct val="90000"/>
              </a:lnSpc>
              <a:spcBef>
                <a:spcPts val="1000"/>
              </a:spcBef>
              <a:spcAft>
                <a:spcPts val="0"/>
              </a:spcAft>
              <a:buClr>
                <a:srgbClr val="595959"/>
              </a:buClr>
              <a:buSzPts val="36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descr="A picture containing grass, outdoor, nature, traveling&#10;&#10;Description automatically generated" id="866" name="Google Shape;866;p7"/>
          <p:cNvPicPr preferRelativeResize="0"/>
          <p:nvPr>
            <p:ph idx="2" type="pic"/>
          </p:nvPr>
        </p:nvPicPr>
        <p:blipFill rotWithShape="1">
          <a:blip r:embed="rId3">
            <a:alphaModFix/>
          </a:blip>
          <a:srcRect b="6090" l="0" r="0" t="6091"/>
          <a:stretch/>
        </p:blipFill>
        <p:spPr>
          <a:xfrm flipH="1">
            <a:off x="-1" y="2780"/>
            <a:ext cx="4862437" cy="6855220"/>
          </a:xfrm>
          <a:prstGeom prst="rect">
            <a:avLst/>
          </a:prstGeom>
          <a:noFill/>
          <a:ln>
            <a:noFill/>
          </a:ln>
        </p:spPr>
      </p:pic>
      <p:sp>
        <p:nvSpPr>
          <p:cNvPr id="867" name="Google Shape;867;p7"/>
          <p:cNvSpPr txBox="1"/>
          <p:nvPr>
            <p:ph idx="1" type="body"/>
          </p:nvPr>
        </p:nvSpPr>
        <p:spPr>
          <a:xfrm>
            <a:off x="4860902" y="1571385"/>
            <a:ext cx="6971708" cy="4682458"/>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Fjallasamfélög og fyrirtæki hafa mikla aðlögunargetu vegna náinna tengsla þeirra umhverfi sitt. </a:t>
            </a:r>
            <a:r>
              <a:rPr lang="en-GB" sz="2000">
                <a:solidFill>
                  <a:srgbClr val="3C4638"/>
                </a:solidFill>
              </a:rPr>
              <a:t>Aðlögunarferli þeirra og venjur, þ.m.t. hefðbundin tækni til jarðvegsverndar, verndun vatnasviðs og upprunalegra plöntufræja svæðisins, geta skapað jákvæð ytri áhrif fyrir hnattræn samfélög. Þetta getur hjálpað til við að takast á við áhrif loftslagsbreytinga ef fullnægjandi hvatakerfi eru þróuð sem umbuna íbúunum fyrir að tryggja viðvarandi flæði þjónustu fjallavistkerfanna.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Hraði breytinganna og mikil áhrif alþjóðlegra ytri þátta hafa breytt félagslegum aðstæðum í fjallahéruðum </a:t>
            </a:r>
            <a:r>
              <a:rPr lang="en-GB" sz="2000">
                <a:solidFill>
                  <a:srgbClr val="3C4638"/>
                </a:solidFill>
              </a:rPr>
              <a:t>og aukið skort á tækifærum, aukið fátækt, fæðuóöryggi og félagsleg átök í fjalllendi. Þörf er á nýjum viðbragðsaðferðum og auknum stuðningi frá samfélaginu á hverjum stað og um allan heim.  </a:t>
            </a:r>
            <a:br>
              <a:rPr lang="en-GB" sz="2000">
                <a:solidFill>
                  <a:srgbClr val="3C4638"/>
                </a:solidFill>
              </a:rPr>
            </a:br>
            <a:endParaRPr sz="2100"/>
          </a:p>
        </p:txBody>
      </p:sp>
      <p:sp>
        <p:nvSpPr>
          <p:cNvPr id="868" name="Google Shape;868;p7"/>
          <p:cNvSpPr txBox="1"/>
          <p:nvPr>
            <p:ph idx="3" type="body"/>
          </p:nvPr>
        </p:nvSpPr>
        <p:spPr>
          <a:xfrm>
            <a:off x="4957980" y="319416"/>
            <a:ext cx="6874630" cy="9353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a:solidFill>
                  <a:srgbClr val="0070C0"/>
                </a:solidFill>
              </a:rPr>
              <a:t>Fjallasamfélög, dreifðar byggðir og fyrirtæki svæðanna eru mikilvæg </a:t>
            </a:r>
            <a:br>
              <a:rPr lang="en-GB">
                <a:solidFill>
                  <a:srgbClr val="0070C0"/>
                </a:solidFill>
              </a:rPr>
            </a:b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
          <p:cNvSpPr txBox="1"/>
          <p:nvPr>
            <p:ph idx="1" type="body"/>
          </p:nvPr>
        </p:nvSpPr>
        <p:spPr>
          <a:xfrm>
            <a:off x="5018940" y="1483895"/>
            <a:ext cx="7091236" cy="469854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Eftir því sem sífellt erfiðara verður að hunsa áhrif loftslagsbreytinga eru fyrirtæki að átta sig á þörfinni á að bregðast við. </a:t>
            </a:r>
            <a:r>
              <a:rPr lang="en-GB" sz="2000"/>
              <a:t>Samkvæmt einni könnun þá eru </a:t>
            </a:r>
            <a:r>
              <a:rPr lang="en-GB" sz="2000">
                <a:solidFill>
                  <a:srgbClr val="0070C0"/>
                </a:solidFill>
              </a:rPr>
              <a:t>tvö af hverjum þremur litlum fyrirtækjum (63%) að forgangsraða sjálfbærniverkefnum á næstu 12 mánuðum. </a:t>
            </a:r>
            <a:r>
              <a:rPr lang="en-GB" sz="2000"/>
              <a:t>Þetta eru fyrirtækin sem vaxa hraðast.</a:t>
            </a:r>
            <a:endParaRPr/>
          </a:p>
          <a:p>
            <a:pPr indent="0" lvl="0" marL="0" rtl="0" algn="just">
              <a:lnSpc>
                <a:spcPct val="100000"/>
              </a:lnSpc>
              <a:spcBef>
                <a:spcPts val="0"/>
              </a:spcBef>
              <a:spcAft>
                <a:spcPts val="0"/>
              </a:spcAft>
              <a:buClr>
                <a:srgbClr val="0070C0"/>
              </a:buClr>
              <a:buSzPts val="2000"/>
              <a:buNone/>
            </a:pPr>
            <a:r>
              <a:t/>
            </a:r>
            <a:endParaRPr sz="2000"/>
          </a:p>
          <a:p>
            <a:pPr indent="0" lvl="0" marL="0" rtl="0" algn="just">
              <a:lnSpc>
                <a:spcPct val="100000"/>
              </a:lnSpc>
              <a:spcBef>
                <a:spcPts val="0"/>
              </a:spcBef>
              <a:spcAft>
                <a:spcPts val="0"/>
              </a:spcAft>
              <a:buSzPts val="2000"/>
              <a:buNone/>
            </a:pPr>
            <a:r>
              <a:rPr lang="en-GB" sz="2000"/>
              <a:t>Enn fremur eru neytendur mun líklegri til að forgangsraða sjálfbærni og grænni nálgun í ákvörðunum sínum – </a:t>
            </a:r>
            <a:r>
              <a:rPr lang="en-GB" sz="2000">
                <a:solidFill>
                  <a:srgbClr val="0070C0"/>
                </a:solidFill>
              </a:rPr>
              <a:t>73% neytenda í Bretlandi vilja vera sjálfbærari og þeir vilja að fyrirtækin sem þeir eiga viðskipti við fylgi einnig þessum gildum.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SzPts val="2000"/>
              <a:buNone/>
            </a:pPr>
            <a:r>
              <a:rPr lang="en-GB" sz="2000"/>
              <a:t>Þessi krafa almennings, ásamt skuldbindingu stjórnvalda um að ná kolefnisjöfnun (Net Zero ) fyrir árið 2050, þýðir að fyrirtæki þurfa að byrja að hugsa hvað þau ætla að gera til að ná því markmiði ekki seinna en strax!</a:t>
            </a:r>
            <a:br>
              <a:rPr lang="en-GB" sz="2000"/>
            </a:br>
            <a:endParaRPr sz="2000"/>
          </a:p>
        </p:txBody>
      </p:sp>
      <p:sp>
        <p:nvSpPr>
          <p:cNvPr id="874" name="Google Shape;874;p8"/>
          <p:cNvSpPr txBox="1"/>
          <p:nvPr>
            <p:ph idx="3" type="body"/>
          </p:nvPr>
        </p:nvSpPr>
        <p:spPr>
          <a:xfrm>
            <a:off x="4803738" y="169058"/>
            <a:ext cx="7521640" cy="1013012"/>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0070C0"/>
              </a:buClr>
              <a:buSzPts val="2800"/>
              <a:buNone/>
            </a:pPr>
            <a:r>
              <a:rPr lang="en-GB" sz="2800">
                <a:solidFill>
                  <a:srgbClr val="0070C0"/>
                </a:solidFill>
              </a:rPr>
              <a:t>Lítil og meðalstór evrópsk fyrirtæki í fjallahéruðum forgangsraða sjálfbærni og grænum nálgunum </a:t>
            </a:r>
            <a:endParaRPr sz="2800"/>
          </a:p>
        </p:txBody>
      </p:sp>
      <p:pic>
        <p:nvPicPr>
          <p:cNvPr descr="A picture containing tree, outdoor, person&#10;&#10;Description automatically generated" id="875" name="Google Shape;875;p8"/>
          <p:cNvPicPr preferRelativeResize="0"/>
          <p:nvPr>
            <p:ph idx="2" type="pic"/>
          </p:nvPr>
        </p:nvPicPr>
        <p:blipFill rotWithShape="1">
          <a:blip r:embed="rId3">
            <a:alphaModFix/>
          </a:blip>
          <a:srcRect b="3008" l="0" r="0" t="3009"/>
          <a:stretch/>
        </p:blipFill>
        <p:spPr>
          <a:xfrm flipH="1">
            <a:off x="-1" y="2780"/>
            <a:ext cx="4862437" cy="6855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9"/>
          <p:cNvPicPr preferRelativeResize="0"/>
          <p:nvPr>
            <p:ph idx="2" type="pic"/>
          </p:nvPr>
        </p:nvPicPr>
        <p:blipFill rotWithShape="1">
          <a:blip r:embed="rId3">
            <a:alphaModFix/>
          </a:blip>
          <a:srcRect b="31181" l="0" r="0" t="31180"/>
          <a:stretch/>
        </p:blipFill>
        <p:spPr>
          <a:xfrm>
            <a:off x="1" y="-22478"/>
            <a:ext cx="12187575" cy="6880476"/>
          </a:xfrm>
          <a:prstGeom prst="rect">
            <a:avLst/>
          </a:prstGeom>
          <a:noFill/>
          <a:ln>
            <a:noFill/>
          </a:ln>
        </p:spPr>
      </p:pic>
      <p:sp>
        <p:nvSpPr>
          <p:cNvPr id="881" name="Google Shape;881;p9"/>
          <p:cNvSpPr txBox="1"/>
          <p:nvPr>
            <p:ph idx="1" type="body"/>
          </p:nvPr>
        </p:nvSpPr>
        <p:spPr>
          <a:xfrm rot="10800000">
            <a:off x="10331262" y="4818246"/>
            <a:ext cx="785328" cy="105698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9600"/>
              <a:buNone/>
            </a:pPr>
            <a:r>
              <a:rPr lang="en-GB"/>
              <a:t>‘</a:t>
            </a:r>
            <a:endParaRPr/>
          </a:p>
        </p:txBody>
      </p:sp>
      <p:sp>
        <p:nvSpPr>
          <p:cNvPr id="882" name="Google Shape;882;p9"/>
          <p:cNvSpPr txBox="1"/>
          <p:nvPr>
            <p:ph idx="3" type="body"/>
          </p:nvPr>
        </p:nvSpPr>
        <p:spPr>
          <a:xfrm>
            <a:off x="5747580" y="-22477"/>
            <a:ext cx="6444419" cy="6880476"/>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SzPts val="2200"/>
              <a:buNone/>
            </a:pPr>
            <a:r>
              <a:rPr lang="en-GB" sz="2400"/>
              <a:t>Helmingur jarðarbúa er háður fjalllendi varðandi ferskvatn, hreina orku, áveituvatn, flóðavarnir, steinefni, timbur og aðrar skógarafurðir, afþreyingu og erfðaauðlindir. Helmingur heitra reita líffræðilegs fjölbreytileika á heimsvísu (17 af 34) og þriðjungur allra verndaðra svæða eru í fjalllendi. Í fjöllum búa einnig meira en milljarður manna, verulegur hluti þeirra eru frumbyggjasamfélög sem hafa lífsviðurværi sitt að miklu leyti af staðbundnum náttúruauðlindum. Fjöll eru einnig uppspretta menningarlegra-, andlegra- og upplifunarauðlinda margra borgarbúa. </a:t>
            </a:r>
            <a:endParaRPr/>
          </a:p>
          <a:p>
            <a:pPr indent="0" lvl="0" marL="0" rtl="0" algn="ctr">
              <a:lnSpc>
                <a:spcPct val="120000"/>
              </a:lnSpc>
              <a:spcBef>
                <a:spcPts val="0"/>
              </a:spcBef>
              <a:spcAft>
                <a:spcPts val="0"/>
              </a:spcAft>
              <a:buSzPts val="2200"/>
              <a:buNone/>
            </a:pPr>
            <a:r>
              <a:rPr lang="en-GB" sz="2200" u="sng">
                <a:solidFill>
                  <a:srgbClr val="002060"/>
                </a:solidFill>
                <a:hlinkClick r:id="rId4">
                  <a:extLst>
                    <a:ext uri="{A12FA001-AC4F-418D-AE19-62706E023703}">
                      <ahyp:hlinkClr val="tx"/>
                    </a:ext>
                  </a:extLst>
                </a:hlinkClick>
              </a:rPr>
              <a:t>Heimildir</a:t>
            </a:r>
            <a:r>
              <a:rPr lang="en-GB" sz="2200">
                <a:solidFill>
                  <a:srgbClr val="002060"/>
                </a:solidFill>
              </a:rPr>
              <a:t> </a:t>
            </a:r>
            <a:br>
              <a:rPr lang="en-GB" sz="2200"/>
            </a:br>
            <a:endParaRPr sz="2400"/>
          </a:p>
        </p:txBody>
      </p:sp>
      <p:sp>
        <p:nvSpPr>
          <p:cNvPr id="883" name="Google Shape;883;p9"/>
          <p:cNvSpPr/>
          <p:nvPr/>
        </p:nvSpPr>
        <p:spPr>
          <a:xfrm>
            <a:off x="40935" y="0"/>
            <a:ext cx="5134913" cy="2104845"/>
          </a:xfrm>
          <a:prstGeom prst="roundRect">
            <a:avLst>
              <a:gd fmla="val 16667" name="adj"/>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4" name="Google Shape;884;p9"/>
          <p:cNvSpPr txBox="1"/>
          <p:nvPr/>
        </p:nvSpPr>
        <p:spPr>
          <a:xfrm>
            <a:off x="1136558" y="213746"/>
            <a:ext cx="3901268" cy="17542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3600" u="none" cap="none" strike="noStrike">
                <a:solidFill>
                  <a:schemeClr val="lt1"/>
                </a:solidFill>
                <a:latin typeface="Calibri"/>
                <a:ea typeface="Calibri"/>
                <a:cs typeface="Calibri"/>
                <a:sym typeface="Calibri"/>
              </a:rPr>
              <a:t>Sjálfbær tækifæri í fjallahéruðum og dreifðum byggðum</a:t>
            </a:r>
            <a:endParaRPr b="0" i="0" sz="3600" u="none" cap="none" strike="noStrike">
              <a:solidFill>
                <a:schemeClr val="lt1"/>
              </a:solidFill>
              <a:latin typeface="Calibri"/>
              <a:ea typeface="Calibri"/>
              <a:cs typeface="Calibri"/>
              <a:sym typeface="Calibri"/>
            </a:endParaRPr>
          </a:p>
        </p:txBody>
      </p:sp>
      <p:sp>
        <p:nvSpPr>
          <p:cNvPr id="885" name="Google Shape;885;p9"/>
          <p:cNvSpPr txBox="1"/>
          <p:nvPr/>
        </p:nvSpPr>
        <p:spPr>
          <a:xfrm>
            <a:off x="136471" y="85343"/>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b="0" i="0" lang="en-GB" sz="4000" u="none" cap="none" strike="noStrike">
                <a:solidFill>
                  <a:schemeClr val="lt1"/>
                </a:solidFill>
                <a:latin typeface="Calibri"/>
                <a:ea typeface="Calibri"/>
                <a:cs typeface="Calibri"/>
                <a:sym typeface="Calibri"/>
              </a:rPr>
              <a:t>02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